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9" r:id="rId2"/>
    <p:sldId id="303" r:id="rId3"/>
    <p:sldId id="373" r:id="rId4"/>
    <p:sldId id="374" r:id="rId5"/>
    <p:sldId id="390" r:id="rId6"/>
    <p:sldId id="391" r:id="rId7"/>
    <p:sldId id="375" r:id="rId8"/>
    <p:sldId id="387" r:id="rId9"/>
    <p:sldId id="393" r:id="rId10"/>
    <p:sldId id="401" r:id="rId11"/>
    <p:sldId id="400" r:id="rId12"/>
    <p:sldId id="377" r:id="rId13"/>
    <p:sldId id="392" r:id="rId14"/>
    <p:sldId id="381" r:id="rId15"/>
    <p:sldId id="398" r:id="rId16"/>
    <p:sldId id="382" r:id="rId17"/>
    <p:sldId id="397" r:id="rId18"/>
    <p:sldId id="395" r:id="rId19"/>
    <p:sldId id="396" r:id="rId20"/>
  </p:sldIdLst>
  <p:sldSz cx="9144000" cy="6858000" type="screen4x3"/>
  <p:notesSz cx="6934200" cy="92805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DFF"/>
    <a:srgbClr val="FFF9C4"/>
    <a:srgbClr val="8DFF40"/>
    <a:srgbClr val="C00000"/>
    <a:srgbClr val="FF43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59"/>
    <p:restoredTop sz="91176"/>
  </p:normalViewPr>
  <p:slideViewPr>
    <p:cSldViewPr>
      <p:cViewPr varScale="1">
        <p:scale>
          <a:sx n="104" d="100"/>
          <a:sy n="104" d="100"/>
        </p:scale>
        <p:origin x="944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433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4BC0A4A-AF08-4D4B-865B-6D32E3C92DB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doc.: IEEE 802.11-yy/xxxxr0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3E6C35E-D9BD-874D-9EB1-6F6FB815AB9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Month Year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1E3F274-534A-9744-A89B-B20FE9BEA5F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John Doe, Some Company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4779A3B5-BFB8-7C41-AF05-354A2A6CCD5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GB" altLang="en-US"/>
              <a:t>Page </a:t>
            </a:r>
            <a:fld id="{A87ECD3B-4B50-F940-894E-BEF7BB133F5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4342" name="Line 6">
            <a:extLst>
              <a:ext uri="{FF2B5EF4-FFF2-40B4-BE49-F238E27FC236}">
                <a16:creationId xmlns:a16="http://schemas.microsoft.com/office/drawing/2014/main" id="{3D4C7300-B7CD-174C-909C-BE0E9C61E5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C6F4E14A-7726-C04A-ABE6-5C17CA9BA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altLang="en-US">
                <a:ea typeface="+mn-ea"/>
              </a:rPr>
              <a:t>Submission</a:t>
            </a:r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id="{EB806E71-9FA3-6049-B036-679242E0BB4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39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D90E4F7-BCFB-0D42-84FB-91558563252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doc.: IEEE 802.11-yy/xxxxr0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884E71E-0590-2041-B4E4-0FF03824E6B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Month Year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20BBF96E-FB1F-344A-BDC6-EFD858DBC8E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BEFD595A-BA19-DE47-B5A3-9A5CA1FEBFF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E3963228-E466-6A4C-86E6-B30639D4DF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>
                <a:latin typeface="Times New Roman" pitchFamily="18" charset="0"/>
                <a:ea typeface="+mn-ea"/>
                <a:cs typeface="+mn-cs"/>
              </a:defRPr>
            </a:lvl5pPr>
          </a:lstStyle>
          <a:p>
            <a:pPr lvl="4">
              <a:defRPr/>
            </a:pPr>
            <a:r>
              <a:rPr lang="en-GB"/>
              <a:t>John Doe, Some Company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080B6092-BF32-D046-8715-A6F291A5C2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GB" altLang="en-US"/>
              <a:t>Page </a:t>
            </a:r>
            <a:fld id="{71F34E91-9C1B-CC4F-85AD-8F3BD766FB8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A1FABBB8-75A5-A142-8FCC-9B283C027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altLang="en-US">
                <a:ea typeface="+mn-ea"/>
              </a:rPr>
              <a:t>Submission</a:t>
            </a:r>
          </a:p>
        </p:txBody>
      </p:sp>
      <p:sp>
        <p:nvSpPr>
          <p:cNvPr id="13321" name="Line 9">
            <a:extLst>
              <a:ext uri="{FF2B5EF4-FFF2-40B4-BE49-F238E27FC236}">
                <a16:creationId xmlns:a16="http://schemas.microsoft.com/office/drawing/2014/main" id="{459422FC-FFD3-CC47-AC0B-C2FF3DD06902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Line 10">
            <a:extLst>
              <a:ext uri="{FF2B5EF4-FFF2-40B4-BE49-F238E27FC236}">
                <a16:creationId xmlns:a16="http://schemas.microsoft.com/office/drawing/2014/main" id="{913CC566-F73F-1A40-A147-F3295B28382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7798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0A38FEE-2BC1-E843-B2AD-5A26B69BE4B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altLang="en-US" sz="1400"/>
              <a:t>doc.: IEEE 802.11-yy/xxxxr0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27C9D62-0499-D14F-8AB2-8E55D31A9BE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altLang="en-US" sz="1400"/>
              <a:t>Month Year</a:t>
            </a:r>
          </a:p>
        </p:txBody>
      </p:sp>
      <p:sp>
        <p:nvSpPr>
          <p:cNvPr id="4100" name="Rectangle 6">
            <a:extLst>
              <a:ext uri="{FF2B5EF4-FFF2-40B4-BE49-F238E27FC236}">
                <a16:creationId xmlns:a16="http://schemas.microsoft.com/office/drawing/2014/main" id="{9922B09A-EF57-4A4F-9BD9-074386483CF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lvl="4">
              <a:defRPr/>
            </a:pPr>
            <a:r>
              <a:rPr lang="en-GB" altLang="en-US"/>
              <a:t>John Doe, Some Company</a:t>
            </a:r>
          </a:p>
        </p:txBody>
      </p:sp>
      <p:sp>
        <p:nvSpPr>
          <p:cNvPr id="16388" name="Rectangle 7">
            <a:extLst>
              <a:ext uri="{FF2B5EF4-FFF2-40B4-BE49-F238E27FC236}">
                <a16:creationId xmlns:a16="http://schemas.microsoft.com/office/drawing/2014/main" id="{85DC398A-BF35-2C41-AEDD-941A6A8606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CC8DC1A5-D69A-2A40-990A-272209C8C8E6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16389" name="Rectangle 2">
            <a:extLst>
              <a:ext uri="{FF2B5EF4-FFF2-40B4-BE49-F238E27FC236}">
                <a16:creationId xmlns:a16="http://schemas.microsoft.com/office/drawing/2014/main" id="{F280AA26-9C1A-514B-940A-FCD9D2C1FE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4103" name="Rectangle 3">
            <a:extLst>
              <a:ext uri="{FF2B5EF4-FFF2-40B4-BE49-F238E27FC236}">
                <a16:creationId xmlns:a16="http://schemas.microsoft.com/office/drawing/2014/main" id="{9DF1568D-A499-0B4F-A495-9638D1920E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708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71F34E91-9C1B-CC4F-85AD-8F3BD766FB8F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7725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18ADD69-D879-6749-9344-46C314222B1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 Wang, et al.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B2B1914-BD52-BD4F-BFA5-14A80325EED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174C5FFC-BAFF-724F-BFB7-D912583CCE3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4296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F6FF31B-1A49-C14D-AB33-469F4DA4085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 Wang, et al.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09DC3AE-4CE9-7E49-8545-9400DA73462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EA0D71BC-8CCF-C047-84B1-F070DC27B8A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7802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DCEA5B4-9D5A-774F-9618-D69FB92BB4B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 Wang, et al.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BEFCD09-94A3-CF4E-BF63-F7C291B4C53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3D010F7C-5FEA-3441-8BFA-01D93CDC154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7187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8882DC5-A929-514C-8989-ADDA0DF8B3F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6519845" y="6475413"/>
            <a:ext cx="2024080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CB0DFE2-69DF-A64E-A3F4-DD935CB13E6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9392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070B17A-53E4-E34B-9B5D-0CC06E8B133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 Wang, et al.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87D1C8E-DC84-354A-99AB-5B7F6278BDC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B30C53B2-1AEB-6A4A-92BF-A0CC5DD82D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2133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4AF424-CC42-4D4D-9924-5756C30F0B3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 Wang, et al.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23C9BE-AC30-6942-968F-B00EFCFEDF8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09F28BF2-939B-CB4B-B75D-0A4731CF9A4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5185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4E99F9E-7451-D34D-8118-8F2E25C8C3A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 Wang, et al.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C266F97-62E0-F54A-A297-88608D29736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A8DB6495-6A84-6E41-B1C5-4921A0D1236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1090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038FEAC-C453-8A4E-8D6E-BDC6D52205E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 Wang, et al.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857FBC6-4D76-3445-A508-E5FCF44D917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4D8DB687-3069-AC4D-9AF1-A172E108749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969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D2FF5A27-FB49-404A-9E78-FCC7F18204C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 Wang, et al.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EFD3FEE-6179-5D43-B7A5-E30E004ED33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643C779F-9F6C-B14D-BC7B-E7E5EBA2ABF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8966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319CB6-B058-1244-9A8B-A86E23A28FF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 Wang, et al.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75F2BB-7D1D-DF44-8A62-D0FBA0847D4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FFBE1464-A2FA-9546-9C9B-3601139A9F3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6305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F55A7E-3A71-894C-9FCD-56286FF9978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 Wang, et al.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4CC45B-2DA5-5E4B-A959-2B15A138FF4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36559F1C-36D4-534D-8579-8924807232B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8198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3F10B61-2B55-F546-B69A-6F7245F0A4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790228"/>
            <a:ext cx="828092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1DC2B49-FDA2-D54C-9583-06A4A1EB20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1745523"/>
            <a:ext cx="8280920" cy="453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152B1FA-1079-0448-8322-9304CE09933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58105" y="6475413"/>
            <a:ext cx="88582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617C7C3-C6E3-4B47-8677-10713784F6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GB" altLang="en-US"/>
              <a:t>Slide </a:t>
            </a:r>
            <a:fld id="{4A77DFF8-7A66-6B48-8D00-7F981373139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C7B9B1F6-DB9D-814A-9E6A-AECE148D1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7" y="378768"/>
            <a:ext cx="696984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 lIns="0" tIns="0" rIns="0" bIns="0" anchor="b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45720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lvl="4" algn="r">
              <a:defRPr/>
            </a:pPr>
            <a:r>
              <a:rPr lang="en-GB" altLang="en-US" sz="1500" b="1" dirty="0">
                <a:ea typeface="+mn-ea"/>
              </a:rPr>
              <a:t>filename:  11-21-0041-01-group addressed data frame delivery for </a:t>
            </a:r>
            <a:r>
              <a:rPr lang="en-GB" altLang="en-US" sz="1500" b="1" dirty="0" err="1">
                <a:ea typeface="+mn-ea"/>
              </a:rPr>
              <a:t>MLO.pptx</a:t>
            </a:r>
            <a:endParaRPr lang="en-GB" altLang="en-US" sz="1500" b="1" dirty="0">
              <a:ea typeface="+mn-ea"/>
            </a:endParaRPr>
          </a:p>
        </p:txBody>
      </p:sp>
      <p:sp>
        <p:nvSpPr>
          <p:cNvPr id="1031" name="Line 8">
            <a:extLst>
              <a:ext uri="{FF2B5EF4-FFF2-40B4-BE49-F238E27FC236}">
                <a16:creationId xmlns:a16="http://schemas.microsoft.com/office/drawing/2014/main" id="{EE8689E5-5CB1-8845-9243-9249644FA97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9">
            <a:extLst>
              <a:ext uri="{FF2B5EF4-FFF2-40B4-BE49-F238E27FC236}">
                <a16:creationId xmlns:a16="http://schemas.microsoft.com/office/drawing/2014/main" id="{9F7AE5C9-D5C9-914C-8E1D-87DA27E99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altLang="en-US" dirty="0">
                <a:ea typeface="+mn-ea"/>
              </a:rPr>
              <a:t>Submission</a:t>
            </a:r>
          </a:p>
        </p:txBody>
      </p:sp>
      <p:sp>
        <p:nvSpPr>
          <p:cNvPr id="1033" name="Line 10">
            <a:extLst>
              <a:ext uri="{FF2B5EF4-FFF2-40B4-BE49-F238E27FC236}">
                <a16:creationId xmlns:a16="http://schemas.microsoft.com/office/drawing/2014/main" id="{83DC51B2-158A-6C42-84C0-FEFD2FA1621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88" r:id="rId2"/>
    <p:sldLayoutId id="2147484289" r:id="rId3"/>
    <p:sldLayoutId id="2147484290" r:id="rId4"/>
    <p:sldLayoutId id="2147484291" r:id="rId5"/>
    <p:sldLayoutId id="2147484292" r:id="rId6"/>
    <p:sldLayoutId id="2147484293" r:id="rId7"/>
    <p:sldLayoutId id="2147484294" r:id="rId8"/>
    <p:sldLayoutId id="2147484295" r:id="rId9"/>
    <p:sldLayoutId id="2147484296" r:id="rId10"/>
    <p:sldLayoutId id="214748429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3">
            <a:extLst>
              <a:ext uri="{FF2B5EF4-FFF2-40B4-BE49-F238E27FC236}">
                <a16:creationId xmlns:a16="http://schemas.microsoft.com/office/drawing/2014/main" id="{11880B42-07A0-9A4F-A2B5-54604ED4B0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02172" y="6475413"/>
            <a:ext cx="924291" cy="184666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altLang="en-US" dirty="0"/>
              <a:t>Qi Wang, et al.</a:t>
            </a:r>
          </a:p>
        </p:txBody>
      </p:sp>
      <p:sp>
        <p:nvSpPr>
          <p:cNvPr id="15362" name="Slide Number Placeholder 4">
            <a:extLst>
              <a:ext uri="{FF2B5EF4-FFF2-40B4-BE49-F238E27FC236}">
                <a16:creationId xmlns:a16="http://schemas.microsoft.com/office/drawing/2014/main" id="{A050D204-1F8D-9740-B42F-4B8BC5F2D2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87E32CED-F7F1-1349-BD0B-36EBAE9E6589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GB" altLang="en-US" sz="1200" b="0"/>
          </a:p>
        </p:txBody>
      </p:sp>
      <p:sp>
        <p:nvSpPr>
          <p:cNvPr id="2052" name="Rectangle 2">
            <a:extLst>
              <a:ext uri="{FF2B5EF4-FFF2-40B4-BE49-F238E27FC236}">
                <a16:creationId xmlns:a16="http://schemas.microsoft.com/office/drawing/2014/main" id="{A2F6F464-3866-F247-99D3-8656294FFD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8134672" cy="1087016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en-GB" altLang="en-US" dirty="0">
                <a:ea typeface="+mj-ea"/>
                <a:cs typeface="+mj-cs"/>
              </a:rPr>
              <a:t>Group Addressed Data Frame Delivery Methods for MLO</a:t>
            </a:r>
          </a:p>
        </p:txBody>
      </p:sp>
      <p:sp>
        <p:nvSpPr>
          <p:cNvPr id="2053" name="Rectangle 6">
            <a:extLst>
              <a:ext uri="{FF2B5EF4-FFF2-40B4-BE49-F238E27FC236}">
                <a16:creationId xmlns:a16="http://schemas.microsoft.com/office/drawing/2014/main" id="{A1BD629F-E984-444C-9489-86DB17D948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4063" y="1865895"/>
            <a:ext cx="7772400" cy="381000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GB" altLang="en-US" sz="2000" dirty="0">
                <a:ea typeface="+mn-ea"/>
                <a:cs typeface="+mn-cs"/>
              </a:rPr>
              <a:t>Date:</a:t>
            </a:r>
            <a:r>
              <a:rPr lang="en-GB" altLang="en-US" sz="2000" b="0" dirty="0">
                <a:ea typeface="+mn-ea"/>
                <a:cs typeface="+mn-cs"/>
              </a:rPr>
              <a:t> 2021-1-19</a:t>
            </a:r>
          </a:p>
        </p:txBody>
      </p:sp>
      <p:sp>
        <p:nvSpPr>
          <p:cNvPr id="15365" name="Rectangle 12">
            <a:extLst>
              <a:ext uri="{FF2B5EF4-FFF2-40B4-BE49-F238E27FC236}">
                <a16:creationId xmlns:a16="http://schemas.microsoft.com/office/drawing/2014/main" id="{489FB97F-ED7F-0148-861F-F5285C87C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562" y="2105011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GB" altLang="en-US" sz="2000" dirty="0"/>
              <a:t>Authors:</a:t>
            </a:r>
            <a:endParaRPr lang="en-GB" altLang="en-US" sz="2000" b="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907536"/>
              </p:ext>
            </p:extLst>
          </p:nvPr>
        </p:nvGraphicFramePr>
        <p:xfrm>
          <a:off x="251520" y="2725127"/>
          <a:ext cx="8712968" cy="3383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3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4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26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1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30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en-US" b="1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Affiliations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Phone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234">
                <a:tc>
                  <a:txBody>
                    <a:bodyPr/>
                    <a:lstStyle/>
                    <a:p>
                      <a:r>
                        <a:rPr lang="en-US" dirty="0"/>
                        <a:t>Qi Wang</a:t>
                      </a:r>
                    </a:p>
                    <a:p>
                      <a:r>
                        <a:rPr lang="en-US" dirty="0"/>
                        <a:t>Yong Liu</a:t>
                      </a:r>
                    </a:p>
                    <a:p>
                      <a:r>
                        <a:rPr lang="en-US" dirty="0"/>
                        <a:t>Jarkko </a:t>
                      </a:r>
                      <a:r>
                        <a:rPr lang="en-US" dirty="0" err="1"/>
                        <a:t>Kneckt</a:t>
                      </a:r>
                      <a:endParaRPr lang="en-US" dirty="0"/>
                    </a:p>
                    <a:p>
                      <a:r>
                        <a:rPr lang="en-US" dirty="0" err="1"/>
                        <a:t>Jinjing</a:t>
                      </a:r>
                      <a:r>
                        <a:rPr lang="en-US" dirty="0"/>
                        <a:t> Jiang</a:t>
                      </a:r>
                    </a:p>
                    <a:p>
                      <a:r>
                        <a:rPr lang="en-US" dirty="0" err="1"/>
                        <a:t>Tianyu</a:t>
                      </a:r>
                      <a:r>
                        <a:rPr lang="en-US" dirty="0"/>
                        <a:t> Wu</a:t>
                      </a:r>
                    </a:p>
                    <a:p>
                      <a:r>
                        <a:rPr lang="en-US" dirty="0"/>
                        <a:t>SK Yong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Apple Inc.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qi_wang2@apple.com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234">
                <a:tc>
                  <a:txBody>
                    <a:bodyPr/>
                    <a:lstStyle/>
                    <a:p>
                      <a:r>
                        <a:rPr lang="en-US" dirty="0"/>
                        <a:t>Matthew Fischer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Broadcom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matthew.fischer@broadcom.com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791502"/>
                  </a:ext>
                </a:extLst>
              </a:tr>
              <a:tr h="307234">
                <a:tc>
                  <a:txBody>
                    <a:bodyPr/>
                    <a:lstStyle/>
                    <a:p>
                      <a:r>
                        <a:rPr lang="en-US" dirty="0"/>
                        <a:t>Srinivas </a:t>
                      </a:r>
                      <a:r>
                        <a:rPr lang="en-US" dirty="0" err="1"/>
                        <a:t>Kandala</a:t>
                      </a:r>
                      <a:endParaRPr lang="en-US" dirty="0"/>
                    </a:p>
                    <a:p>
                      <a:r>
                        <a:rPr lang="en-US" dirty="0"/>
                        <a:t>Sharan </a:t>
                      </a:r>
                      <a:r>
                        <a:rPr lang="en-US" dirty="0" err="1"/>
                        <a:t>Naribole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Samsung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/>
                        <a:t>srini.k1@samsung.com</a:t>
                      </a:r>
                    </a:p>
                    <a:p>
                      <a:r>
                        <a:rPr lang="en-US" u="none" dirty="0" err="1"/>
                        <a:t>n.sharan@samsung.com</a:t>
                      </a:r>
                      <a:endParaRPr lang="en-US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10933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B7540-C393-514B-B8BE-02FDA572E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Rationales: Single GTK and PN Space for GADF Delivery for MLO (1)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A8DC93-99F6-4D40-81B9-520705B40A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581162" y="6475413"/>
            <a:ext cx="962763" cy="184666"/>
          </a:xfrm>
        </p:spPr>
        <p:txBody>
          <a:bodyPr/>
          <a:lstStyle/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258AE0-3C40-814E-A573-2778C92880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0F1B94-5657-BF48-BB11-E411EE0AE419}"/>
              </a:ext>
            </a:extLst>
          </p:cNvPr>
          <p:cNvSpPr/>
          <p:nvPr/>
        </p:nvSpPr>
        <p:spPr bwMode="auto">
          <a:xfrm>
            <a:off x="1749002" y="2909265"/>
            <a:ext cx="1591174" cy="5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31B839-18C7-9F43-89EE-389CF867A569}"/>
              </a:ext>
            </a:extLst>
          </p:cNvPr>
          <p:cNvSpPr txBox="1"/>
          <p:nvPr/>
        </p:nvSpPr>
        <p:spPr>
          <a:xfrm>
            <a:off x="1752882" y="3008148"/>
            <a:ext cx="1587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Duplicate detection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EA1997-CE0F-AB48-A415-975E0D407631}"/>
              </a:ext>
            </a:extLst>
          </p:cNvPr>
          <p:cNvSpPr/>
          <p:nvPr/>
        </p:nvSpPr>
        <p:spPr bwMode="auto">
          <a:xfrm>
            <a:off x="4176451" y="2910009"/>
            <a:ext cx="1548172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850D2F-7EC1-6D4E-9082-DF6693FA2091}"/>
              </a:ext>
            </a:extLst>
          </p:cNvPr>
          <p:cNvSpPr txBox="1"/>
          <p:nvPr/>
        </p:nvSpPr>
        <p:spPr>
          <a:xfrm>
            <a:off x="4408738" y="2986839"/>
            <a:ext cx="1037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Decryption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BBB2D9-9929-AF46-B597-721875C36B54}"/>
              </a:ext>
            </a:extLst>
          </p:cNvPr>
          <p:cNvSpPr/>
          <p:nvPr/>
        </p:nvSpPr>
        <p:spPr bwMode="auto">
          <a:xfrm>
            <a:off x="6595169" y="2888700"/>
            <a:ext cx="1548172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308CFA-C777-8A49-93C8-3CEF55E1A31A}"/>
              </a:ext>
            </a:extLst>
          </p:cNvPr>
          <p:cNvSpPr/>
          <p:nvPr/>
        </p:nvSpPr>
        <p:spPr>
          <a:xfrm>
            <a:off x="6700317" y="2909265"/>
            <a:ext cx="14430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Replay detection </a:t>
            </a:r>
          </a:p>
          <a:p>
            <a:r>
              <a:rPr lang="en-US" sz="1400" dirty="0"/>
              <a:t>(PN check)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8002878-9EB6-BA41-8330-E3DC54483F0D}"/>
              </a:ext>
            </a:extLst>
          </p:cNvPr>
          <p:cNvCxnSpPr>
            <a:stCxn id="7" idx="3"/>
            <a:endCxn id="8" idx="1"/>
          </p:cNvCxnSpPr>
          <p:nvPr/>
        </p:nvCxnSpPr>
        <p:spPr bwMode="auto">
          <a:xfrm>
            <a:off x="3340176" y="3162037"/>
            <a:ext cx="83627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EF89382-B2D6-114E-BE93-CDBB447B133A}"/>
              </a:ext>
            </a:extLst>
          </p:cNvPr>
          <p:cNvCxnSpPr/>
          <p:nvPr/>
        </p:nvCxnSpPr>
        <p:spPr bwMode="auto">
          <a:xfrm>
            <a:off x="5724623" y="3140728"/>
            <a:ext cx="83627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AD2C2A9-C318-B649-AB47-9650CF7F4997}"/>
              </a:ext>
            </a:extLst>
          </p:cNvPr>
          <p:cNvCxnSpPr/>
          <p:nvPr/>
        </p:nvCxnSpPr>
        <p:spPr bwMode="auto">
          <a:xfrm>
            <a:off x="912727" y="3162037"/>
            <a:ext cx="83627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BA3BB1F-63BD-814D-8200-AC07837E7D35}"/>
              </a:ext>
            </a:extLst>
          </p:cNvPr>
          <p:cNvSpPr txBox="1"/>
          <p:nvPr/>
        </p:nvSpPr>
        <p:spPr>
          <a:xfrm>
            <a:off x="482646" y="2836965"/>
            <a:ext cx="1268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Unicast frames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21719D-12D2-AD4F-8EB1-C7E1C2215C23}"/>
              </a:ext>
            </a:extLst>
          </p:cNvPr>
          <p:cNvSpPr/>
          <p:nvPr/>
        </p:nvSpPr>
        <p:spPr bwMode="auto">
          <a:xfrm>
            <a:off x="1776624" y="5139385"/>
            <a:ext cx="1591174" cy="5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F4F8A7-3623-F740-AB13-5F4C76746392}"/>
              </a:ext>
            </a:extLst>
          </p:cNvPr>
          <p:cNvSpPr txBox="1"/>
          <p:nvPr/>
        </p:nvSpPr>
        <p:spPr>
          <a:xfrm>
            <a:off x="1780504" y="5238268"/>
            <a:ext cx="1587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Duplicate detection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CF28289-CF63-FA41-B9F2-9F945E4CA43F}"/>
              </a:ext>
            </a:extLst>
          </p:cNvPr>
          <p:cNvSpPr/>
          <p:nvPr/>
        </p:nvSpPr>
        <p:spPr bwMode="auto">
          <a:xfrm>
            <a:off x="4204073" y="5140129"/>
            <a:ext cx="1548172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F427EF-243F-7446-953F-E0C7D893E55D}"/>
              </a:ext>
            </a:extLst>
          </p:cNvPr>
          <p:cNvSpPr txBox="1"/>
          <p:nvPr/>
        </p:nvSpPr>
        <p:spPr>
          <a:xfrm>
            <a:off x="4436360" y="5216959"/>
            <a:ext cx="1037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Decryption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DE7F1F9-102C-A04F-A775-512D0C5D2554}"/>
              </a:ext>
            </a:extLst>
          </p:cNvPr>
          <p:cNvSpPr/>
          <p:nvPr/>
        </p:nvSpPr>
        <p:spPr bwMode="auto">
          <a:xfrm>
            <a:off x="6622791" y="5118820"/>
            <a:ext cx="1548172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81422F5-A738-7A49-BBD1-953EF0C36890}"/>
              </a:ext>
            </a:extLst>
          </p:cNvPr>
          <p:cNvSpPr/>
          <p:nvPr/>
        </p:nvSpPr>
        <p:spPr>
          <a:xfrm>
            <a:off x="6727939" y="5139385"/>
            <a:ext cx="14430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Replay detection </a:t>
            </a:r>
          </a:p>
          <a:p>
            <a:r>
              <a:rPr lang="en-US" sz="1400" dirty="0"/>
              <a:t>(PN check)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5EE3A62-AE5F-2541-AB39-9C22CDBFBCE3}"/>
              </a:ext>
            </a:extLst>
          </p:cNvPr>
          <p:cNvCxnSpPr>
            <a:stCxn id="19" idx="3"/>
            <a:endCxn id="20" idx="1"/>
          </p:cNvCxnSpPr>
          <p:nvPr/>
        </p:nvCxnSpPr>
        <p:spPr bwMode="auto">
          <a:xfrm>
            <a:off x="3367798" y="5392157"/>
            <a:ext cx="83627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A267259-FA54-514A-8C78-E90F252C312B}"/>
              </a:ext>
            </a:extLst>
          </p:cNvPr>
          <p:cNvCxnSpPr/>
          <p:nvPr/>
        </p:nvCxnSpPr>
        <p:spPr bwMode="auto">
          <a:xfrm>
            <a:off x="5752245" y="5370848"/>
            <a:ext cx="83627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458D6C5-6D75-9041-A25E-B7CC28822737}"/>
              </a:ext>
            </a:extLst>
          </p:cNvPr>
          <p:cNvCxnSpPr/>
          <p:nvPr/>
        </p:nvCxnSpPr>
        <p:spPr bwMode="auto">
          <a:xfrm>
            <a:off x="940349" y="5392157"/>
            <a:ext cx="83627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9C540A0-B3F3-684F-B982-DEA726A0C486}"/>
              </a:ext>
            </a:extLst>
          </p:cNvPr>
          <p:cNvSpPr txBox="1"/>
          <p:nvPr/>
        </p:nvSpPr>
        <p:spPr>
          <a:xfrm>
            <a:off x="70464" y="5010218"/>
            <a:ext cx="18020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Groupcast data frames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9DD874BB-5D58-0A45-8BBB-4C4635CAC288}"/>
              </a:ext>
            </a:extLst>
          </p:cNvPr>
          <p:cNvSpPr txBox="1">
            <a:spLocks/>
          </p:cNvSpPr>
          <p:nvPr/>
        </p:nvSpPr>
        <p:spPr bwMode="auto">
          <a:xfrm>
            <a:off x="261655" y="1576209"/>
            <a:ext cx="8767403" cy="145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Reception over a single link:</a:t>
            </a:r>
          </a:p>
          <a:p>
            <a:pPr lvl="1"/>
            <a:r>
              <a:rPr lang="en-US" kern="0" dirty="0"/>
              <a:t>Duplicate detection for unicast frames occurs before decryption/replay detection (note: no duplicate issue for groupcast frames). 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B830E127-BEB1-6A42-A0FD-85B69F92263C}"/>
              </a:ext>
            </a:extLst>
          </p:cNvPr>
          <p:cNvSpPr txBox="1">
            <a:spLocks/>
          </p:cNvSpPr>
          <p:nvPr/>
        </p:nvSpPr>
        <p:spPr bwMode="auto">
          <a:xfrm>
            <a:off x="224302" y="3633484"/>
            <a:ext cx="8767403" cy="145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Reception over multiple links:</a:t>
            </a:r>
          </a:p>
          <a:p>
            <a:pPr lvl="1"/>
            <a:r>
              <a:rPr lang="en-US" kern="0" dirty="0"/>
              <a:t>It is desirable to maintain the same processing order (i.e., duplicate detection occurs before decryption/replay detection) for groupcast frames.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0DC40E9-3B3A-AD44-B019-1311F8750FB9}"/>
              </a:ext>
            </a:extLst>
          </p:cNvPr>
          <p:cNvSpPr/>
          <p:nvPr/>
        </p:nvSpPr>
        <p:spPr>
          <a:xfrm>
            <a:off x="1517823" y="5909137"/>
            <a:ext cx="22910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MLD level across all links, </a:t>
            </a:r>
          </a:p>
          <a:p>
            <a:r>
              <a:rPr lang="en-US" sz="1400" dirty="0">
                <a:solidFill>
                  <a:srgbClr val="0070C0"/>
                </a:solidFill>
              </a:rPr>
              <a:t>enabled by </a:t>
            </a:r>
            <a:r>
              <a:rPr lang="en-US" sz="1400" dirty="0" err="1">
                <a:solidFill>
                  <a:srgbClr val="0070C0"/>
                </a:solidFill>
              </a:rPr>
              <a:t>new_shared_SNS</a:t>
            </a:r>
            <a:endParaRPr lang="en-US" sz="1400" dirty="0">
              <a:solidFill>
                <a:srgbClr val="0070C0"/>
              </a:solidFill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C761463-D38F-CA4E-8FC2-1C8A6B203E19}"/>
              </a:ext>
            </a:extLst>
          </p:cNvPr>
          <p:cNvCxnSpPr>
            <a:cxnSpLocks/>
            <a:endCxn id="18" idx="2"/>
          </p:cNvCxnSpPr>
          <p:nvPr/>
        </p:nvCxnSpPr>
        <p:spPr bwMode="auto">
          <a:xfrm flipV="1">
            <a:off x="2572211" y="5644185"/>
            <a:ext cx="0" cy="2649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1E9CFBD-E778-8641-BA44-44C1C08748A0}"/>
              </a:ext>
            </a:extLst>
          </p:cNvPr>
          <p:cNvCxnSpPr/>
          <p:nvPr/>
        </p:nvCxnSpPr>
        <p:spPr bwMode="auto">
          <a:xfrm>
            <a:off x="4644008" y="5949280"/>
            <a:ext cx="280831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25C2EE7-AD8B-EE44-8550-9BBBF38588A9}"/>
              </a:ext>
            </a:extLst>
          </p:cNvPr>
          <p:cNvCxnSpPr/>
          <p:nvPr/>
        </p:nvCxnSpPr>
        <p:spPr bwMode="auto">
          <a:xfrm flipH="1" flipV="1">
            <a:off x="4436360" y="5662605"/>
            <a:ext cx="207648" cy="28667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275C1F2-6FF2-6D42-8F1A-F15BC7977A4B}"/>
              </a:ext>
            </a:extLst>
          </p:cNvPr>
          <p:cNvCxnSpPr>
            <a:cxnSpLocks/>
          </p:cNvCxnSpPr>
          <p:nvPr/>
        </p:nvCxnSpPr>
        <p:spPr bwMode="auto">
          <a:xfrm flipV="1">
            <a:off x="7407577" y="5702461"/>
            <a:ext cx="260767" cy="20667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BBD7425A-C5B2-9341-8627-8085F696CC75}"/>
              </a:ext>
            </a:extLst>
          </p:cNvPr>
          <p:cNvSpPr/>
          <p:nvPr/>
        </p:nvSpPr>
        <p:spPr>
          <a:xfrm>
            <a:off x="4656439" y="5996986"/>
            <a:ext cx="30523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Desirable to have at the MLD level after duplicate detection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29939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2AC37-AA5B-5447-B9DB-A6AB6162F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Rationales: Single GTK and PN Space for GADF Delivery for MLO (2)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07F02-12B4-C542-AF0C-BCAE16410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936205"/>
            <a:ext cx="8280920" cy="4539208"/>
          </a:xfrm>
        </p:spPr>
        <p:txBody>
          <a:bodyPr/>
          <a:lstStyle/>
          <a:p>
            <a:r>
              <a:rPr lang="en-US" dirty="0"/>
              <a:t>Currently adopted methods for unicast frame delivery for MLO:</a:t>
            </a:r>
          </a:p>
          <a:p>
            <a:pPr lvl="1"/>
            <a:r>
              <a:rPr lang="en-US" dirty="0"/>
              <a:t>A single PTK and PN check at the MLD level for all links.</a:t>
            </a:r>
          </a:p>
          <a:p>
            <a:pPr lvl="1"/>
            <a:r>
              <a:rPr lang="en-US" dirty="0"/>
              <a:t>Duplicate detection occurs before decryption/replay detection, as in the single-link case. </a:t>
            </a:r>
          </a:p>
          <a:p>
            <a:pPr lvl="1"/>
            <a:r>
              <a:rPr lang="en-US" dirty="0" err="1"/>
              <a:t>MLD_address</a:t>
            </a:r>
            <a:r>
              <a:rPr lang="en-US" dirty="0"/>
              <a:t> is used in encryption.</a:t>
            </a:r>
          </a:p>
          <a:p>
            <a:pPr lvl="1"/>
            <a:r>
              <a:rPr lang="en-US" dirty="0"/>
              <a:t>Block Ack agreement is established at the MLD level. </a:t>
            </a:r>
          </a:p>
          <a:p>
            <a:pPr lvl="2"/>
            <a:r>
              <a:rPr lang="en-US" dirty="0"/>
              <a:t>MLD level Block Ack agreement should be applied to GCR-BA for MLO as well. </a:t>
            </a:r>
          </a:p>
          <a:p>
            <a:r>
              <a:rPr lang="en-US" dirty="0"/>
              <a:t>Using a single GTK and PN check on all links unifies the design for unicast and groupcast data frame delivery for MLO!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00C3E5-2457-D247-B237-8AC57B9376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542689" y="6475413"/>
            <a:ext cx="1001236" cy="184666"/>
          </a:xfrm>
        </p:spPr>
        <p:txBody>
          <a:bodyPr/>
          <a:lstStyle/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E3D27C-20E0-6E4C-9BB5-7AE3F73506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14083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5E8F4-B84C-F047-A208-16886F9C7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989719"/>
            <a:ext cx="8280920" cy="576064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7AE69-3D04-1B43-8978-4D8B33B94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65783"/>
            <a:ext cx="8508544" cy="453920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The group addressed data frame delivery method described in 11be SFD can cause undetected duplicates at non-AP MLDs. </a:t>
            </a:r>
          </a:p>
          <a:p>
            <a:r>
              <a:rPr lang="en-US" dirty="0"/>
              <a:t>We have proposed to use a new shared SNS to enable duplicate detection of group addressed data frames by non-AP STAs. </a:t>
            </a:r>
          </a:p>
          <a:p>
            <a:r>
              <a:rPr lang="en-US" dirty="0"/>
              <a:t>We have also proposed to use a single and common GTK, PN space per security domain for group addressed data frame delivery on all links.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F7CA12-0B65-1640-88AC-56172DA71D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581162" y="6475413"/>
            <a:ext cx="962763" cy="184666"/>
          </a:xfrm>
        </p:spPr>
        <p:txBody>
          <a:bodyPr/>
          <a:lstStyle/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23DDB4-7CF7-F44D-9174-D52C4E8DF5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59223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2C928-9071-D840-8236-48AFE737A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02229-ECCA-0344-AE38-5FB667AEC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[1] IEEE 802.11-19/1262r22, “Specification framework for 11be”, Edward Au, Huawei</a:t>
            </a:r>
          </a:p>
          <a:p>
            <a:r>
              <a:rPr lang="en-US" dirty="0"/>
              <a:t>[2] IEEE 802.11-20/0903r10, “Multi-link group addressed data frame delivery follow up”, Po-Kai Huang, et al., Intel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C2B761-1B32-C247-953D-FA7E838725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581162" y="6475413"/>
            <a:ext cx="962763" cy="184666"/>
          </a:xfrm>
        </p:spPr>
        <p:txBody>
          <a:bodyPr/>
          <a:lstStyle/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5A4A29-23DF-A249-84C2-E3558F55FA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86610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E2AD2-2B26-6149-9376-7F454A86D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F20C3-0029-6143-8708-96EEF3DB3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support to use a common SNS shared across all links of MLD for the transmission of group addressed data (QoS, non-QoS) frames?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CBA63D-513B-0F4A-BB87-2310E3ACB3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581162" y="6475413"/>
            <a:ext cx="962763" cy="184666"/>
          </a:xfrm>
        </p:spPr>
        <p:txBody>
          <a:bodyPr/>
          <a:lstStyle/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07B59B-42E1-1F4E-B4E5-FF37B09539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4410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E2AD2-2B26-6149-9376-7F454A86D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F20C3-0029-6143-8708-96EEF3DB3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support to use a common SNS shared across all links of MLD for the transmission of: </a:t>
            </a:r>
          </a:p>
          <a:p>
            <a:pPr lvl="1"/>
            <a:r>
              <a:rPr lang="en-US" dirty="0"/>
              <a:t>Unicast management frames (ML) (i.e., generated at the ML level)</a:t>
            </a:r>
          </a:p>
          <a:p>
            <a:pPr lvl="1"/>
            <a:r>
              <a:rPr lang="en-US" dirty="0"/>
              <a:t>Group addressed management frames generated at the MLD level</a:t>
            </a:r>
          </a:p>
          <a:p>
            <a:pPr lvl="1"/>
            <a:r>
              <a:rPr lang="en-US" dirty="0"/>
              <a:t>Optionally, unicast management frames (Local) (i.e., generated at the local AP level) whose recipients are a STA affiliated with a non-AP MLD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CBA63D-513B-0F4A-BB87-2310E3ACB3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581162" y="6475413"/>
            <a:ext cx="962763" cy="184666"/>
          </a:xfrm>
        </p:spPr>
        <p:txBody>
          <a:bodyPr/>
          <a:lstStyle/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07B59B-42E1-1F4E-B4E5-FF37B09539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6664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8D0D5-7891-DD4D-AA0F-3BC54DBA0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B210F-A672-B843-B573-C70D2496A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support to use a single and common GTK and PN space per security domain for group addressed data frame delivery on all links of MLD?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E2745E-0904-2E4F-8A00-E989DFEEF7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581162" y="6475413"/>
            <a:ext cx="962763" cy="184666"/>
          </a:xfrm>
        </p:spPr>
        <p:txBody>
          <a:bodyPr/>
          <a:lstStyle/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BE1C62-155F-3C47-B741-B22977142E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39759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C47F8-864E-8849-86A5-4780BF70D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005" y="2276872"/>
            <a:ext cx="8280920" cy="576064"/>
          </a:xfrm>
        </p:spPr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C46089-6F98-2C4D-A8C1-52EE498AED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Qi Wang, et al.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6EE3BE-3941-2346-A5B2-D2707A30F7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7129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4427A-7367-6543-A508-4E72194C14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C32151-FFEE-1D46-98A5-99DD1CBD69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18</a:t>
            </a:fld>
            <a:endParaRPr lang="en-GB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3A0CCA5-F7BC-EE4A-985D-3504875EF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919" y="631741"/>
            <a:ext cx="8280920" cy="576064"/>
          </a:xfrm>
        </p:spPr>
        <p:txBody>
          <a:bodyPr/>
          <a:lstStyle/>
          <a:p>
            <a:r>
              <a:rPr lang="en-US" dirty="0"/>
              <a:t>Problem with Using </a:t>
            </a:r>
            <a:r>
              <a:rPr lang="en-US" dirty="0" err="1"/>
              <a:t>SNS_new_shared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5C89E0C-8CA8-D149-9680-DD1187C45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917" y="1399914"/>
            <a:ext cx="4140366" cy="463952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err="1"/>
              <a:t>SNS_new_shared</a:t>
            </a:r>
            <a:r>
              <a:rPr lang="en-US" dirty="0"/>
              <a:t> can create false positive duplicate declaration by legacy STAs. 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B050"/>
                </a:solidFill>
              </a:rPr>
              <a:t>A corner case? Should this be addressed by the spec? 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Note: missing frames already occurs in single-link baseline.</a:t>
            </a:r>
          </a:p>
          <a:p>
            <a:r>
              <a:rPr lang="en-US" dirty="0"/>
              <a:t>Alternatively, we propose the method shown on next slide as a solution.  </a:t>
            </a:r>
          </a:p>
          <a:p>
            <a:pPr lvl="1"/>
            <a:r>
              <a:rPr lang="en-US" dirty="0"/>
              <a:t>See slide 19. </a:t>
            </a:r>
          </a:p>
          <a:p>
            <a:pPr marL="857250" lvl="2" indent="0">
              <a:buNone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69A702-CB00-4A46-83C9-7EAA7311E673}"/>
              </a:ext>
            </a:extLst>
          </p:cNvPr>
          <p:cNvSpPr/>
          <p:nvPr/>
        </p:nvSpPr>
        <p:spPr bwMode="auto">
          <a:xfrm>
            <a:off x="5418241" y="2034514"/>
            <a:ext cx="1101604" cy="153850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AP1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0070C0"/>
                </a:solidFill>
              </a:rPr>
              <a:t>SNS1_1</a:t>
            </a:r>
            <a:r>
              <a:rPr lang="en-US" dirty="0">
                <a:solidFill>
                  <a:srgbClr val="0070C0"/>
                </a:solidFill>
              </a:rPr>
              <a:t>:</a:t>
            </a:r>
            <a:r>
              <a:rPr lang="en-US" dirty="0"/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UC-data (non-QoS)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</a:rPr>
              <a:t>UC-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effectLst/>
              </a:rPr>
              <a:t>Mgmt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</a:rPr>
              <a:t> (Local)</a:t>
            </a:r>
          </a:p>
          <a:p>
            <a:r>
              <a:rPr lang="en-US" dirty="0"/>
              <a:t>GC-</a:t>
            </a:r>
            <a:r>
              <a:rPr lang="en-US" dirty="0" err="1"/>
              <a:t>Mgmt</a:t>
            </a:r>
            <a:r>
              <a:rPr lang="en-US" dirty="0"/>
              <a:t> (Local)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3EB5A6-FB2B-5943-9808-9BF92F279F68}"/>
              </a:ext>
            </a:extLst>
          </p:cNvPr>
          <p:cNvSpPr/>
          <p:nvPr/>
        </p:nvSpPr>
        <p:spPr bwMode="auto">
          <a:xfrm>
            <a:off x="5406417" y="1301984"/>
            <a:ext cx="3345738" cy="748772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</a:rPr>
              <a:t>AP MLD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SNS_new_shared</a:t>
            </a:r>
            <a:r>
              <a:rPr lang="en-US" sz="1400" b="1" dirty="0"/>
              <a:t>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/>
              <a:t>GC-data, GC-</a:t>
            </a:r>
            <a:r>
              <a:rPr lang="en-US" sz="1400" dirty="0" err="1"/>
              <a:t>Mgmt</a:t>
            </a:r>
            <a:r>
              <a:rPr lang="en-US" sz="1400" dirty="0"/>
              <a:t> (ML), UC-</a:t>
            </a:r>
            <a:r>
              <a:rPr lang="en-US" sz="1400" dirty="0" err="1"/>
              <a:t>Mgmt</a:t>
            </a:r>
            <a:r>
              <a:rPr lang="en-US" sz="1400" dirty="0"/>
              <a:t> (ML) 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FC5CAD-B6E2-A540-917F-87CC3556DCA7}"/>
              </a:ext>
            </a:extLst>
          </p:cNvPr>
          <p:cNvSpPr/>
          <p:nvPr/>
        </p:nvSpPr>
        <p:spPr bwMode="auto">
          <a:xfrm>
            <a:off x="5406417" y="5741360"/>
            <a:ext cx="1047064" cy="4307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Legacy STA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F226DB-3DAD-9542-A3D0-DC6D55FFB396}"/>
              </a:ext>
            </a:extLst>
          </p:cNvPr>
          <p:cNvSpPr/>
          <p:nvPr/>
        </p:nvSpPr>
        <p:spPr bwMode="auto">
          <a:xfrm>
            <a:off x="6579239" y="5730772"/>
            <a:ext cx="1047064" cy="4413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   STA2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7E1C85-8430-E244-8C58-BE515CCDC0E6}"/>
              </a:ext>
            </a:extLst>
          </p:cNvPr>
          <p:cNvSpPr/>
          <p:nvPr/>
        </p:nvSpPr>
        <p:spPr bwMode="auto">
          <a:xfrm>
            <a:off x="7829207" y="5707724"/>
            <a:ext cx="1047064" cy="4307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   STA3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871832D-CA2E-4C4B-943B-6D7AD975503C}"/>
              </a:ext>
            </a:extLst>
          </p:cNvPr>
          <p:cNvCxnSpPr>
            <a:cxnSpLocks/>
            <a:endCxn id="10" idx="0"/>
          </p:cNvCxnSpPr>
          <p:nvPr/>
        </p:nvCxnSpPr>
        <p:spPr bwMode="auto">
          <a:xfrm>
            <a:off x="5929949" y="3573016"/>
            <a:ext cx="0" cy="216834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16F2E70-CDD8-E04F-9D3A-88E7B2402E31}"/>
              </a:ext>
            </a:extLst>
          </p:cNvPr>
          <p:cNvCxnSpPr>
            <a:cxnSpLocks/>
          </p:cNvCxnSpPr>
          <p:nvPr/>
        </p:nvCxnSpPr>
        <p:spPr bwMode="auto">
          <a:xfrm>
            <a:off x="7237309" y="3573015"/>
            <a:ext cx="0" cy="21294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F37EB77-4653-934C-96E8-7BA3A2C0014B}"/>
              </a:ext>
            </a:extLst>
          </p:cNvPr>
          <p:cNvCxnSpPr>
            <a:cxnSpLocks/>
          </p:cNvCxnSpPr>
          <p:nvPr/>
        </p:nvCxnSpPr>
        <p:spPr bwMode="auto">
          <a:xfrm>
            <a:off x="8168442" y="3573015"/>
            <a:ext cx="0" cy="210209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F25854E-9224-7746-B25C-942CC84BF875}"/>
              </a:ext>
            </a:extLst>
          </p:cNvPr>
          <p:cNvSpPr txBox="1"/>
          <p:nvPr/>
        </p:nvSpPr>
        <p:spPr>
          <a:xfrm>
            <a:off x="5335403" y="5398108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 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603E75-CE18-CD46-95B2-B1AA6198202D}"/>
              </a:ext>
            </a:extLst>
          </p:cNvPr>
          <p:cNvSpPr/>
          <p:nvPr/>
        </p:nvSpPr>
        <p:spPr>
          <a:xfrm>
            <a:off x="6637887" y="5423905"/>
            <a:ext cx="5918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Link 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B3DB03-F818-024D-A433-A6FF8F814B2E}"/>
              </a:ext>
            </a:extLst>
          </p:cNvPr>
          <p:cNvSpPr/>
          <p:nvPr/>
        </p:nvSpPr>
        <p:spPr>
          <a:xfrm>
            <a:off x="8248010" y="5418082"/>
            <a:ext cx="5918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Link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59C461-772A-AA46-8C4E-354522810ED4}"/>
              </a:ext>
            </a:extLst>
          </p:cNvPr>
          <p:cNvSpPr/>
          <p:nvPr/>
        </p:nvSpPr>
        <p:spPr bwMode="auto">
          <a:xfrm>
            <a:off x="6588935" y="2043287"/>
            <a:ext cx="1116155" cy="15297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AP2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SNS1_2</a:t>
            </a:r>
            <a:r>
              <a:rPr lang="en-US" dirty="0"/>
              <a:t>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UC-data (non-QoS)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</a:rPr>
              <a:t>UC-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effectLst/>
              </a:rPr>
              <a:t>Mgmt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</a:rPr>
              <a:t> (Local)</a:t>
            </a:r>
          </a:p>
          <a:p>
            <a:r>
              <a:rPr lang="en-US" dirty="0"/>
              <a:t>GC-</a:t>
            </a:r>
            <a:r>
              <a:rPr lang="en-US" dirty="0" err="1"/>
              <a:t>Mgmt</a:t>
            </a:r>
            <a:r>
              <a:rPr lang="en-US" dirty="0"/>
              <a:t> (Local)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C03EA4-7164-8245-A7DC-2F1A068AD394}"/>
              </a:ext>
            </a:extLst>
          </p:cNvPr>
          <p:cNvSpPr/>
          <p:nvPr/>
        </p:nvSpPr>
        <p:spPr bwMode="auto">
          <a:xfrm>
            <a:off x="7705091" y="2063859"/>
            <a:ext cx="1047064" cy="15091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AP3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00B050"/>
                </a:solidFill>
              </a:rPr>
              <a:t>SNS1_3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UC-data (non-QoS)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</a:rPr>
              <a:t>UC-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effectLst/>
              </a:rPr>
              <a:t>Mgmt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</a:rPr>
              <a:t> (Local)</a:t>
            </a:r>
          </a:p>
          <a:p>
            <a:r>
              <a:rPr lang="en-US" dirty="0"/>
              <a:t>GC-</a:t>
            </a:r>
            <a:r>
              <a:rPr lang="en-US" dirty="0" err="1"/>
              <a:t>Mgmt</a:t>
            </a:r>
            <a:r>
              <a:rPr lang="en-US" dirty="0"/>
              <a:t> (Local)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896A140-BB1A-C24A-9AAD-94FCB8AA615D}"/>
              </a:ext>
            </a:extLst>
          </p:cNvPr>
          <p:cNvSpPr/>
          <p:nvPr/>
        </p:nvSpPr>
        <p:spPr bwMode="auto">
          <a:xfrm>
            <a:off x="5279538" y="4986520"/>
            <a:ext cx="1240307" cy="408882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GC-Data frame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(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SN = n1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31E691B-64A7-AF43-9C02-B840435D326B}"/>
              </a:ext>
            </a:extLst>
          </p:cNvPr>
          <p:cNvSpPr/>
          <p:nvPr/>
        </p:nvSpPr>
        <p:spPr bwMode="auto">
          <a:xfrm>
            <a:off x="5030193" y="4381761"/>
            <a:ext cx="1879986" cy="44546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Failed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U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C-</a:t>
            </a:r>
            <a:r>
              <a:rPr lang="en-US" dirty="0" err="1"/>
              <a:t>M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gmt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frame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</a:rPr>
              <a:t>(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</a:rPr>
              <a:t>SN = n1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</a:rPr>
              <a:t>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03896BD-98DC-9C4C-9DD1-29B794540102}"/>
              </a:ext>
            </a:extLst>
          </p:cNvPr>
          <p:cNvSpPr/>
          <p:nvPr/>
        </p:nvSpPr>
        <p:spPr bwMode="auto">
          <a:xfrm>
            <a:off x="5013133" y="3796016"/>
            <a:ext cx="1879986" cy="44546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Retransmitted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U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C-</a:t>
            </a:r>
            <a:r>
              <a:rPr lang="en-US" dirty="0" err="1"/>
              <a:t>M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gmt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frame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</a:rPr>
              <a:t>(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</a:rPr>
              <a:t>SN = n1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</a:rPr>
              <a:t>)</a:t>
            </a:r>
          </a:p>
        </p:txBody>
      </p: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03CA8019-76B1-C340-8EC0-6CD9FDD9F04B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3744086" y="4441508"/>
            <a:ext cx="1650990" cy="816213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45BA7BF0-93FB-E14E-999E-71866DAB6C60}"/>
              </a:ext>
            </a:extLst>
          </p:cNvPr>
          <p:cNvCxnSpPr>
            <a:cxnSpLocks/>
            <a:stCxn id="21" idx="1"/>
          </p:cNvCxnSpPr>
          <p:nvPr/>
        </p:nvCxnSpPr>
        <p:spPr bwMode="auto">
          <a:xfrm rot="10800000" flipV="1">
            <a:off x="4601434" y="5190961"/>
            <a:ext cx="678104" cy="569502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0E4D8EDE-71E9-464C-9AC6-736685C65E20}"/>
              </a:ext>
            </a:extLst>
          </p:cNvPr>
          <p:cNvSpPr/>
          <p:nvPr/>
        </p:nvSpPr>
        <p:spPr>
          <a:xfrm>
            <a:off x="3521032" y="5702440"/>
            <a:ext cx="18050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Incorrectly declared duplicate</a:t>
            </a:r>
          </a:p>
          <a:p>
            <a:r>
              <a:rPr lang="en-US" sz="1600" dirty="0">
                <a:solidFill>
                  <a:srgbClr val="FF0000"/>
                </a:solidFill>
              </a:rPr>
              <a:t>(false positive)</a:t>
            </a:r>
          </a:p>
        </p:txBody>
      </p:sp>
    </p:spTree>
    <p:extLst>
      <p:ext uri="{BB962C8B-B14F-4D97-AF65-F5344CB8AC3E}">
        <p14:creationId xmlns:p14="http://schemas.microsoft.com/office/powerpoint/2010/main" val="4029640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E69791-8D8B-B84B-A194-B281FEC133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930F83-8406-A94B-A96D-7F4C5C9CBC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19</a:t>
            </a:fld>
            <a:endParaRPr lang="en-GB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CFAE0AA-7DFF-1046-A791-35701AA4E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04" y="615268"/>
            <a:ext cx="9020975" cy="576064"/>
          </a:xfrm>
        </p:spPr>
        <p:txBody>
          <a:bodyPr/>
          <a:lstStyle/>
          <a:p>
            <a:r>
              <a:rPr lang="en-US" dirty="0"/>
              <a:t>Solution to False Positive Problem at Legacy STAs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081330-5410-F64D-9B95-DFEDEBB51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39724"/>
            <a:ext cx="9324528" cy="607227"/>
          </a:xfrm>
        </p:spPr>
        <p:txBody>
          <a:bodyPr/>
          <a:lstStyle/>
          <a:p>
            <a:r>
              <a:rPr lang="en-US" dirty="0"/>
              <a:t>Transmit an </a:t>
            </a:r>
            <a:r>
              <a:rPr lang="en-US" u="sng" dirty="0"/>
              <a:t>additional</a:t>
            </a:r>
            <a:r>
              <a:rPr lang="en-US" dirty="0"/>
              <a:t> copy of GADFs with MLD Address as TA and BSSID. </a:t>
            </a:r>
          </a:p>
          <a:p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909C57D-A401-0841-B5B3-C89F7E31DC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584136"/>
              </p:ext>
            </p:extLst>
          </p:nvPr>
        </p:nvGraphicFramePr>
        <p:xfrm>
          <a:off x="205161" y="2536036"/>
          <a:ext cx="8815815" cy="1766574"/>
        </p:xfrm>
        <a:graphic>
          <a:graphicData uri="http://schemas.openxmlformats.org/drawingml/2006/table">
            <a:tbl>
              <a:tblPr/>
              <a:tblGrid>
                <a:gridCol w="2062583">
                  <a:extLst>
                    <a:ext uri="{9D8B030D-6E8A-4147-A177-3AD203B41FA5}">
                      <a16:colId xmlns:a16="http://schemas.microsoft.com/office/drawing/2014/main" val="127069529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92635972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00433862"/>
                    </a:ext>
                  </a:extLst>
                </a:gridCol>
                <a:gridCol w="4304960">
                  <a:extLst>
                    <a:ext uri="{9D8B030D-6E8A-4147-A177-3AD203B41FA5}">
                      <a16:colId xmlns:a16="http://schemas.microsoft.com/office/drawing/2014/main" val="2631662807"/>
                    </a:ext>
                  </a:extLst>
                </a:gridCol>
              </a:tblGrid>
              <a:tr h="284378">
                <a:tc>
                  <a:txBody>
                    <a:bodyPr/>
                    <a:lstStyle/>
                    <a:p>
                      <a:br>
                        <a:rPr lang="en-US" sz="1700">
                          <a:effectLst/>
                          <a:latin typeface="Helvetica" pitchFamily="2" charset="0"/>
                        </a:rPr>
                      </a:br>
                      <a:endParaRPr lang="en-US" sz="1700">
                        <a:effectLst/>
                        <a:latin typeface="Helvetica" pitchFamily="2" charset="0"/>
                      </a:endParaRPr>
                    </a:p>
                  </a:txBody>
                  <a:tcPr marL="35349" marR="35349" marT="35349" marB="353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Link(s) transmitted </a:t>
                      </a:r>
                      <a:endParaRPr lang="en-US" sz="1700" dirty="0">
                        <a:effectLst/>
                      </a:endParaRPr>
                    </a:p>
                  </a:txBody>
                  <a:tcPr marL="35349" marR="35349" marT="35349" marB="353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Encryption Key</a:t>
                      </a:r>
                      <a:endParaRPr lang="en-US" sz="1700">
                        <a:effectLst/>
                      </a:endParaRPr>
                    </a:p>
                  </a:txBody>
                  <a:tcPr marL="35349" marR="35349" marT="35349" marB="353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SNS_new_shared</a:t>
                      </a:r>
                      <a:endParaRPr lang="en-US" sz="1700" dirty="0">
                        <a:effectLst/>
                      </a:endParaRPr>
                    </a:p>
                  </a:txBody>
                  <a:tcPr marL="35349" marR="35349" marT="35349" marB="353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6588513"/>
                  </a:ext>
                </a:extLst>
              </a:tr>
              <a:tr h="429501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GADF with TA = BSSID= </a:t>
                      </a:r>
                      <a:r>
                        <a:rPr lang="en-US" sz="1700" dirty="0" err="1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MLD_address</a:t>
                      </a:r>
                      <a:endParaRPr lang="en-US" sz="1700" dirty="0">
                        <a:effectLst/>
                      </a:endParaRPr>
                    </a:p>
                  </a:txBody>
                  <a:tcPr marL="35349" marR="35349" marT="35349" marB="353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All links</a:t>
                      </a:r>
                      <a:endParaRPr lang="en-US" sz="1700">
                        <a:effectLst/>
                      </a:endParaRPr>
                    </a:p>
                  </a:txBody>
                  <a:tcPr marL="35349" marR="35349" marT="35349" marB="353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GTK-ML</a:t>
                      </a:r>
                      <a:endParaRPr lang="en-US" sz="1700" dirty="0">
                        <a:effectLst/>
                      </a:endParaRPr>
                    </a:p>
                  </a:txBody>
                  <a:tcPr marL="35349" marR="35349" marT="35349" marB="353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A single SNS shared across all links for the GCF</a:t>
                      </a:r>
                      <a:endParaRPr lang="en-US" sz="1700">
                        <a:effectLst/>
                      </a:endParaRPr>
                    </a:p>
                  </a:txBody>
                  <a:tcPr marL="35349" marR="35349" marT="35349" marB="353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8044450"/>
                  </a:ext>
                </a:extLst>
              </a:tr>
              <a:tr h="429501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GADF with TA = BSSID= </a:t>
                      </a:r>
                      <a:r>
                        <a:rPr lang="en-US" sz="1700" dirty="0" err="1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AP_i_address</a:t>
                      </a:r>
                      <a:endParaRPr lang="en-US" sz="1700" dirty="0">
                        <a:effectLst/>
                      </a:endParaRPr>
                    </a:p>
                  </a:txBody>
                  <a:tcPr marL="35349" marR="35349" marT="35349" marB="353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Link_i</a:t>
                      </a:r>
                      <a:endParaRPr lang="en-US" sz="1700" dirty="0">
                        <a:effectLst/>
                      </a:endParaRPr>
                    </a:p>
                  </a:txBody>
                  <a:tcPr marL="35349" marR="35349" marT="35349" marB="353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GTK_i</a:t>
                      </a: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 </a:t>
                      </a:r>
                    </a:p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or GTK-ML</a:t>
                      </a:r>
                      <a:endParaRPr lang="en-US" sz="1700" strike="sngStrike" dirty="0">
                        <a:effectLst/>
                      </a:endParaRPr>
                    </a:p>
                  </a:txBody>
                  <a:tcPr marL="35349" marR="35349" marT="35349" marB="353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Transmission on </a:t>
                      </a:r>
                      <a:r>
                        <a:rPr lang="en-US" sz="1700" dirty="0" err="1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link_i</a:t>
                      </a: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 uses its own SNS1_link_i, as defined in the 802.11 base spec. </a:t>
                      </a:r>
                      <a:endParaRPr lang="en-US" sz="1700" dirty="0">
                        <a:effectLst/>
                      </a:endParaRPr>
                    </a:p>
                  </a:txBody>
                  <a:tcPr marL="35349" marR="35349" marT="35349" marB="35349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85869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F6C1F71-EDB9-D944-BF1E-C2A0EB256B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024618"/>
              </p:ext>
            </p:extLst>
          </p:nvPr>
        </p:nvGraphicFramePr>
        <p:xfrm>
          <a:off x="205161" y="4653136"/>
          <a:ext cx="8815814" cy="1767936"/>
        </p:xfrm>
        <a:graphic>
          <a:graphicData uri="http://schemas.openxmlformats.org/drawingml/2006/table">
            <a:tbl>
              <a:tblPr/>
              <a:tblGrid>
                <a:gridCol w="2782663">
                  <a:extLst>
                    <a:ext uri="{9D8B030D-6E8A-4147-A177-3AD203B41FA5}">
                      <a16:colId xmlns:a16="http://schemas.microsoft.com/office/drawing/2014/main" val="173257522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4093577856"/>
                    </a:ext>
                  </a:extLst>
                </a:gridCol>
                <a:gridCol w="3584879">
                  <a:extLst>
                    <a:ext uri="{9D8B030D-6E8A-4147-A177-3AD203B41FA5}">
                      <a16:colId xmlns:a16="http://schemas.microsoft.com/office/drawing/2014/main" val="3962424380"/>
                    </a:ext>
                  </a:extLst>
                </a:gridCol>
              </a:tblGrid>
              <a:tr h="535221">
                <a:tc>
                  <a:txBody>
                    <a:bodyPr/>
                    <a:lstStyle/>
                    <a:p>
                      <a:br>
                        <a:rPr lang="en-US" sz="1700" dirty="0">
                          <a:effectLst/>
                          <a:latin typeface="Helvetica" pitchFamily="2" charset="0"/>
                        </a:rPr>
                      </a:br>
                      <a:endParaRPr lang="en-US" sz="1700" dirty="0">
                        <a:effectLst/>
                        <a:latin typeface="Helvetica" pitchFamily="2" charset="0"/>
                      </a:endParaRPr>
                    </a:p>
                  </a:txBody>
                  <a:tcPr marL="35576" marR="35576" marT="35576" marB="35576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Legacy_STA</a:t>
                      </a:r>
                      <a:endParaRPr lang="en-US" sz="1700">
                        <a:effectLst/>
                      </a:endParaRPr>
                    </a:p>
                  </a:txBody>
                  <a:tcPr marL="35576" marR="35576" marT="35576" marB="35576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MLD_STA</a:t>
                      </a:r>
                      <a:endParaRPr lang="en-US" sz="1700">
                        <a:effectLst/>
                      </a:endParaRPr>
                    </a:p>
                  </a:txBody>
                  <a:tcPr marL="35576" marR="35576" marT="35576" marB="35576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1798639"/>
                  </a:ext>
                </a:extLst>
              </a:tr>
              <a:tr h="535221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GADF with TA = BSSID = </a:t>
                      </a:r>
                      <a:r>
                        <a:rPr lang="en-US" sz="1700" dirty="0" err="1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MLD_address</a:t>
                      </a:r>
                      <a:endParaRPr lang="en-US" sz="1700" dirty="0">
                        <a:effectLst/>
                      </a:endParaRPr>
                    </a:p>
                  </a:txBody>
                  <a:tcPr marL="35576" marR="35576" marT="35576" marB="35576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Discard</a:t>
                      </a:r>
                      <a:endParaRPr lang="en-US" sz="1700" dirty="0">
                        <a:effectLst/>
                      </a:endParaRPr>
                    </a:p>
                  </a:txBody>
                  <a:tcPr marL="35576" marR="35576" marT="35576" marB="35576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Receive and perform duplicate detection using SN</a:t>
                      </a:r>
                      <a:endParaRPr lang="en-US" sz="1700" dirty="0">
                        <a:effectLst/>
                      </a:endParaRPr>
                    </a:p>
                  </a:txBody>
                  <a:tcPr marL="35576" marR="35576" marT="35576" marB="35576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611583"/>
                  </a:ext>
                </a:extLst>
              </a:tr>
              <a:tr h="535221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GADF with TA = BSSID = </a:t>
                      </a:r>
                      <a:r>
                        <a:rPr lang="en-US" sz="1700" dirty="0" err="1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AP_i_address</a:t>
                      </a:r>
                      <a:endParaRPr lang="en-US" sz="1700" dirty="0">
                        <a:effectLst/>
                      </a:endParaRPr>
                    </a:p>
                  </a:txBody>
                  <a:tcPr marL="35576" marR="35576" marT="35576" marB="35576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Receive</a:t>
                      </a:r>
                      <a:endParaRPr lang="en-US" sz="1700">
                        <a:effectLst/>
                      </a:endParaRPr>
                    </a:p>
                  </a:txBody>
                  <a:tcPr marL="35576" marR="35576" marT="35576" marB="35576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Gill Sans" panose="020B0502020104020203" pitchFamily="34" charset="-79"/>
                          <a:cs typeface="Gill Sans" panose="020B0502020104020203" pitchFamily="34" charset="-79"/>
                        </a:rPr>
                        <a:t>Discard</a:t>
                      </a:r>
                      <a:endParaRPr lang="en-US" sz="1700" dirty="0">
                        <a:effectLst/>
                      </a:endParaRPr>
                    </a:p>
                  </a:txBody>
                  <a:tcPr marL="35576" marR="35576" marT="35576" marB="35576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0445189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94ABCC73-0205-1340-88B4-A95631F9696A}"/>
              </a:ext>
            </a:extLst>
          </p:cNvPr>
          <p:cNvSpPr/>
          <p:nvPr/>
        </p:nvSpPr>
        <p:spPr>
          <a:xfrm>
            <a:off x="90504" y="2154505"/>
            <a:ext cx="14261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Transmission: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24FF5F-CE07-3D4E-885C-1F0E13ADDDA2}"/>
              </a:ext>
            </a:extLst>
          </p:cNvPr>
          <p:cNvSpPr/>
          <p:nvPr/>
        </p:nvSpPr>
        <p:spPr>
          <a:xfrm>
            <a:off x="211916" y="4293096"/>
            <a:ext cx="11833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Reception: </a:t>
            </a:r>
          </a:p>
        </p:txBody>
      </p:sp>
    </p:spTree>
    <p:extLst>
      <p:ext uri="{BB962C8B-B14F-4D97-AF65-F5344CB8AC3E}">
        <p14:creationId xmlns:p14="http://schemas.microsoft.com/office/powerpoint/2010/main" val="532266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AA6F1-C1B6-9940-B3B9-6AB79A036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718127"/>
            <a:ext cx="7772400" cy="536575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Overview</a:t>
            </a:r>
          </a:p>
        </p:txBody>
      </p:sp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BA706441-BBF4-554C-BC0B-8F493E76E2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594" y="1628800"/>
            <a:ext cx="8712406" cy="542870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Per 11be SFD [1], group addressed data frames (GADFs) are transmitted independently over multiple links of MLD, and a non-AP MLD needs to select one link to receive GADFs.   </a:t>
            </a:r>
          </a:p>
          <a:p>
            <a:pPr>
              <a:spcAft>
                <a:spcPts val="600"/>
              </a:spcAft>
            </a:pPr>
            <a:r>
              <a:rPr lang="en-US" dirty="0"/>
              <a:t>As a result, a non-AP MLD can receive undetectable duplicated GADFs when switching link for GADF reception. </a:t>
            </a:r>
          </a:p>
          <a:p>
            <a:r>
              <a:rPr lang="en-US" dirty="0"/>
              <a:t>We propose group addressed data frame delivery methods to enable duplicate detection . </a:t>
            </a:r>
          </a:p>
          <a:p>
            <a:r>
              <a:rPr lang="en-US" dirty="0"/>
              <a:t>We also propose to use a single GTK, PN space per security domain for group addressed data frame delivery for MLO. </a:t>
            </a:r>
          </a:p>
          <a:p>
            <a:endParaRPr lang="en-US" dirty="0"/>
          </a:p>
        </p:txBody>
      </p:sp>
      <p:sp>
        <p:nvSpPr>
          <p:cNvPr id="17411" name="Slide Number Placeholder 4">
            <a:extLst>
              <a:ext uri="{FF2B5EF4-FFF2-40B4-BE49-F238E27FC236}">
                <a16:creationId xmlns:a16="http://schemas.microsoft.com/office/drawing/2014/main" id="{6A1302FD-B83D-D84C-B2B6-550EC31385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46D61B28-6155-CE42-821F-824631F17FFA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200" b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F0ABE647-9192-4545-9664-E1D52B2F9E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02171" y="6475413"/>
            <a:ext cx="924292" cy="184666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altLang="en-US" dirty="0"/>
              <a:t>Qi Wang, et al.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39219-8A36-4445-BAFA-32E78766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SNS 1 defined in 802.11 (Pre-11be)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CE15E9-FF6D-8942-988D-86126343B6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542689" y="6475413"/>
            <a:ext cx="1001236" cy="184666"/>
          </a:xfrm>
        </p:spPr>
        <p:txBody>
          <a:bodyPr/>
          <a:lstStyle/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EEDFCD-A780-F746-8988-76C4055639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3345E8-8FE8-FA42-81FD-0F8218574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39" y="1586880"/>
            <a:ext cx="4623386" cy="29046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486268-5F0A-A741-B765-3EF999433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225" y="1667662"/>
            <a:ext cx="4105359" cy="29046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84527CE-A8BA-1C49-86C3-3511C955AAEF}"/>
              </a:ext>
            </a:extLst>
          </p:cNvPr>
          <p:cNvSpPr/>
          <p:nvPr/>
        </p:nvSpPr>
        <p:spPr>
          <a:xfrm>
            <a:off x="539551" y="4653136"/>
            <a:ext cx="598029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SNS1 is used by: </a:t>
            </a:r>
          </a:p>
          <a:p>
            <a:endParaRPr lang="en-US" sz="1600" dirty="0"/>
          </a:p>
          <a:p>
            <a:r>
              <a:rPr lang="en-US" sz="1800" dirty="0"/>
              <a:t>-- Groupcast data (QoS, non-QoS);  </a:t>
            </a:r>
          </a:p>
          <a:p>
            <a:r>
              <a:rPr lang="en-US" sz="1800" dirty="0"/>
              <a:t>-- Groupcast management frames.</a:t>
            </a:r>
          </a:p>
          <a:p>
            <a:r>
              <a:rPr lang="en-US" sz="1800" dirty="0"/>
              <a:t>-- Unicast data (Non-QoS);</a:t>
            </a:r>
          </a:p>
          <a:p>
            <a:r>
              <a:rPr lang="en-US" sz="1800" dirty="0"/>
              <a:t>-- Unicast management frames.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16209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135EF-B49E-794D-A034-6BF68CFC0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85" y="654415"/>
            <a:ext cx="8280920" cy="576064"/>
          </a:xfrm>
        </p:spPr>
        <p:txBody>
          <a:bodyPr/>
          <a:lstStyle/>
          <a:p>
            <a:r>
              <a:rPr lang="en-US" dirty="0"/>
              <a:t>Problem of Duplicate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E970D-3964-5047-B1FB-B59E76910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955" y="1467198"/>
            <a:ext cx="4992798" cy="4699658"/>
          </a:xfrm>
        </p:spPr>
        <p:txBody>
          <a:bodyPr/>
          <a:lstStyle/>
          <a:p>
            <a:r>
              <a:rPr lang="en-US" dirty="0"/>
              <a:t>A GADF is transmitted independently on all links, with its SN assigned by the per link SNS1 independently. </a:t>
            </a:r>
          </a:p>
          <a:p>
            <a:r>
              <a:rPr lang="en-US" dirty="0"/>
              <a:t>When a STA switches link for GADF reception, it might receive undetectable duplicated GADFs. </a:t>
            </a:r>
          </a:p>
          <a:p>
            <a:r>
              <a:rPr lang="en-US" dirty="0"/>
              <a:t>STAs may need to switch link </a:t>
            </a:r>
            <a:r>
              <a:rPr lang="en-US" dirty="0">
                <a:solidFill>
                  <a:srgbClr val="FF0000"/>
                </a:solidFill>
              </a:rPr>
              <a:t>at any time</a:t>
            </a:r>
            <a:r>
              <a:rPr lang="en-US" dirty="0"/>
              <a:t>.  Selective timing for link switch to avoid undetected duplicates,  as proposed in [2], is not workable (See slide 5, 6).</a:t>
            </a:r>
          </a:p>
          <a:p>
            <a:pPr marL="0" indent="0">
              <a:spcBef>
                <a:spcPts val="1800"/>
              </a:spcBef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5FF41-3CB7-4D40-AC6A-BA573409B7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581162" y="6475413"/>
            <a:ext cx="962763" cy="184666"/>
          </a:xfrm>
        </p:spPr>
        <p:txBody>
          <a:bodyPr/>
          <a:lstStyle/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40AF87-12AD-E943-8368-19588EC339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D70C0B4-88F7-7D4D-901A-19DE384408F1}"/>
              </a:ext>
            </a:extLst>
          </p:cNvPr>
          <p:cNvSpPr/>
          <p:nvPr/>
        </p:nvSpPr>
        <p:spPr bwMode="auto">
          <a:xfrm>
            <a:off x="6051793" y="2364584"/>
            <a:ext cx="936104" cy="5040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AP1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FF0000"/>
                </a:solidFill>
              </a:rPr>
              <a:t>SNS1_1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BF5CD98-3303-294E-9F83-C4540E62D9A1}"/>
              </a:ext>
            </a:extLst>
          </p:cNvPr>
          <p:cNvSpPr/>
          <p:nvPr/>
        </p:nvSpPr>
        <p:spPr bwMode="auto">
          <a:xfrm>
            <a:off x="6987897" y="2364584"/>
            <a:ext cx="936104" cy="5040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AP2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0070C0"/>
                </a:solidFill>
              </a:rPr>
              <a:t>SNS1_2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4F0EFB4-7055-D748-B760-E1A0BDC55D5D}"/>
              </a:ext>
            </a:extLst>
          </p:cNvPr>
          <p:cNvSpPr/>
          <p:nvPr/>
        </p:nvSpPr>
        <p:spPr bwMode="auto">
          <a:xfrm>
            <a:off x="7924001" y="2364584"/>
            <a:ext cx="936104" cy="504056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AP3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SNS1_3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74D2DF2-6735-A144-80CA-BC435F8B2893}"/>
              </a:ext>
            </a:extLst>
          </p:cNvPr>
          <p:cNvSpPr/>
          <p:nvPr/>
        </p:nvSpPr>
        <p:spPr bwMode="auto">
          <a:xfrm>
            <a:off x="6771873" y="1606389"/>
            <a:ext cx="1152128" cy="34985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GC-Data frame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3642B4F-94B3-DD49-A6D1-B0E789FF6D91}"/>
              </a:ext>
            </a:extLst>
          </p:cNvPr>
          <p:cNvCxnSpPr>
            <a:cxnSpLocks/>
            <a:endCxn id="27" idx="0"/>
          </p:cNvCxnSpPr>
          <p:nvPr/>
        </p:nvCxnSpPr>
        <p:spPr bwMode="auto">
          <a:xfrm flipH="1">
            <a:off x="6519845" y="2016397"/>
            <a:ext cx="360040" cy="34818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40DFA46-7039-9B46-AE75-86FE6C0F378D}"/>
              </a:ext>
            </a:extLst>
          </p:cNvPr>
          <p:cNvCxnSpPr>
            <a:cxnSpLocks/>
            <a:stCxn id="30" idx="2"/>
            <a:endCxn id="28" idx="0"/>
          </p:cNvCxnSpPr>
          <p:nvPr/>
        </p:nvCxnSpPr>
        <p:spPr bwMode="auto">
          <a:xfrm>
            <a:off x="7347937" y="1956243"/>
            <a:ext cx="108012" cy="40834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78EC1BD-32E5-604D-B36C-6955D249F27F}"/>
              </a:ext>
            </a:extLst>
          </p:cNvPr>
          <p:cNvCxnSpPr>
            <a:cxnSpLocks/>
          </p:cNvCxnSpPr>
          <p:nvPr/>
        </p:nvCxnSpPr>
        <p:spPr bwMode="auto">
          <a:xfrm>
            <a:off x="7815989" y="2016397"/>
            <a:ext cx="576064" cy="34818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45B69C4D-AEBE-3841-938C-5D3231EAAB27}"/>
              </a:ext>
            </a:extLst>
          </p:cNvPr>
          <p:cNvSpPr/>
          <p:nvPr/>
        </p:nvSpPr>
        <p:spPr bwMode="auto">
          <a:xfrm>
            <a:off x="6051793" y="4164784"/>
            <a:ext cx="936104" cy="50405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STA1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DA60219-D477-594B-97C2-4221E224B68D}"/>
              </a:ext>
            </a:extLst>
          </p:cNvPr>
          <p:cNvSpPr/>
          <p:nvPr/>
        </p:nvSpPr>
        <p:spPr bwMode="auto">
          <a:xfrm>
            <a:off x="6987897" y="4164784"/>
            <a:ext cx="936104" cy="50405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STA2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ED32459-7BD6-5B46-9BB7-580300DB0FC2}"/>
              </a:ext>
            </a:extLst>
          </p:cNvPr>
          <p:cNvSpPr/>
          <p:nvPr/>
        </p:nvSpPr>
        <p:spPr bwMode="auto">
          <a:xfrm>
            <a:off x="7924001" y="4164784"/>
            <a:ext cx="936104" cy="50405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STA3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389B429-B2FD-7440-933A-D22B772D2545}"/>
              </a:ext>
            </a:extLst>
          </p:cNvPr>
          <p:cNvCxnSpPr>
            <a:stCxn id="27" idx="2"/>
            <a:endCxn id="34" idx="0"/>
          </p:cNvCxnSpPr>
          <p:nvPr/>
        </p:nvCxnSpPr>
        <p:spPr bwMode="auto">
          <a:xfrm>
            <a:off x="6519845" y="2868640"/>
            <a:ext cx="0" cy="129614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AC1F8B1-1D57-694F-8F15-3FE970294347}"/>
              </a:ext>
            </a:extLst>
          </p:cNvPr>
          <p:cNvCxnSpPr/>
          <p:nvPr/>
        </p:nvCxnSpPr>
        <p:spPr bwMode="auto">
          <a:xfrm>
            <a:off x="7435225" y="2868640"/>
            <a:ext cx="0" cy="129614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5CC0AF7-91FD-0442-A205-11252E3BF7B5}"/>
              </a:ext>
            </a:extLst>
          </p:cNvPr>
          <p:cNvCxnSpPr/>
          <p:nvPr/>
        </p:nvCxnSpPr>
        <p:spPr bwMode="auto">
          <a:xfrm>
            <a:off x="8392053" y="2868640"/>
            <a:ext cx="0" cy="129614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A77BA5C-FE99-3448-B12E-9F4DEDFCF709}"/>
              </a:ext>
            </a:extLst>
          </p:cNvPr>
          <p:cNvSpPr txBox="1"/>
          <p:nvPr/>
        </p:nvSpPr>
        <p:spPr>
          <a:xfrm>
            <a:off x="5968251" y="3817027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 1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271E0D0-EF9B-2A4D-9752-6F361C5863CE}"/>
              </a:ext>
            </a:extLst>
          </p:cNvPr>
          <p:cNvSpPr/>
          <p:nvPr/>
        </p:nvSpPr>
        <p:spPr>
          <a:xfrm>
            <a:off x="7437540" y="3817028"/>
            <a:ext cx="5918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Link 2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AA69C50-21C0-A044-9FFA-E8DCD624A34A}"/>
              </a:ext>
            </a:extLst>
          </p:cNvPr>
          <p:cNvSpPr/>
          <p:nvPr/>
        </p:nvSpPr>
        <p:spPr>
          <a:xfrm>
            <a:off x="8392053" y="3817027"/>
            <a:ext cx="5918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Link 3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2E0AA48-B4F0-C348-B33A-AFB0576CD482}"/>
              </a:ext>
            </a:extLst>
          </p:cNvPr>
          <p:cNvSpPr/>
          <p:nvPr/>
        </p:nvSpPr>
        <p:spPr bwMode="auto">
          <a:xfrm>
            <a:off x="5568437" y="3103807"/>
            <a:ext cx="1203436" cy="48673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GC-Data frame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(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SN = n1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)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55F85D8-39BD-4541-96BE-4526D9C763DF}"/>
              </a:ext>
            </a:extLst>
          </p:cNvPr>
          <p:cNvSpPr/>
          <p:nvPr/>
        </p:nvSpPr>
        <p:spPr bwMode="auto">
          <a:xfrm>
            <a:off x="6954591" y="3129331"/>
            <a:ext cx="1203436" cy="48673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GC-Data frame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</a:rPr>
              <a:t>(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</a:rPr>
              <a:t>SN = n2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</a:rPr>
              <a:t>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967CC2E-6C58-2744-BDFE-36B3180D2A2B}"/>
              </a:ext>
            </a:extLst>
          </p:cNvPr>
          <p:cNvSpPr txBox="1"/>
          <p:nvPr/>
        </p:nvSpPr>
        <p:spPr>
          <a:xfrm>
            <a:off x="5670876" y="5303113"/>
            <a:ext cx="20190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Undetected  duplicate with link switch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(false negative)</a:t>
            </a:r>
          </a:p>
        </p:txBody>
      </p:sp>
      <p:cxnSp>
        <p:nvCxnSpPr>
          <p:cNvPr id="46" name="Curved Connector 45">
            <a:extLst>
              <a:ext uri="{FF2B5EF4-FFF2-40B4-BE49-F238E27FC236}">
                <a16:creationId xmlns:a16="http://schemas.microsoft.com/office/drawing/2014/main" id="{1AB6AD04-2D19-DA43-865A-82EEA375A99A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5011383" y="4465605"/>
            <a:ext cx="1634812" cy="11242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Curved Connector 46">
            <a:extLst>
              <a:ext uri="{FF2B5EF4-FFF2-40B4-BE49-F238E27FC236}">
                <a16:creationId xmlns:a16="http://schemas.microsoft.com/office/drawing/2014/main" id="{2DBE18F9-20B2-2E41-9306-C7AAD6EC0885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5996754" y="4140253"/>
            <a:ext cx="1621197" cy="675562"/>
          </a:xfrm>
          <a:prstGeom prst="curved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87246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73655-A696-8D49-A49D-31FEF26E2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555" y="691142"/>
            <a:ext cx="8280920" cy="576064"/>
          </a:xfrm>
        </p:spPr>
        <p:txBody>
          <a:bodyPr/>
          <a:lstStyle/>
          <a:p>
            <a:r>
              <a:rPr lang="en-US" dirty="0"/>
              <a:t>Significant Limitation On Link Switch (1)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FDA2C9-24B9-3240-BE6A-52CB547CD1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19634" y="6475413"/>
            <a:ext cx="924291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Qi Wang, et al.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A0154A-DDA7-A84E-9B6D-9BAE5EB59C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2712110-B263-1A44-9362-358D01260212}"/>
              </a:ext>
            </a:extLst>
          </p:cNvPr>
          <p:cNvCxnSpPr/>
          <p:nvPr/>
        </p:nvCxnSpPr>
        <p:spPr bwMode="auto">
          <a:xfrm>
            <a:off x="1235026" y="3322630"/>
            <a:ext cx="727280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5D865EB-BC72-CA4B-B74A-A1B292575B73}"/>
              </a:ext>
            </a:extLst>
          </p:cNvPr>
          <p:cNvSpPr/>
          <p:nvPr/>
        </p:nvSpPr>
        <p:spPr bwMode="auto">
          <a:xfrm>
            <a:off x="1851109" y="2827997"/>
            <a:ext cx="130164" cy="49463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648ED4-A4A2-B543-A4D5-4F71B47CD890}"/>
              </a:ext>
            </a:extLst>
          </p:cNvPr>
          <p:cNvSpPr txBox="1"/>
          <p:nvPr/>
        </p:nvSpPr>
        <p:spPr>
          <a:xfrm>
            <a:off x="541444" y="3305986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 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D43DAD5-6B93-304F-9D58-02581C592D4F}"/>
              </a:ext>
            </a:extLst>
          </p:cNvPr>
          <p:cNvCxnSpPr>
            <a:cxnSpLocks/>
          </p:cNvCxnSpPr>
          <p:nvPr/>
        </p:nvCxnSpPr>
        <p:spPr bwMode="auto">
          <a:xfrm flipV="1">
            <a:off x="2767827" y="2895843"/>
            <a:ext cx="0" cy="4267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C3E39AA-B34C-2B4A-9F17-CCD5D6A4BF96}"/>
              </a:ext>
            </a:extLst>
          </p:cNvPr>
          <p:cNvSpPr/>
          <p:nvPr/>
        </p:nvSpPr>
        <p:spPr>
          <a:xfrm>
            <a:off x="2209835" y="3595576"/>
            <a:ext cx="11884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Intended link switch time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684131-36D2-1A45-A826-19ED0D285120}"/>
              </a:ext>
            </a:extLst>
          </p:cNvPr>
          <p:cNvSpPr/>
          <p:nvPr/>
        </p:nvSpPr>
        <p:spPr>
          <a:xfrm>
            <a:off x="5422501" y="3632072"/>
            <a:ext cx="12279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Actual link switch time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7941C97-C84D-0A46-BC13-27E87861FBF8}"/>
              </a:ext>
            </a:extLst>
          </p:cNvPr>
          <p:cNvCxnSpPr>
            <a:cxnSpLocks/>
          </p:cNvCxnSpPr>
          <p:nvPr/>
        </p:nvCxnSpPr>
        <p:spPr bwMode="auto">
          <a:xfrm flipV="1">
            <a:off x="5751442" y="2895843"/>
            <a:ext cx="0" cy="4267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B64020F-4B4B-704F-A86A-B2BC7B69EEE8}"/>
              </a:ext>
            </a:extLst>
          </p:cNvPr>
          <p:cNvCxnSpPr>
            <a:cxnSpLocks/>
          </p:cNvCxnSpPr>
          <p:nvPr/>
        </p:nvCxnSpPr>
        <p:spPr bwMode="auto">
          <a:xfrm>
            <a:off x="1257566" y="5161349"/>
            <a:ext cx="726752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3EF4ED2-1873-8740-BCB5-176FFF33C1D6}"/>
              </a:ext>
            </a:extLst>
          </p:cNvPr>
          <p:cNvSpPr txBox="1"/>
          <p:nvPr/>
        </p:nvSpPr>
        <p:spPr>
          <a:xfrm>
            <a:off x="622679" y="5161349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 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342A355-AEBC-7343-A613-A9FA8F5AABAB}"/>
              </a:ext>
            </a:extLst>
          </p:cNvPr>
          <p:cNvSpPr/>
          <p:nvPr/>
        </p:nvSpPr>
        <p:spPr>
          <a:xfrm>
            <a:off x="5114805" y="2085270"/>
            <a:ext cx="1363663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DTIM Indication 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1 = </a:t>
            </a:r>
            <a:r>
              <a:rPr lang="en-US" dirty="0">
                <a:solidFill>
                  <a:srgbClr val="FF0000"/>
                </a:solidFill>
              </a:rPr>
              <a:t>0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2 = </a:t>
            </a:r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C30FEAF-7870-CB41-9376-513EBE867798}"/>
              </a:ext>
            </a:extLst>
          </p:cNvPr>
          <p:cNvSpPr/>
          <p:nvPr/>
        </p:nvSpPr>
        <p:spPr>
          <a:xfrm>
            <a:off x="6410780" y="4032854"/>
            <a:ext cx="1312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DTIM Indication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1  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2 = 0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3A6683B-11FF-CD4E-9250-96509A923C5D}"/>
              </a:ext>
            </a:extLst>
          </p:cNvPr>
          <p:cNvSpPr/>
          <p:nvPr/>
        </p:nvSpPr>
        <p:spPr>
          <a:xfrm>
            <a:off x="2964965" y="4068575"/>
            <a:ext cx="1338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DTIM Indication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1 = 0 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2 = 1 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EAF0263-024A-9E49-9BE9-E81B9E4AA5A0}"/>
              </a:ext>
            </a:extLst>
          </p:cNvPr>
          <p:cNvCxnSpPr>
            <a:cxnSpLocks/>
          </p:cNvCxnSpPr>
          <p:nvPr/>
        </p:nvCxnSpPr>
        <p:spPr bwMode="auto">
          <a:xfrm>
            <a:off x="5444961" y="3541380"/>
            <a:ext cx="301553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C08D620-40DE-1F49-9639-081F993A962A}"/>
              </a:ext>
            </a:extLst>
          </p:cNvPr>
          <p:cNvCxnSpPr>
            <a:cxnSpLocks/>
          </p:cNvCxnSpPr>
          <p:nvPr/>
        </p:nvCxnSpPr>
        <p:spPr bwMode="auto">
          <a:xfrm flipH="1">
            <a:off x="2783972" y="3549792"/>
            <a:ext cx="31690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E12E45C6-F135-DB41-AF43-4D865A4C6200}"/>
              </a:ext>
            </a:extLst>
          </p:cNvPr>
          <p:cNvSpPr/>
          <p:nvPr/>
        </p:nvSpPr>
        <p:spPr>
          <a:xfrm>
            <a:off x="3177667" y="3394333"/>
            <a:ext cx="27527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Wait time for link switch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D39C220-866B-2149-B5B5-A231A790B3DE}"/>
              </a:ext>
            </a:extLst>
          </p:cNvPr>
          <p:cNvSpPr txBox="1"/>
          <p:nvPr/>
        </p:nvSpPr>
        <p:spPr>
          <a:xfrm>
            <a:off x="417564" y="1319570"/>
            <a:ext cx="8126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Case 1: With NO incoming GADFs between DTIM Beacon 1 and DTIM Beacon 2 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3B69BC7-339D-3942-8904-B45F918484F6}"/>
              </a:ext>
            </a:extLst>
          </p:cNvPr>
          <p:cNvSpPr/>
          <p:nvPr/>
        </p:nvSpPr>
        <p:spPr>
          <a:xfrm>
            <a:off x="1432322" y="2079635"/>
            <a:ext cx="1371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DTIM Indication 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1= 1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2 =1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1035435-819B-B749-96E3-94B42975F85F}"/>
              </a:ext>
            </a:extLst>
          </p:cNvPr>
          <p:cNvSpPr/>
          <p:nvPr/>
        </p:nvSpPr>
        <p:spPr bwMode="auto">
          <a:xfrm>
            <a:off x="5501680" y="2821234"/>
            <a:ext cx="130164" cy="49463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CAA8B88-1EC5-E546-9EB5-92B477444379}"/>
              </a:ext>
            </a:extLst>
          </p:cNvPr>
          <p:cNvSpPr/>
          <p:nvPr/>
        </p:nvSpPr>
        <p:spPr bwMode="auto">
          <a:xfrm>
            <a:off x="3286323" y="4671991"/>
            <a:ext cx="130164" cy="49463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5289581-D803-9F4B-B0E5-A0B90FADE3A7}"/>
              </a:ext>
            </a:extLst>
          </p:cNvPr>
          <p:cNvSpPr/>
          <p:nvPr/>
        </p:nvSpPr>
        <p:spPr bwMode="auto">
          <a:xfrm>
            <a:off x="6936894" y="4665228"/>
            <a:ext cx="130164" cy="49463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25374C-2841-574A-B3C5-D9EB5D168B90}"/>
              </a:ext>
            </a:extLst>
          </p:cNvPr>
          <p:cNvCxnSpPr/>
          <p:nvPr/>
        </p:nvCxnSpPr>
        <p:spPr bwMode="auto">
          <a:xfrm>
            <a:off x="2773163" y="3334286"/>
            <a:ext cx="0" cy="3140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13E9A50-FF44-1E4F-833C-3290B3032EBE}"/>
              </a:ext>
            </a:extLst>
          </p:cNvPr>
          <p:cNvCxnSpPr/>
          <p:nvPr/>
        </p:nvCxnSpPr>
        <p:spPr bwMode="auto">
          <a:xfrm>
            <a:off x="5746513" y="3348053"/>
            <a:ext cx="0" cy="3140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8A7A73DF-415E-624C-B4F1-6CC30E1817D9}"/>
              </a:ext>
            </a:extLst>
          </p:cNvPr>
          <p:cNvSpPr/>
          <p:nvPr/>
        </p:nvSpPr>
        <p:spPr>
          <a:xfrm>
            <a:off x="1117633" y="2816904"/>
            <a:ext cx="763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DTIM </a:t>
            </a:r>
          </a:p>
          <a:p>
            <a:r>
              <a:rPr lang="en-US" dirty="0"/>
              <a:t>Beacon 1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E1C7016-05BC-7846-A8E4-4A2209742F91}"/>
              </a:ext>
            </a:extLst>
          </p:cNvPr>
          <p:cNvSpPr/>
          <p:nvPr/>
        </p:nvSpPr>
        <p:spPr>
          <a:xfrm>
            <a:off x="4803411" y="2844481"/>
            <a:ext cx="763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DTIM </a:t>
            </a:r>
          </a:p>
          <a:p>
            <a:r>
              <a:rPr lang="en-US" dirty="0"/>
              <a:t>Beacon 2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2E5D38B-0003-C348-A03A-9AE45BCF362B}"/>
              </a:ext>
            </a:extLst>
          </p:cNvPr>
          <p:cNvSpPr/>
          <p:nvPr/>
        </p:nvSpPr>
        <p:spPr>
          <a:xfrm>
            <a:off x="6876787" y="2132552"/>
            <a:ext cx="12274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Condition for link switch to avoid duplicates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3EBB9DF-C0C9-204D-866C-4C9054C09660}"/>
              </a:ext>
            </a:extLst>
          </p:cNvPr>
          <p:cNvCxnSpPr>
            <a:stCxn id="45" idx="1"/>
          </p:cNvCxnSpPr>
          <p:nvPr/>
        </p:nvCxnSpPr>
        <p:spPr bwMode="auto">
          <a:xfrm flipH="1" flipV="1">
            <a:off x="6478468" y="2443192"/>
            <a:ext cx="398319" cy="1252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90B5A8CB-9FBC-C746-A9C7-EE8ABFE14669}"/>
              </a:ext>
            </a:extLst>
          </p:cNvPr>
          <p:cNvSpPr txBox="1"/>
          <p:nvPr/>
        </p:nvSpPr>
        <p:spPr>
          <a:xfrm>
            <a:off x="867400" y="5629324"/>
            <a:ext cx="790182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Wait time for link switch can be one DTIM Beacon Interval</a:t>
            </a:r>
          </a:p>
        </p:txBody>
      </p:sp>
    </p:spTree>
    <p:extLst>
      <p:ext uri="{BB962C8B-B14F-4D97-AF65-F5344CB8AC3E}">
        <p14:creationId xmlns:p14="http://schemas.microsoft.com/office/powerpoint/2010/main" val="3166204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73655-A696-8D49-A49D-31FEF26E2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555" y="691142"/>
            <a:ext cx="8280920" cy="576064"/>
          </a:xfrm>
        </p:spPr>
        <p:txBody>
          <a:bodyPr/>
          <a:lstStyle/>
          <a:p>
            <a:r>
              <a:rPr lang="en-US" dirty="0"/>
              <a:t>Significant Limitation On Link Switch (2)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FDA2C9-24B9-3240-BE6A-52CB547CD1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19634" y="6475413"/>
            <a:ext cx="924291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Qi Wang, et al.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A0154A-DDA7-A84E-9B6D-9BAE5EB59C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2712110-B263-1A44-9362-358D01260212}"/>
              </a:ext>
            </a:extLst>
          </p:cNvPr>
          <p:cNvCxnSpPr/>
          <p:nvPr/>
        </p:nvCxnSpPr>
        <p:spPr bwMode="auto">
          <a:xfrm>
            <a:off x="1126070" y="3236235"/>
            <a:ext cx="727280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5D865EB-BC72-CA4B-B74A-A1B292575B73}"/>
              </a:ext>
            </a:extLst>
          </p:cNvPr>
          <p:cNvSpPr/>
          <p:nvPr/>
        </p:nvSpPr>
        <p:spPr bwMode="auto">
          <a:xfrm>
            <a:off x="1742153" y="2741602"/>
            <a:ext cx="130164" cy="49463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648ED4-A4A2-B543-A4D5-4F71B47CD890}"/>
              </a:ext>
            </a:extLst>
          </p:cNvPr>
          <p:cNvSpPr txBox="1"/>
          <p:nvPr/>
        </p:nvSpPr>
        <p:spPr>
          <a:xfrm>
            <a:off x="432488" y="3219591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 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D43DAD5-6B93-304F-9D58-02581C592D4F}"/>
              </a:ext>
            </a:extLst>
          </p:cNvPr>
          <p:cNvCxnSpPr>
            <a:cxnSpLocks/>
          </p:cNvCxnSpPr>
          <p:nvPr/>
        </p:nvCxnSpPr>
        <p:spPr bwMode="auto">
          <a:xfrm flipV="1">
            <a:off x="2658871" y="2809448"/>
            <a:ext cx="0" cy="4267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C3E39AA-B34C-2B4A-9F17-CCD5D6A4BF96}"/>
              </a:ext>
            </a:extLst>
          </p:cNvPr>
          <p:cNvSpPr/>
          <p:nvPr/>
        </p:nvSpPr>
        <p:spPr>
          <a:xfrm>
            <a:off x="2018576" y="3495541"/>
            <a:ext cx="11884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Intended link switch time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B64020F-4B4B-704F-A86A-B2BC7B69EEE8}"/>
              </a:ext>
            </a:extLst>
          </p:cNvPr>
          <p:cNvCxnSpPr>
            <a:cxnSpLocks/>
          </p:cNvCxnSpPr>
          <p:nvPr/>
        </p:nvCxnSpPr>
        <p:spPr bwMode="auto">
          <a:xfrm>
            <a:off x="1148610" y="5074954"/>
            <a:ext cx="762061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3EF4ED2-1873-8740-BCB5-176FFF33C1D6}"/>
              </a:ext>
            </a:extLst>
          </p:cNvPr>
          <p:cNvSpPr txBox="1"/>
          <p:nvPr/>
        </p:nvSpPr>
        <p:spPr>
          <a:xfrm>
            <a:off x="513723" y="5074954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 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342A355-AEBC-7343-A613-A9FA8F5AABAB}"/>
              </a:ext>
            </a:extLst>
          </p:cNvPr>
          <p:cNvSpPr/>
          <p:nvPr/>
        </p:nvSpPr>
        <p:spPr>
          <a:xfrm>
            <a:off x="4100539" y="1986069"/>
            <a:ext cx="1363663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/>
              <a:t>DTIM Indication 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1 = 1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2 = 1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C30FEAF-7870-CB41-9376-513EBE867798}"/>
              </a:ext>
            </a:extLst>
          </p:cNvPr>
          <p:cNvSpPr/>
          <p:nvPr/>
        </p:nvSpPr>
        <p:spPr>
          <a:xfrm>
            <a:off x="5158806" y="3779334"/>
            <a:ext cx="1312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DTIM Indication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1 = 1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2 = 1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3A6683B-11FF-CD4E-9250-96509A923C5D}"/>
              </a:ext>
            </a:extLst>
          </p:cNvPr>
          <p:cNvSpPr/>
          <p:nvPr/>
        </p:nvSpPr>
        <p:spPr>
          <a:xfrm>
            <a:off x="2399388" y="3954364"/>
            <a:ext cx="1338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DTIM Indication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1 = 1 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2 = 1 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C08D620-40DE-1F49-9639-081F993A962A}"/>
              </a:ext>
            </a:extLst>
          </p:cNvPr>
          <p:cNvCxnSpPr>
            <a:cxnSpLocks/>
          </p:cNvCxnSpPr>
          <p:nvPr/>
        </p:nvCxnSpPr>
        <p:spPr bwMode="auto">
          <a:xfrm flipH="1">
            <a:off x="2675016" y="3463397"/>
            <a:ext cx="31690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E12E45C6-F135-DB41-AF43-4D865A4C6200}"/>
              </a:ext>
            </a:extLst>
          </p:cNvPr>
          <p:cNvSpPr/>
          <p:nvPr/>
        </p:nvSpPr>
        <p:spPr>
          <a:xfrm>
            <a:off x="3174723" y="3308816"/>
            <a:ext cx="27527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Wait time for link switch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F9B150A-8D88-1346-BC9B-A39B45FC919C}"/>
              </a:ext>
            </a:extLst>
          </p:cNvPr>
          <p:cNvSpPr txBox="1"/>
          <p:nvPr/>
        </p:nvSpPr>
        <p:spPr>
          <a:xfrm>
            <a:off x="867400" y="5629324"/>
            <a:ext cx="790182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Wait time for link switch can be indefinite!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D39C220-866B-2149-B5B5-A231A790B3DE}"/>
              </a:ext>
            </a:extLst>
          </p:cNvPr>
          <p:cNvSpPr txBox="1"/>
          <p:nvPr/>
        </p:nvSpPr>
        <p:spPr>
          <a:xfrm>
            <a:off x="432488" y="1352309"/>
            <a:ext cx="8126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Case 2: With incoming GADFs 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3B69BC7-339D-3942-8904-B45F918484F6}"/>
              </a:ext>
            </a:extLst>
          </p:cNvPr>
          <p:cNvSpPr/>
          <p:nvPr/>
        </p:nvSpPr>
        <p:spPr>
          <a:xfrm>
            <a:off x="1323366" y="1993240"/>
            <a:ext cx="1371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DTIM Indication 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1= 1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2 =1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1035435-819B-B749-96E3-94B42975F85F}"/>
              </a:ext>
            </a:extLst>
          </p:cNvPr>
          <p:cNvSpPr/>
          <p:nvPr/>
        </p:nvSpPr>
        <p:spPr bwMode="auto">
          <a:xfrm>
            <a:off x="4717289" y="2736328"/>
            <a:ext cx="130164" cy="49463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25374C-2841-574A-B3C5-D9EB5D168B90}"/>
              </a:ext>
            </a:extLst>
          </p:cNvPr>
          <p:cNvCxnSpPr/>
          <p:nvPr/>
        </p:nvCxnSpPr>
        <p:spPr bwMode="auto">
          <a:xfrm>
            <a:off x="2664207" y="3247891"/>
            <a:ext cx="0" cy="31403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8A7A73DF-415E-624C-B4F1-6CC30E1817D9}"/>
              </a:ext>
            </a:extLst>
          </p:cNvPr>
          <p:cNvSpPr/>
          <p:nvPr/>
        </p:nvSpPr>
        <p:spPr>
          <a:xfrm>
            <a:off x="1008677" y="2730509"/>
            <a:ext cx="763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DTIM </a:t>
            </a:r>
          </a:p>
          <a:p>
            <a:r>
              <a:rPr lang="en-US" dirty="0"/>
              <a:t>Beacon 1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E1C7016-05BC-7846-A8E4-4A2209742F91}"/>
              </a:ext>
            </a:extLst>
          </p:cNvPr>
          <p:cNvSpPr/>
          <p:nvPr/>
        </p:nvSpPr>
        <p:spPr>
          <a:xfrm>
            <a:off x="3961529" y="2758086"/>
            <a:ext cx="763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DTIM </a:t>
            </a:r>
          </a:p>
          <a:p>
            <a:r>
              <a:rPr lang="en-US" dirty="0"/>
              <a:t>Beacon 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A4A943D-36BB-A04A-BD4E-C761642387F7}"/>
              </a:ext>
            </a:extLst>
          </p:cNvPr>
          <p:cNvSpPr/>
          <p:nvPr/>
        </p:nvSpPr>
        <p:spPr bwMode="auto">
          <a:xfrm>
            <a:off x="2790927" y="4557886"/>
            <a:ext cx="130164" cy="49463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D08839F-7C37-2D4E-BCC2-0683B5CC652C}"/>
              </a:ext>
            </a:extLst>
          </p:cNvPr>
          <p:cNvSpPr/>
          <p:nvPr/>
        </p:nvSpPr>
        <p:spPr bwMode="auto">
          <a:xfrm>
            <a:off x="5766063" y="4552612"/>
            <a:ext cx="130164" cy="49463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79CAA7-9144-CD44-BB79-594D5C306352}"/>
              </a:ext>
            </a:extLst>
          </p:cNvPr>
          <p:cNvCxnSpPr/>
          <p:nvPr/>
        </p:nvCxnSpPr>
        <p:spPr bwMode="auto">
          <a:xfrm>
            <a:off x="5391978" y="3463397"/>
            <a:ext cx="262494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9D94219-30AA-EB45-B82E-01B088A7EBE7}"/>
              </a:ext>
            </a:extLst>
          </p:cNvPr>
          <p:cNvCxnSpPr/>
          <p:nvPr/>
        </p:nvCxnSpPr>
        <p:spPr bwMode="auto">
          <a:xfrm>
            <a:off x="8094075" y="3463397"/>
            <a:ext cx="32205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1ABC0B2F-AEAD-CF48-B415-87AB5E8AD531}"/>
              </a:ext>
            </a:extLst>
          </p:cNvPr>
          <p:cNvSpPr/>
          <p:nvPr/>
        </p:nvSpPr>
        <p:spPr bwMode="auto">
          <a:xfrm>
            <a:off x="7439688" y="2724958"/>
            <a:ext cx="130164" cy="49463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CAABF47-49D9-FF41-B4A2-F02CDF0BD9FE}"/>
              </a:ext>
            </a:extLst>
          </p:cNvPr>
          <p:cNvSpPr/>
          <p:nvPr/>
        </p:nvSpPr>
        <p:spPr>
          <a:xfrm>
            <a:off x="6699720" y="2026689"/>
            <a:ext cx="1363663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/>
              <a:t>DTIM Indication 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1 = 1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2 = 1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F7DDC30-11F7-C249-BAE5-EACC1EDB25C0}"/>
              </a:ext>
            </a:extLst>
          </p:cNvPr>
          <p:cNvSpPr/>
          <p:nvPr/>
        </p:nvSpPr>
        <p:spPr>
          <a:xfrm>
            <a:off x="6720427" y="2716269"/>
            <a:ext cx="763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DTIM </a:t>
            </a:r>
          </a:p>
          <a:p>
            <a:r>
              <a:rPr lang="en-US" dirty="0"/>
              <a:t>Beacon 3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9B6607E-73FE-F941-B3C6-0ED6DE140F56}"/>
              </a:ext>
            </a:extLst>
          </p:cNvPr>
          <p:cNvSpPr/>
          <p:nvPr/>
        </p:nvSpPr>
        <p:spPr bwMode="auto">
          <a:xfrm>
            <a:off x="8639060" y="4538104"/>
            <a:ext cx="130164" cy="494633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0C88A53-E3EC-A044-B966-FAC2EB7C9DEC}"/>
              </a:ext>
            </a:extLst>
          </p:cNvPr>
          <p:cNvCxnSpPr>
            <a:cxnSpLocks/>
          </p:cNvCxnSpPr>
          <p:nvPr/>
        </p:nvCxnSpPr>
        <p:spPr bwMode="auto">
          <a:xfrm>
            <a:off x="2426550" y="2914673"/>
            <a:ext cx="0" cy="3450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C764A2FF-CB0C-5A4B-ADF2-9EFBDFA133D8}"/>
              </a:ext>
            </a:extLst>
          </p:cNvPr>
          <p:cNvSpPr/>
          <p:nvPr/>
        </p:nvSpPr>
        <p:spPr>
          <a:xfrm>
            <a:off x="2138214" y="2651226"/>
            <a:ext cx="7486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GADFs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558016D-E3F7-E745-93FA-56C815253E6B}"/>
              </a:ext>
            </a:extLst>
          </p:cNvPr>
          <p:cNvCxnSpPr>
            <a:cxnSpLocks/>
          </p:cNvCxnSpPr>
          <p:nvPr/>
        </p:nvCxnSpPr>
        <p:spPr bwMode="auto">
          <a:xfrm>
            <a:off x="3289258" y="2902855"/>
            <a:ext cx="0" cy="3450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E6C7F7A-CC1B-5945-BDE5-D4D244DBB229}"/>
              </a:ext>
            </a:extLst>
          </p:cNvPr>
          <p:cNvCxnSpPr>
            <a:cxnSpLocks/>
          </p:cNvCxnSpPr>
          <p:nvPr/>
        </p:nvCxnSpPr>
        <p:spPr bwMode="auto">
          <a:xfrm>
            <a:off x="5469292" y="2885925"/>
            <a:ext cx="0" cy="3450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7932A0F6-69C1-4740-B34A-D1066F4A1D19}"/>
              </a:ext>
            </a:extLst>
          </p:cNvPr>
          <p:cNvSpPr/>
          <p:nvPr/>
        </p:nvSpPr>
        <p:spPr>
          <a:xfrm>
            <a:off x="2956074" y="2664173"/>
            <a:ext cx="7486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GADFs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5F4E704-3137-E042-A17F-B3A62CC12890}"/>
              </a:ext>
            </a:extLst>
          </p:cNvPr>
          <p:cNvSpPr/>
          <p:nvPr/>
        </p:nvSpPr>
        <p:spPr>
          <a:xfrm>
            <a:off x="5257428" y="2637562"/>
            <a:ext cx="7486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GADFs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5395037-F059-8243-ABC2-463E779BC8E6}"/>
              </a:ext>
            </a:extLst>
          </p:cNvPr>
          <p:cNvCxnSpPr>
            <a:cxnSpLocks/>
          </p:cNvCxnSpPr>
          <p:nvPr/>
        </p:nvCxnSpPr>
        <p:spPr bwMode="auto">
          <a:xfrm>
            <a:off x="2399388" y="4729918"/>
            <a:ext cx="0" cy="3450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0F0BA2D-4F94-614A-BB55-B472C262F400}"/>
              </a:ext>
            </a:extLst>
          </p:cNvPr>
          <p:cNvCxnSpPr>
            <a:cxnSpLocks/>
          </p:cNvCxnSpPr>
          <p:nvPr/>
        </p:nvCxnSpPr>
        <p:spPr bwMode="auto">
          <a:xfrm>
            <a:off x="3289258" y="4729918"/>
            <a:ext cx="0" cy="3450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183F5A9-B788-5244-AE7B-0EACE78CA3F7}"/>
              </a:ext>
            </a:extLst>
          </p:cNvPr>
          <p:cNvCxnSpPr>
            <a:cxnSpLocks/>
          </p:cNvCxnSpPr>
          <p:nvPr/>
        </p:nvCxnSpPr>
        <p:spPr bwMode="auto">
          <a:xfrm>
            <a:off x="5516577" y="4702209"/>
            <a:ext cx="0" cy="3450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EF5A760E-7308-164A-B4F7-F46E21D704C6}"/>
              </a:ext>
            </a:extLst>
          </p:cNvPr>
          <p:cNvSpPr/>
          <p:nvPr/>
        </p:nvSpPr>
        <p:spPr>
          <a:xfrm>
            <a:off x="5289009" y="4411014"/>
            <a:ext cx="6607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GADFs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E880EBE-E40B-6646-9502-A0756F9AE24C}"/>
              </a:ext>
            </a:extLst>
          </p:cNvPr>
          <p:cNvSpPr/>
          <p:nvPr/>
        </p:nvSpPr>
        <p:spPr>
          <a:xfrm>
            <a:off x="2070661" y="4482019"/>
            <a:ext cx="6607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GADFs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9C3F3A3-6FB5-DD4C-B407-9DFE3B755A6F}"/>
              </a:ext>
            </a:extLst>
          </p:cNvPr>
          <p:cNvSpPr/>
          <p:nvPr/>
        </p:nvSpPr>
        <p:spPr>
          <a:xfrm>
            <a:off x="3084675" y="4509481"/>
            <a:ext cx="6607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GADFs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D8CB767-C9AE-A244-940E-2A5011686AAD}"/>
              </a:ext>
            </a:extLst>
          </p:cNvPr>
          <p:cNvSpPr/>
          <p:nvPr/>
        </p:nvSpPr>
        <p:spPr>
          <a:xfrm>
            <a:off x="7914724" y="3803890"/>
            <a:ext cx="1363663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/>
              <a:t>DTIM Indication 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1 = 1 </a:t>
            </a:r>
          </a:p>
          <a:p>
            <a:r>
              <a:rPr lang="en-US" dirty="0"/>
              <a:t>G-</a:t>
            </a:r>
            <a:r>
              <a:rPr lang="en-US" dirty="0" err="1"/>
              <a:t>BU_link</a:t>
            </a:r>
            <a:r>
              <a:rPr lang="en-US" dirty="0"/>
              <a:t> 2 = 1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D713D5E-7AEE-5442-9098-B01F8D24350D}"/>
              </a:ext>
            </a:extLst>
          </p:cNvPr>
          <p:cNvSpPr/>
          <p:nvPr/>
        </p:nvSpPr>
        <p:spPr>
          <a:xfrm>
            <a:off x="7719729" y="4381582"/>
            <a:ext cx="7486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GADFs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5DE2903-8CF5-9E4A-8FA7-AEB65B604BA9}"/>
              </a:ext>
            </a:extLst>
          </p:cNvPr>
          <p:cNvCxnSpPr>
            <a:cxnSpLocks/>
          </p:cNvCxnSpPr>
          <p:nvPr/>
        </p:nvCxnSpPr>
        <p:spPr bwMode="auto">
          <a:xfrm>
            <a:off x="8063383" y="2885925"/>
            <a:ext cx="0" cy="3450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3F833229-BB25-D540-8C0E-CA3D80EC510A}"/>
              </a:ext>
            </a:extLst>
          </p:cNvPr>
          <p:cNvCxnSpPr>
            <a:cxnSpLocks/>
          </p:cNvCxnSpPr>
          <p:nvPr/>
        </p:nvCxnSpPr>
        <p:spPr bwMode="auto">
          <a:xfrm>
            <a:off x="8003104" y="4740361"/>
            <a:ext cx="0" cy="3450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sm" len="sm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04DC58D0-56D0-784D-AAB1-45DB81A0DFDA}"/>
              </a:ext>
            </a:extLst>
          </p:cNvPr>
          <p:cNvSpPr/>
          <p:nvPr/>
        </p:nvSpPr>
        <p:spPr>
          <a:xfrm>
            <a:off x="7819129" y="2593834"/>
            <a:ext cx="7486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GADFs</a:t>
            </a:r>
          </a:p>
        </p:txBody>
      </p:sp>
    </p:spTree>
    <p:extLst>
      <p:ext uri="{BB962C8B-B14F-4D97-AF65-F5344CB8AC3E}">
        <p14:creationId xmlns:p14="http://schemas.microsoft.com/office/powerpoint/2010/main" val="2045888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77FAC-93D9-5149-A74E-6BB3949B9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40" y="644123"/>
            <a:ext cx="8280920" cy="576064"/>
          </a:xfrm>
        </p:spPr>
        <p:txBody>
          <a:bodyPr/>
          <a:lstStyle/>
          <a:p>
            <a:r>
              <a:rPr lang="en-US" dirty="0"/>
              <a:t>Proposal: New SNS Design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CFACE-67A7-0148-AF9B-A37659C2F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468" y="1204747"/>
            <a:ext cx="4950104" cy="3878871"/>
          </a:xfrm>
        </p:spPr>
        <p:txBody>
          <a:bodyPr/>
          <a:lstStyle/>
          <a:p>
            <a:r>
              <a:rPr lang="en-US" dirty="0"/>
              <a:t>Create a new SNS that is </a:t>
            </a:r>
            <a:r>
              <a:rPr lang="en-US" u="sng" dirty="0"/>
              <a:t>shared across all links</a:t>
            </a:r>
            <a:r>
              <a:rPr lang="en-US" dirty="0"/>
              <a:t>, </a:t>
            </a:r>
            <a:r>
              <a:rPr lang="en-US" dirty="0" err="1"/>
              <a:t>SNS_new_shared</a:t>
            </a:r>
            <a:r>
              <a:rPr lang="en-US" dirty="0"/>
              <a:t>, used by: </a:t>
            </a:r>
          </a:p>
          <a:p>
            <a:pPr lvl="1"/>
            <a:r>
              <a:rPr lang="en-US" dirty="0"/>
              <a:t>Groupcast data (QoS, non-QoS) frames</a:t>
            </a:r>
          </a:p>
          <a:p>
            <a:pPr lvl="1"/>
            <a:r>
              <a:rPr lang="en-US" dirty="0"/>
              <a:t>Groupcast management frames (ML) (i.e., generated at the ML level)</a:t>
            </a:r>
          </a:p>
          <a:p>
            <a:pPr lvl="1"/>
            <a:r>
              <a:rPr lang="en-US" dirty="0"/>
              <a:t>Unicast management frames (ML)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1800" dirty="0"/>
              <a:t>Note: </a:t>
            </a:r>
            <a:r>
              <a:rPr lang="en-US" sz="1800" dirty="0" err="1"/>
              <a:t>SNS_new_shared</a:t>
            </a:r>
            <a:r>
              <a:rPr lang="en-US" sz="1800" dirty="0"/>
              <a:t> may have multiplicity distinguished by Address 1, TID, frame type, etc.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8D3B2E-AB61-AC49-A057-580999F8D1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581162" y="6475413"/>
            <a:ext cx="962763" cy="184666"/>
          </a:xfrm>
        </p:spPr>
        <p:txBody>
          <a:bodyPr/>
          <a:lstStyle/>
          <a:p>
            <a:pPr>
              <a:defRPr/>
            </a:pPr>
            <a:r>
              <a:rPr lang="en-GB"/>
              <a:t>Qi Wang, et al.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E91373-E094-AF4E-9A50-C4A80DADEF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D27394-0832-004C-9D5D-07935D57B282}"/>
              </a:ext>
            </a:extLst>
          </p:cNvPr>
          <p:cNvSpPr/>
          <p:nvPr/>
        </p:nvSpPr>
        <p:spPr bwMode="auto">
          <a:xfrm>
            <a:off x="5440988" y="2058767"/>
            <a:ext cx="1042955" cy="15677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AP1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SNS1_1</a:t>
            </a:r>
            <a:r>
              <a:rPr lang="en-US" dirty="0"/>
              <a:t>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UC-data (non-QoS)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</a:rPr>
              <a:t>UC-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effectLst/>
              </a:rPr>
              <a:t>Mgmt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</a:rPr>
              <a:t> (Local)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GC-</a:t>
            </a:r>
            <a:r>
              <a:rPr lang="en-US" dirty="0" err="1"/>
              <a:t>Mgmt</a:t>
            </a:r>
            <a:r>
              <a:rPr lang="en-US" dirty="0"/>
              <a:t> (Local)</a:t>
            </a:r>
            <a:endParaRPr kumimoji="0" lang="en-US" sz="12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5BBA61-844E-124A-BE51-F9CA62DD6F1E}"/>
              </a:ext>
            </a:extLst>
          </p:cNvPr>
          <p:cNvSpPr/>
          <p:nvPr/>
        </p:nvSpPr>
        <p:spPr bwMode="auto">
          <a:xfrm>
            <a:off x="5440987" y="1297826"/>
            <a:ext cx="3367168" cy="75205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AP MLD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SNS_new_shared</a:t>
            </a:r>
            <a:r>
              <a:rPr lang="en-US" sz="1400" b="1" dirty="0"/>
              <a:t>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/>
              <a:t>GC-data, GC-</a:t>
            </a:r>
            <a:r>
              <a:rPr lang="en-US" sz="1400" dirty="0" err="1"/>
              <a:t>Mgmt</a:t>
            </a:r>
            <a:r>
              <a:rPr lang="en-US" sz="1400" dirty="0"/>
              <a:t> (ML), UC-</a:t>
            </a:r>
            <a:r>
              <a:rPr lang="en-US" sz="1400" dirty="0" err="1"/>
              <a:t>Mgmt</a:t>
            </a:r>
            <a:r>
              <a:rPr lang="en-US" sz="1400" dirty="0"/>
              <a:t> (ML) 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545209-FB4A-6441-8045-12970540F091}"/>
              </a:ext>
            </a:extLst>
          </p:cNvPr>
          <p:cNvSpPr/>
          <p:nvPr/>
        </p:nvSpPr>
        <p:spPr bwMode="auto">
          <a:xfrm>
            <a:off x="5417119" y="4392193"/>
            <a:ext cx="1047064" cy="4307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STA1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082A0D-568D-6A4A-9C95-6BF2ADE32EAB}"/>
              </a:ext>
            </a:extLst>
          </p:cNvPr>
          <p:cNvSpPr/>
          <p:nvPr/>
        </p:nvSpPr>
        <p:spPr bwMode="auto">
          <a:xfrm>
            <a:off x="6566456" y="4381605"/>
            <a:ext cx="1047064" cy="4413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STA2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0E0E26-B913-7E4E-A687-7F9B5A895056}"/>
              </a:ext>
            </a:extLst>
          </p:cNvPr>
          <p:cNvSpPr/>
          <p:nvPr/>
        </p:nvSpPr>
        <p:spPr bwMode="auto">
          <a:xfrm>
            <a:off x="7715793" y="4392193"/>
            <a:ext cx="1047064" cy="4307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STA3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0DC1AC2-8048-0A41-A0C8-D7406CB42074}"/>
              </a:ext>
            </a:extLst>
          </p:cNvPr>
          <p:cNvCxnSpPr>
            <a:cxnSpLocks/>
            <a:endCxn id="9" idx="0"/>
          </p:cNvCxnSpPr>
          <p:nvPr/>
        </p:nvCxnSpPr>
        <p:spPr bwMode="auto">
          <a:xfrm>
            <a:off x="5940651" y="3645024"/>
            <a:ext cx="0" cy="74716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F427B85-426B-104D-B74F-A2C56FA309B6}"/>
              </a:ext>
            </a:extLst>
          </p:cNvPr>
          <p:cNvCxnSpPr>
            <a:cxnSpLocks/>
          </p:cNvCxnSpPr>
          <p:nvPr/>
        </p:nvCxnSpPr>
        <p:spPr bwMode="auto">
          <a:xfrm>
            <a:off x="7104638" y="3645024"/>
            <a:ext cx="0" cy="73658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FFF15C6-2CA0-8E42-B386-EE7B8DA95963}"/>
              </a:ext>
            </a:extLst>
          </p:cNvPr>
          <p:cNvCxnSpPr>
            <a:cxnSpLocks/>
          </p:cNvCxnSpPr>
          <p:nvPr/>
        </p:nvCxnSpPr>
        <p:spPr bwMode="auto">
          <a:xfrm flipH="1">
            <a:off x="8197439" y="3626497"/>
            <a:ext cx="7910" cy="71697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D421E96-9872-9347-9B04-E98871599C76}"/>
              </a:ext>
            </a:extLst>
          </p:cNvPr>
          <p:cNvSpPr txBox="1"/>
          <p:nvPr/>
        </p:nvSpPr>
        <p:spPr>
          <a:xfrm>
            <a:off x="5379648" y="3887174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 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0EEE5D-F4FA-7349-BA30-7535C0C268D9}"/>
              </a:ext>
            </a:extLst>
          </p:cNvPr>
          <p:cNvSpPr/>
          <p:nvPr/>
        </p:nvSpPr>
        <p:spPr>
          <a:xfrm>
            <a:off x="6512809" y="3911095"/>
            <a:ext cx="5918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Link 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6743D8-7B2F-7045-91F3-75A45FFF4A2F}"/>
              </a:ext>
            </a:extLst>
          </p:cNvPr>
          <p:cNvSpPr/>
          <p:nvPr/>
        </p:nvSpPr>
        <p:spPr>
          <a:xfrm>
            <a:off x="7613520" y="3911096"/>
            <a:ext cx="5918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Link 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1E7AC9-3A0A-3742-A4C8-86981C73FB81}"/>
              </a:ext>
            </a:extLst>
          </p:cNvPr>
          <p:cNvSpPr/>
          <p:nvPr/>
        </p:nvSpPr>
        <p:spPr bwMode="auto">
          <a:xfrm>
            <a:off x="6566455" y="2046066"/>
            <a:ext cx="1149338" cy="15745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AP2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SNS1_2</a:t>
            </a:r>
            <a:r>
              <a:rPr lang="en-US" dirty="0"/>
              <a:t>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UC-data (non-QoS)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</a:rPr>
              <a:t>UC-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effectLst/>
              </a:rPr>
              <a:t>Mgmt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</a:rPr>
              <a:t> (Local)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GC-</a:t>
            </a:r>
            <a:r>
              <a:rPr lang="en-US" dirty="0" err="1"/>
              <a:t>Mgmt</a:t>
            </a: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</a:rPr>
              <a:t>(Local)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79E3B6-78FD-244D-8F62-C811D802AF3E}"/>
              </a:ext>
            </a:extLst>
          </p:cNvPr>
          <p:cNvSpPr/>
          <p:nvPr/>
        </p:nvSpPr>
        <p:spPr bwMode="auto">
          <a:xfrm>
            <a:off x="7761092" y="2051607"/>
            <a:ext cx="1047063" cy="15635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AP3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SNS1_3</a:t>
            </a:r>
            <a:r>
              <a:rPr lang="en-US" dirty="0"/>
              <a:t>: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UC-data (non-QoS)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</a:rPr>
              <a:t>UC-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effectLst/>
              </a:rPr>
              <a:t>Mgmt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effectLst/>
              </a:rPr>
              <a:t> (Local)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GC-</a:t>
            </a:r>
            <a:r>
              <a:rPr lang="en-US" dirty="0" err="1"/>
              <a:t>Mgmt</a:t>
            </a: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(Local)</a:t>
            </a:r>
            <a:endParaRPr kumimoji="0" lang="en-US" sz="12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745D5B9-B6DB-C54A-AC98-F9F156B2D88E}"/>
              </a:ext>
            </a:extLst>
          </p:cNvPr>
          <p:cNvSpPr txBox="1">
            <a:spLocks/>
          </p:cNvSpPr>
          <p:nvPr/>
        </p:nvSpPr>
        <p:spPr bwMode="auto">
          <a:xfrm>
            <a:off x="226398" y="4952594"/>
            <a:ext cx="8767403" cy="145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The existing </a:t>
            </a:r>
            <a:r>
              <a:rPr lang="en-US" u="sng" kern="0" dirty="0"/>
              <a:t>per link </a:t>
            </a:r>
            <a:r>
              <a:rPr lang="en-US" kern="0" dirty="0"/>
              <a:t>SNS1 remains to be used by: </a:t>
            </a:r>
          </a:p>
          <a:p>
            <a:pPr lvl="1"/>
            <a:r>
              <a:rPr lang="en-US" kern="0" dirty="0"/>
              <a:t>Unicast data (non-QoS)</a:t>
            </a:r>
          </a:p>
          <a:p>
            <a:pPr lvl="1"/>
            <a:r>
              <a:rPr lang="en-US" kern="0" dirty="0"/>
              <a:t>Unicast management frames (local) (i.e., generated at the local AP level)</a:t>
            </a:r>
          </a:p>
          <a:p>
            <a:pPr lvl="1"/>
            <a:r>
              <a:rPr lang="en-US" kern="0" dirty="0"/>
              <a:t>Groupcast management frames (local) (i.e., generated at the local AP level)</a:t>
            </a:r>
          </a:p>
          <a:p>
            <a:pPr lvl="1"/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032324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30590-E51B-EC42-A726-B06EED3DC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27" y="1936205"/>
            <a:ext cx="8280920" cy="4539208"/>
          </a:xfrm>
        </p:spPr>
        <p:txBody>
          <a:bodyPr/>
          <a:lstStyle/>
          <a:p>
            <a:r>
              <a:rPr lang="en-US" dirty="0"/>
              <a:t>Alternatively, unicast management frames (local) with recipient to be non-AP MLD can use </a:t>
            </a:r>
            <a:r>
              <a:rPr lang="en-US" dirty="0" err="1"/>
              <a:t>SNS_new_shared</a:t>
            </a:r>
            <a:r>
              <a:rPr lang="en-US" dirty="0"/>
              <a:t> instead of per link SNS1.</a:t>
            </a:r>
          </a:p>
          <a:p>
            <a:r>
              <a:rPr lang="en-US" dirty="0"/>
              <a:t>A non-AP MLDs uses  &lt;address 1= group address,  sequence number (SN) &gt; for duplicate GADF detection. </a:t>
            </a:r>
          </a:p>
          <a:p>
            <a:pPr lvl="1"/>
            <a:r>
              <a:rPr lang="en-US" dirty="0"/>
              <a:t>On each link, at least the most recent cache entry needs to be maintained (same as in the single-link case).</a:t>
            </a:r>
          </a:p>
          <a:p>
            <a:pPr lvl="1"/>
            <a:r>
              <a:rPr lang="en-US" dirty="0"/>
              <a:t>Duplicate detection needs to be performed on GADFs (with retry field set to 0) due to reception over multiple links.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51B393-D9F6-544A-B828-545F45307F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19633" y="6475413"/>
            <a:ext cx="924292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Qi Wang, et al.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11C18B-1EA0-C24E-A767-87A7928976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378C7C6-5E67-524C-86B0-AA90B7944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Proposal: New SNS Design (2)</a:t>
            </a:r>
          </a:p>
        </p:txBody>
      </p:sp>
    </p:spTree>
    <p:extLst>
      <p:ext uri="{BB962C8B-B14F-4D97-AF65-F5344CB8AC3E}">
        <p14:creationId xmlns:p14="http://schemas.microsoft.com/office/powerpoint/2010/main" val="1040460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6DD09-8D6F-1D4E-AE8D-CCFC10C4A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Proposal: Single GTK and PN Space for GADF Delivery for MLO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CF660B-578B-3A4B-AD9D-4F4110A802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19634" y="6475413"/>
            <a:ext cx="924291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Qi Wang, et al.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2E774C-0A26-2D44-AA31-0C9C266AE3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F2AE88-3D2E-3F43-8C99-C16C1F6B458C}"/>
              </a:ext>
            </a:extLst>
          </p:cNvPr>
          <p:cNvSpPr txBox="1"/>
          <p:nvPr/>
        </p:nvSpPr>
        <p:spPr>
          <a:xfrm>
            <a:off x="233645" y="1528620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11be SFD: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98220F-3501-DD49-976C-AEA9A1AE685A}"/>
              </a:ext>
            </a:extLst>
          </p:cNvPr>
          <p:cNvSpPr/>
          <p:nvPr/>
        </p:nvSpPr>
        <p:spPr>
          <a:xfrm>
            <a:off x="4853309" y="1514141"/>
            <a:ext cx="41150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Proposal (unified unicast and groupcast approach):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B93A3E8E-1D26-1D4C-8F88-C47AEA0DD4EB}"/>
              </a:ext>
            </a:extLst>
          </p:cNvPr>
          <p:cNvSpPr/>
          <p:nvPr/>
        </p:nvSpPr>
        <p:spPr bwMode="auto">
          <a:xfrm>
            <a:off x="4365417" y="4365104"/>
            <a:ext cx="975784" cy="504056"/>
          </a:xfrm>
          <a:prstGeom prst="rightArrow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9277B4-F8EC-4B45-BEDF-AB9459B6B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7409"/>
            <a:ext cx="4303941" cy="44814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D489FA-E057-9E4A-8406-51BC08192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107" y="1836397"/>
            <a:ext cx="4267625" cy="452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20971"/>
      </p:ext>
    </p:extLst>
  </p:cSld>
  <p:clrMapOvr>
    <a:masterClrMapping/>
  </p:clrMapOvr>
</p:sld>
</file>

<file path=ppt/theme/theme1.xml><?xml version="1.0" encoding="utf-8"?>
<a:theme xmlns:a="http://schemas.openxmlformats.org/drawingml/2006/main" name="ACcord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Ccord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44811</TotalTime>
  <Words>1868</Words>
  <Application>Microsoft Macintosh PowerPoint</Application>
  <PresentationFormat>On-screen Show (4:3)</PresentationFormat>
  <Paragraphs>320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ＭＳ Ｐゴシック</vt:lpstr>
      <vt:lpstr>Gill Sans</vt:lpstr>
      <vt:lpstr>Helvetica</vt:lpstr>
      <vt:lpstr>Times New Roman</vt:lpstr>
      <vt:lpstr>ACcord-Submission</vt:lpstr>
      <vt:lpstr>Group Addressed Data Frame Delivery Methods for MLO</vt:lpstr>
      <vt:lpstr>Overview</vt:lpstr>
      <vt:lpstr> SNS 1 defined in 802.11 (Pre-11be) </vt:lpstr>
      <vt:lpstr>Problem of Duplicate Detection</vt:lpstr>
      <vt:lpstr>Significant Limitation On Link Switch (1)</vt:lpstr>
      <vt:lpstr>Significant Limitation On Link Switch (2)</vt:lpstr>
      <vt:lpstr>Proposal: New SNS Design (1)</vt:lpstr>
      <vt:lpstr>Proposal: New SNS Design (2)</vt:lpstr>
      <vt:lpstr>Proposal: Single GTK and PN Space for GADF Delivery for MLO </vt:lpstr>
      <vt:lpstr>Rationales: Single GTK and PN Space for GADF Delivery for MLO (1)</vt:lpstr>
      <vt:lpstr>Rationales: Single GTK and PN Space for GADF Delivery for MLO (2) </vt:lpstr>
      <vt:lpstr>Summary</vt:lpstr>
      <vt:lpstr>Reference</vt:lpstr>
      <vt:lpstr>SP1</vt:lpstr>
      <vt:lpstr>SP2</vt:lpstr>
      <vt:lpstr>SP3</vt:lpstr>
      <vt:lpstr>Appendix</vt:lpstr>
      <vt:lpstr>Problem with Using SNS_new_shared</vt:lpstr>
      <vt:lpstr>Solution to False Positive Problem at Legacy STAs</vt:lpstr>
    </vt:vector>
  </TitlesOfParts>
  <Company>Intel Corporation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apstephe, 100</dc:creator>
  <cp:lastModifiedBy>Microsoft Office User</cp:lastModifiedBy>
  <cp:revision>1237</cp:revision>
  <cp:lastPrinted>1998-02-10T13:28:06Z</cp:lastPrinted>
  <dcterms:created xsi:type="dcterms:W3CDTF">2009-11-13T19:11:16Z</dcterms:created>
  <dcterms:modified xsi:type="dcterms:W3CDTF">2021-02-18T15:51:32Z</dcterms:modified>
</cp:coreProperties>
</file>