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471" r:id="rId3"/>
    <p:sldId id="472" r:id="rId4"/>
    <p:sldId id="473" r:id="rId5"/>
    <p:sldId id="480" r:id="rId6"/>
    <p:sldId id="474" r:id="rId7"/>
    <p:sldId id="475" r:id="rId8"/>
    <p:sldId id="476" r:id="rId9"/>
    <p:sldId id="477" r:id="rId10"/>
    <p:sldId id="478" r:id="rId11"/>
    <p:sldId id="479"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2051" autoAdjust="0"/>
  </p:normalViewPr>
  <p:slideViewPr>
    <p:cSldViewPr>
      <p:cViewPr varScale="1">
        <p:scale>
          <a:sx n="116" d="100"/>
          <a:sy n="116" d="100"/>
        </p:scale>
        <p:origin x="133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December, 2020</a:t>
            </a:r>
            <a:endParaRPr lang="en-GB" altLang="ko-KR"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December,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January, 2021</a:t>
            </a:r>
            <a:endParaRPr lang="en-GB" altLang="ko-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802.11-21/0036</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January, 2021</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Clarification on BSS parameter update</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2021-01-05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431443065"/>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Sunhee</a:t>
                      </a:r>
                      <a:r>
                        <a:rPr lang="en-US" altLang="ko-KR" sz="1200" kern="1200" dirty="0" smtClean="0">
                          <a:solidFill>
                            <a:schemeClr val="tx1"/>
                          </a:solidFill>
                          <a:latin typeface="+mn-lt"/>
                          <a:ea typeface="Malgun Gothic"/>
                          <a:cs typeface="+mn-cs"/>
                        </a:rPr>
                        <a:t> </a:t>
                      </a:r>
                      <a:r>
                        <a:rPr lang="en-US" altLang="ko-KR" sz="1200" kern="1200" dirty="0" err="1" smtClean="0">
                          <a:solidFill>
                            <a:schemeClr val="tx1"/>
                          </a:solidFill>
                          <a:latin typeface="+mn-lt"/>
                          <a:ea typeface="Malgun Gothic"/>
                          <a:cs typeface="+mn-cs"/>
                        </a:rPr>
                        <a:t>Baek</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endParaRPr lang="ko-KR" altLang="en-US" sz="1200" b="0" dirty="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Insun</a:t>
                      </a:r>
                      <a:r>
                        <a:rPr lang="en-US" altLang="ko-KR" sz="1200" kern="1200" dirty="0" smtClean="0">
                          <a:solidFill>
                            <a:schemeClr val="tx1"/>
                          </a:solidFill>
                          <a:latin typeface="+mn-lt"/>
                          <a:ea typeface="Malgun Gothic"/>
                          <a:cs typeface="+mn-cs"/>
                        </a:rPr>
                        <a:t>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200" b="0" kern="1200" dirty="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a:t>
            </a:r>
            <a:r>
              <a:rPr lang="en-US" altLang="ko-KR" dirty="0" smtClean="0"/>
              <a:t>to add the following text in </a:t>
            </a:r>
            <a:r>
              <a:rPr lang="en-US" altLang="ko-KR" dirty="0" err="1" smtClean="0"/>
              <a:t>Tgbe</a:t>
            </a:r>
            <a:r>
              <a:rPr lang="en-US" altLang="ko-KR" dirty="0" smtClean="0"/>
              <a:t> SFD as R1 feature?</a:t>
            </a:r>
          </a:p>
          <a:p>
            <a:pPr lvl="1">
              <a:buFont typeface="Arial" panose="020B0604020202020204" pitchFamily="34" charset="0"/>
              <a:buChar char="•"/>
            </a:pPr>
            <a:r>
              <a:rPr lang="en-US" altLang="ko-KR" dirty="0"/>
              <a:t>If the critical update flag is set to 0, Non-AP MLD that can decode the critical update flag </a:t>
            </a:r>
            <a:r>
              <a:rPr lang="en-US" altLang="ko-KR" dirty="0" smtClean="0"/>
              <a:t>can </a:t>
            </a:r>
            <a:r>
              <a:rPr lang="en-US" altLang="ko-KR" dirty="0"/>
              <a:t>skip to parse the change sequence subfield of other APs in the RNR. Otherwise, the </a:t>
            </a:r>
            <a:r>
              <a:rPr lang="en-US" altLang="ko-KR" dirty="0" smtClean="0"/>
              <a:t>non-AP MLD should check </a:t>
            </a:r>
            <a:r>
              <a:rPr lang="en-US" altLang="ko-KR" dirty="0"/>
              <a:t>the change sequence subfield of other APs in the RNR</a:t>
            </a:r>
          </a:p>
          <a:p>
            <a:pPr lvl="1">
              <a:buFont typeface="Arial" panose="020B0604020202020204" pitchFamily="34" charset="0"/>
              <a:buChar char="•"/>
            </a:pP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137699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Which option do </a:t>
            </a:r>
            <a:r>
              <a:rPr lang="en-US" altLang="ko-KR" dirty="0"/>
              <a:t>you </a:t>
            </a:r>
            <a:r>
              <a:rPr lang="en-US" altLang="ko-KR" dirty="0" smtClean="0"/>
              <a:t>prefer as a method to solve the problem indicated in slide 3 and </a:t>
            </a:r>
            <a:r>
              <a:rPr lang="en-US" altLang="ko-KR" dirty="0"/>
              <a:t>4 (Non-AP MLD that is not required to awaken for every DTIM Beacon </a:t>
            </a:r>
            <a:r>
              <a:rPr lang="en-US" altLang="ko-KR" dirty="0" smtClean="0"/>
              <a:t>frame can miss the critical update of other APs) ?</a:t>
            </a:r>
          </a:p>
          <a:p>
            <a:pPr lvl="1">
              <a:buFont typeface="Arial" panose="020B0604020202020204" pitchFamily="34" charset="0"/>
              <a:buChar char="•"/>
            </a:pPr>
            <a:r>
              <a:rPr lang="en-US" altLang="ko-KR" dirty="0"/>
              <a:t>Option 1: 2 or 3 bits critical update flag</a:t>
            </a:r>
          </a:p>
          <a:p>
            <a:pPr lvl="1">
              <a:buFont typeface="Arial" panose="020B0604020202020204" pitchFamily="34" charset="0"/>
              <a:buChar char="•"/>
            </a:pPr>
            <a:r>
              <a:rPr lang="en-US" altLang="ko-KR" dirty="0"/>
              <a:t>Option 2: The STA should always receive all DTIMs</a:t>
            </a:r>
          </a:p>
          <a:p>
            <a:pPr lvl="1">
              <a:buFont typeface="Arial" panose="020B0604020202020204" pitchFamily="34" charset="0"/>
              <a:buChar char="•"/>
            </a:pPr>
            <a:r>
              <a:rPr lang="en-US" altLang="ko-KR" dirty="0"/>
              <a:t>Option 3: The STA should always check RNR</a:t>
            </a:r>
          </a:p>
          <a:p>
            <a:pPr lvl="1">
              <a:buFont typeface="Arial" panose="020B0604020202020204" pitchFamily="34" charset="0"/>
              <a:buChar char="•"/>
            </a:pP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258888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(1/3)</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b="0" dirty="0" smtClean="0"/>
              <a:t>BSS parameter update procedure in </a:t>
            </a:r>
            <a:r>
              <a:rPr lang="en-US" altLang="ko-KR" sz="1600" b="0" dirty="0" err="1" smtClean="0"/>
              <a:t>TGbe</a:t>
            </a:r>
            <a:r>
              <a:rPr lang="en-US" altLang="ko-KR" sz="1600" b="0" dirty="0" smtClean="0"/>
              <a:t> D0.2</a:t>
            </a:r>
          </a:p>
          <a:p>
            <a:pPr lvl="1">
              <a:buFont typeface="Arial" panose="020B0604020202020204" pitchFamily="34" charset="0"/>
              <a:buChar char="•"/>
            </a:pPr>
            <a:r>
              <a:rPr lang="en-US" altLang="ko-KR" sz="1400" b="0" i="1" dirty="0" smtClean="0"/>
              <a:t>An </a:t>
            </a:r>
            <a:r>
              <a:rPr lang="en-US" altLang="ko-KR" sz="1400" b="0" i="1" dirty="0"/>
              <a:t>AP within an AP MLD shall include in the Beacon and Probe Response frames it transmits a Change Sequence field for each of all APs in the same AP MLD</a:t>
            </a:r>
            <a:r>
              <a:rPr lang="en-US" altLang="ko-KR" sz="1400" b="0" i="1" dirty="0" smtClean="0"/>
              <a:t>.</a:t>
            </a:r>
          </a:p>
          <a:p>
            <a:pPr marL="1200150" lvl="2" indent="-342900">
              <a:buFont typeface="Wingdings" panose="05000000000000000000" pitchFamily="2" charset="2"/>
              <a:buChar char="§"/>
            </a:pPr>
            <a:r>
              <a:rPr lang="en-US" altLang="ko-KR" sz="1400" b="0" i="1" dirty="0" smtClean="0"/>
              <a:t>The </a:t>
            </a:r>
            <a:r>
              <a:rPr lang="en-US" altLang="ko-KR" sz="1400" b="0" i="1" dirty="0"/>
              <a:t>Change Sequence field for each of other APs of the MLD shall be carried in the MLD Parameters subfield in the TBTT Information field of the Reduced Neighbor Report element corresponding to that AP</a:t>
            </a:r>
            <a:r>
              <a:rPr lang="en-US" altLang="ko-KR" sz="1400" b="0" i="1" dirty="0" smtClean="0"/>
              <a:t>.</a:t>
            </a:r>
          </a:p>
          <a:p>
            <a:pPr lvl="1">
              <a:buFont typeface="Arial" panose="020B0604020202020204" pitchFamily="34" charset="0"/>
              <a:buChar char="•"/>
            </a:pPr>
            <a:r>
              <a:rPr lang="en-US" altLang="ko-KR" sz="1400" b="0" i="1" dirty="0" smtClean="0"/>
              <a:t>An </a:t>
            </a:r>
            <a:r>
              <a:rPr lang="en-US" altLang="ko-KR" sz="1400" b="0" i="1" dirty="0"/>
              <a:t>AP within an AP MLD shall increase the value </a:t>
            </a:r>
            <a:r>
              <a:rPr lang="en-US" altLang="ko-KR" sz="1400" b="0" i="1" dirty="0" smtClean="0"/>
              <a:t>of </a:t>
            </a:r>
            <a:r>
              <a:rPr lang="en-US" altLang="ko-KR" sz="1400" b="0" i="1" dirty="0"/>
              <a:t>the Change Sequence field for another AP in the same AP MLD when a critical update occurs to any of the elements for that AP</a:t>
            </a:r>
            <a:r>
              <a:rPr lang="en-US" altLang="ko-KR" sz="1400" b="0" i="1" dirty="0" smtClean="0"/>
              <a:t>.</a:t>
            </a:r>
          </a:p>
          <a:p>
            <a:pPr lvl="1">
              <a:buFont typeface="Arial" panose="020B0604020202020204" pitchFamily="34" charset="0"/>
              <a:buChar char="•"/>
            </a:pPr>
            <a:r>
              <a:rPr lang="en-US" altLang="ko-KR" sz="1400" b="0" i="1" u="sng" dirty="0" smtClean="0">
                <a:solidFill>
                  <a:schemeClr val="tx1"/>
                </a:solidFill>
              </a:rPr>
              <a:t>An </a:t>
            </a:r>
            <a:r>
              <a:rPr lang="en-US" altLang="ko-KR" sz="1400" b="0" i="1" u="sng" dirty="0">
                <a:solidFill>
                  <a:schemeClr val="tx1"/>
                </a:solidFill>
              </a:rPr>
              <a:t>AP within an AP MLD shall provide in the Critical Update Flag subfield of the Capability Information field </a:t>
            </a:r>
            <a:r>
              <a:rPr lang="en-US" altLang="ko-KR" sz="1400" b="0" i="1" u="sng" dirty="0" smtClean="0">
                <a:solidFill>
                  <a:schemeClr val="tx1"/>
                </a:solidFill>
              </a:rPr>
              <a:t>of </a:t>
            </a:r>
            <a:r>
              <a:rPr lang="en-US" altLang="ko-KR" sz="1400" b="0" i="1" u="sng" dirty="0">
                <a:solidFill>
                  <a:schemeClr val="tx1"/>
                </a:solidFill>
              </a:rPr>
              <a:t>the Beacon and Probe Response frames it transmits an indication of an update to the value carried in the Change Sequence subfield of the MLD Parameters field in the Reduced Neighbor Report element for any AP in the same AP MLD. An AP shall provide this indication in the Beacon frame(s) until (and including) the next DTIM Beacon frame on the link that the AP is operating on</a:t>
            </a:r>
            <a:r>
              <a:rPr lang="en-US" altLang="ko-KR" sz="1400" b="0" i="1" u="sng" dirty="0" smtClean="0">
                <a:solidFill>
                  <a:schemeClr val="tx1"/>
                </a:solidFill>
              </a:rPr>
              <a:t>.</a:t>
            </a:r>
          </a:p>
          <a:p>
            <a:pPr lvl="1">
              <a:buFont typeface="Arial" panose="020B0604020202020204" pitchFamily="34" charset="0"/>
              <a:buChar char="•"/>
            </a:pPr>
            <a:r>
              <a:rPr lang="en-US" altLang="ko-KR" sz="1400" b="0" i="1" u="sng" dirty="0" smtClean="0">
                <a:solidFill>
                  <a:schemeClr val="tx1"/>
                </a:solidFill>
              </a:rPr>
              <a:t>A </a:t>
            </a:r>
            <a:r>
              <a:rPr lang="en-US" altLang="ko-KR" sz="1400" b="0" i="1" u="sng" dirty="0">
                <a:solidFill>
                  <a:schemeClr val="tx1"/>
                </a:solidFill>
              </a:rPr>
              <a:t>non-AP STA within a non-AP MLD may decode the Critical Update Flag subfield in the Capability Information field</a:t>
            </a:r>
            <a:r>
              <a:rPr lang="en-US" altLang="ko-KR" sz="1400" b="0" i="1" dirty="0" smtClean="0">
                <a:solidFill>
                  <a:schemeClr val="tx1"/>
                </a:solidFill>
              </a:rPr>
              <a:t>.</a:t>
            </a:r>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370688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(2/3)</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And, we </a:t>
            </a:r>
            <a:r>
              <a:rPr lang="en-US" altLang="ko-KR" sz="1800" b="0" dirty="0"/>
              <a:t>need to describe the operation of non-AP MLD that can decode the critical update flag in the spec for clear implementation</a:t>
            </a:r>
          </a:p>
          <a:p>
            <a:pPr lvl="1">
              <a:buFont typeface="Arial" panose="020B0604020202020204" pitchFamily="34" charset="0"/>
              <a:buChar char="•"/>
            </a:pPr>
            <a:r>
              <a:rPr lang="en-US" altLang="ko-KR" sz="1400" b="0" dirty="0" smtClean="0"/>
              <a:t>If the critical update flag is set to 0, Non-AP MLD that can decode the critical update flag can skip to parse the change sequence subfield of other APs in the RNR. </a:t>
            </a:r>
            <a:r>
              <a:rPr lang="en-US" altLang="ko-KR" sz="1400" dirty="0" smtClean="0"/>
              <a:t>Otherwise, the MLD will check the </a:t>
            </a:r>
            <a:r>
              <a:rPr lang="en-US" altLang="ko-KR" sz="1400" dirty="0"/>
              <a:t>change sequence subfield of other APs in the RNR</a:t>
            </a:r>
            <a:endParaRPr lang="en-US" altLang="ko-KR" sz="1400" b="0" dirty="0" smtClean="0"/>
          </a:p>
          <a:p>
            <a:pPr>
              <a:buFont typeface="Arial" panose="020B0604020202020204" pitchFamily="34" charset="0"/>
              <a:buChar char="•"/>
            </a:pPr>
            <a:r>
              <a:rPr lang="en-US" altLang="ko-KR" sz="1800" b="0" dirty="0" smtClean="0"/>
              <a:t>According to the baseline </a:t>
            </a:r>
            <a:r>
              <a:rPr lang="en-US" altLang="ko-KR" sz="1800" b="0" dirty="0"/>
              <a:t>spec, </a:t>
            </a:r>
            <a:endParaRPr lang="en-US" altLang="ko-KR" sz="1800" b="0" dirty="0" smtClean="0"/>
          </a:p>
          <a:p>
            <a:pPr lvl="1">
              <a:buFont typeface="Wingdings" panose="05000000000000000000" pitchFamily="2" charset="2"/>
              <a:buChar char="§"/>
            </a:pPr>
            <a:r>
              <a:rPr lang="en-US" altLang="ko-KR" sz="1400" b="0" dirty="0" smtClean="0"/>
              <a:t>the STA </a:t>
            </a:r>
            <a:r>
              <a:rPr lang="en-US" altLang="ko-KR" sz="1400" b="0" dirty="0"/>
              <a:t>will try to receive the beacon </a:t>
            </a:r>
            <a:r>
              <a:rPr lang="en-US" altLang="ko-KR" sz="1400" b="0" dirty="0" smtClean="0"/>
              <a:t>frames </a:t>
            </a:r>
            <a:r>
              <a:rPr lang="en-US" altLang="ko-KR" sz="1400" b="0" dirty="0"/>
              <a:t>every Listen Interval to check if its AP has buffered BUs for the </a:t>
            </a:r>
            <a:r>
              <a:rPr lang="en-US" altLang="ko-KR" sz="1400" b="0" dirty="0" smtClean="0"/>
              <a:t>MLD</a:t>
            </a:r>
          </a:p>
          <a:p>
            <a:pPr lvl="1">
              <a:buFont typeface="Wingdings" panose="05000000000000000000" pitchFamily="2" charset="2"/>
              <a:buChar char="§"/>
            </a:pPr>
            <a:r>
              <a:rPr lang="en-US" altLang="ko-KR" sz="1400" b="0" dirty="0" smtClean="0"/>
              <a:t>When </a:t>
            </a:r>
            <a:r>
              <a:rPr lang="en-US" altLang="ko-KR" sz="1400" b="0" dirty="0" err="1" smtClean="0"/>
              <a:t>ReceiveDTIMs</a:t>
            </a:r>
            <a:r>
              <a:rPr lang="en-US" altLang="ko-KR" sz="1400" b="0" dirty="0" smtClean="0"/>
              <a:t> is false, STA is not required to awaken for every DTIM Beacon frame</a:t>
            </a:r>
            <a:endParaRPr lang="en-US" altLang="ko-KR" sz="1800" b="0" dirty="0"/>
          </a:p>
          <a:p>
            <a:pPr>
              <a:buFont typeface="Arial" panose="020B0604020202020204" pitchFamily="34" charset="0"/>
              <a:buChar char="•"/>
            </a:pPr>
            <a:r>
              <a:rPr lang="en-US" altLang="ko-KR" sz="1800" b="0" dirty="0" smtClean="0"/>
              <a:t>When the critical update for other AP(s) happens (i.e., the critical update flag = 1), if the non-AP MLD that can decode the critical update flag is not required to awaken for every DTIM Beacon frame (i.e., </a:t>
            </a:r>
            <a:r>
              <a:rPr lang="en-US" altLang="ko-KR" sz="1800" b="0" dirty="0" err="1" smtClean="0"/>
              <a:t>ReceiveDTIMs</a:t>
            </a:r>
            <a:r>
              <a:rPr lang="en-US" altLang="ko-KR" sz="1800" b="0" dirty="0" smtClean="0"/>
              <a:t> =false), the MLD may miss the Beacon/DTIM Beacon frames containing the critical update flag set to 1 so that the MLD cannot check the critical update of other APs in RNR</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Tree>
    <p:extLst>
      <p:ext uri="{BB962C8B-B14F-4D97-AF65-F5344CB8AC3E}">
        <p14:creationId xmlns:p14="http://schemas.microsoft.com/office/powerpoint/2010/main" val="1855480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(3/3)</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Example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8" name="직선 연결선 7"/>
          <p:cNvCxnSpPr/>
          <p:nvPr/>
        </p:nvCxnSpPr>
        <p:spPr bwMode="auto">
          <a:xfrm>
            <a:off x="827584" y="3212976"/>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p:cNvCxnSpPr/>
          <p:nvPr/>
        </p:nvCxnSpPr>
        <p:spPr bwMode="auto">
          <a:xfrm>
            <a:off x="810549" y="4289719"/>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직사각형 12"/>
          <p:cNvSpPr/>
          <p:nvPr/>
        </p:nvSpPr>
        <p:spPr>
          <a:xfrm>
            <a:off x="1187624" y="2564904"/>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936466" y="3227769"/>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15" name="TextBox 14"/>
          <p:cNvSpPr txBox="1"/>
          <p:nvPr/>
        </p:nvSpPr>
        <p:spPr>
          <a:xfrm>
            <a:off x="1244287" y="2569770"/>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(AP2 CSN= 40)</a:t>
            </a:r>
            <a:endParaRPr kumimoji="1" lang="ko-KR" altLang="en-US" sz="1000" dirty="0" err="1" smtClean="0">
              <a:solidFill>
                <a:srgbClr val="000000"/>
              </a:solidFill>
              <a:latin typeface="Arial" pitchFamily="34" charset="0"/>
              <a:ea typeface="돋움" pitchFamily="50" charset="-127"/>
            </a:endParaRPr>
          </a:p>
        </p:txBody>
      </p:sp>
      <p:sp>
        <p:nvSpPr>
          <p:cNvPr id="16" name="직사각형 15"/>
          <p:cNvSpPr/>
          <p:nvPr/>
        </p:nvSpPr>
        <p:spPr>
          <a:xfrm>
            <a:off x="2200176" y="2841903"/>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1949018" y="3222903"/>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18" name="TextBox 17"/>
          <p:cNvSpPr txBox="1"/>
          <p:nvPr/>
        </p:nvSpPr>
        <p:spPr>
          <a:xfrm>
            <a:off x="2256839" y="256490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(AP2 CSN= 40)</a:t>
            </a:r>
            <a:endParaRPr kumimoji="1" lang="ko-KR" altLang="en-US" sz="1000" dirty="0" err="1" smtClean="0">
              <a:solidFill>
                <a:srgbClr val="000000"/>
              </a:solidFill>
              <a:latin typeface="Arial" pitchFamily="34" charset="0"/>
              <a:ea typeface="돋움" pitchFamily="50" charset="-127"/>
            </a:endParaRPr>
          </a:p>
        </p:txBody>
      </p:sp>
      <p:sp>
        <p:nvSpPr>
          <p:cNvPr id="19" name="직사각형 18"/>
          <p:cNvSpPr/>
          <p:nvPr/>
        </p:nvSpPr>
        <p:spPr>
          <a:xfrm>
            <a:off x="3326694" y="2841902"/>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3075536" y="3222902"/>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21" name="TextBox 20"/>
          <p:cNvSpPr txBox="1"/>
          <p:nvPr/>
        </p:nvSpPr>
        <p:spPr>
          <a:xfrm>
            <a:off x="3383357" y="2564903"/>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(AP2 CSN= </a:t>
            </a:r>
            <a:r>
              <a:rPr kumimoji="1" lang="en-US" altLang="ko-KR" sz="1000" dirty="0" smtClean="0">
                <a:solidFill>
                  <a:srgbClr val="0070C0"/>
                </a:solidFill>
                <a:latin typeface="Arial" pitchFamily="34" charset="0"/>
                <a:ea typeface="돋움" pitchFamily="50" charset="-127"/>
              </a:rPr>
              <a:t>41</a:t>
            </a:r>
            <a:r>
              <a:rPr kumimoji="1" lang="en-US" altLang="ko-KR" sz="1000" dirty="0" smtClean="0">
                <a:solidFill>
                  <a:srgbClr val="000000"/>
                </a:solidFill>
                <a:latin typeface="Arial" pitchFamily="34" charset="0"/>
                <a:ea typeface="돋움" pitchFamily="50" charset="-127"/>
              </a:rPr>
              <a:t>)</a:t>
            </a:r>
            <a:endParaRPr kumimoji="1" lang="ko-KR" altLang="en-US" sz="1000" dirty="0" err="1" smtClean="0">
              <a:solidFill>
                <a:srgbClr val="000000"/>
              </a:solidFill>
              <a:latin typeface="Arial" pitchFamily="34" charset="0"/>
              <a:ea typeface="돋움" pitchFamily="50" charset="-127"/>
            </a:endParaRPr>
          </a:p>
        </p:txBody>
      </p:sp>
      <p:sp>
        <p:nvSpPr>
          <p:cNvPr id="22" name="직사각형 21"/>
          <p:cNvSpPr/>
          <p:nvPr/>
        </p:nvSpPr>
        <p:spPr>
          <a:xfrm>
            <a:off x="4436017" y="2841902"/>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TextBox 22"/>
          <p:cNvSpPr txBox="1"/>
          <p:nvPr/>
        </p:nvSpPr>
        <p:spPr>
          <a:xfrm>
            <a:off x="4184859" y="3222902"/>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24" name="TextBox 23"/>
          <p:cNvSpPr txBox="1"/>
          <p:nvPr/>
        </p:nvSpPr>
        <p:spPr>
          <a:xfrm>
            <a:off x="4492680" y="2564903"/>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(AP2 CSN= </a:t>
            </a:r>
            <a:r>
              <a:rPr kumimoji="1" lang="en-US" altLang="ko-KR" sz="1000" dirty="0" smtClean="0">
                <a:solidFill>
                  <a:srgbClr val="0070C0"/>
                </a:solidFill>
                <a:latin typeface="Arial" pitchFamily="34" charset="0"/>
                <a:ea typeface="돋움" pitchFamily="50" charset="-127"/>
              </a:rPr>
              <a:t>41</a:t>
            </a:r>
            <a:r>
              <a:rPr kumimoji="1" lang="en-US" altLang="ko-KR" sz="1000" dirty="0" smtClean="0">
                <a:solidFill>
                  <a:srgbClr val="000000"/>
                </a:solidFill>
                <a:latin typeface="Arial" pitchFamily="34" charset="0"/>
                <a:ea typeface="돋움" pitchFamily="50" charset="-127"/>
              </a:rPr>
              <a:t>)</a:t>
            </a:r>
            <a:endParaRPr kumimoji="1" lang="ko-KR" altLang="en-US" sz="1000" dirty="0" err="1" smtClean="0">
              <a:solidFill>
                <a:srgbClr val="000000"/>
              </a:solidFill>
              <a:latin typeface="Arial" pitchFamily="34" charset="0"/>
              <a:ea typeface="돋움" pitchFamily="50" charset="-127"/>
            </a:endParaRPr>
          </a:p>
        </p:txBody>
      </p:sp>
      <p:sp>
        <p:nvSpPr>
          <p:cNvPr id="25" name="직사각형 24"/>
          <p:cNvSpPr/>
          <p:nvPr/>
        </p:nvSpPr>
        <p:spPr>
          <a:xfrm>
            <a:off x="5800647" y="2564904"/>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TextBox 25"/>
          <p:cNvSpPr txBox="1"/>
          <p:nvPr/>
        </p:nvSpPr>
        <p:spPr>
          <a:xfrm>
            <a:off x="5549489" y="3221549"/>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27" name="TextBox 26"/>
          <p:cNvSpPr txBox="1"/>
          <p:nvPr/>
        </p:nvSpPr>
        <p:spPr>
          <a:xfrm>
            <a:off x="5857310" y="2563550"/>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(AP2 CSN= </a:t>
            </a:r>
            <a:r>
              <a:rPr kumimoji="1" lang="en-US" altLang="ko-KR" sz="1000" dirty="0" smtClean="0">
                <a:solidFill>
                  <a:srgbClr val="0070C0"/>
                </a:solidFill>
                <a:latin typeface="Arial" pitchFamily="34" charset="0"/>
                <a:ea typeface="돋움" pitchFamily="50" charset="-127"/>
              </a:rPr>
              <a:t>41</a:t>
            </a:r>
            <a:r>
              <a:rPr kumimoji="1" lang="en-US" altLang="ko-KR" sz="1000" dirty="0" smtClean="0">
                <a:solidFill>
                  <a:srgbClr val="000000"/>
                </a:solidFill>
                <a:latin typeface="Arial" pitchFamily="34" charset="0"/>
                <a:ea typeface="돋움" pitchFamily="50" charset="-127"/>
              </a:rPr>
              <a:t>)</a:t>
            </a:r>
            <a:endParaRPr kumimoji="1" lang="ko-KR" altLang="en-US" sz="1000" dirty="0" err="1" smtClean="0">
              <a:solidFill>
                <a:srgbClr val="000000"/>
              </a:solidFill>
              <a:latin typeface="Arial" pitchFamily="34" charset="0"/>
              <a:ea typeface="돋움" pitchFamily="50" charset="-127"/>
            </a:endParaRPr>
          </a:p>
        </p:txBody>
      </p:sp>
      <p:sp>
        <p:nvSpPr>
          <p:cNvPr id="28" name="직사각형 27"/>
          <p:cNvSpPr/>
          <p:nvPr/>
        </p:nvSpPr>
        <p:spPr>
          <a:xfrm>
            <a:off x="6895659" y="2843921"/>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6644501" y="3224921"/>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30" name="TextBox 29"/>
          <p:cNvSpPr txBox="1"/>
          <p:nvPr/>
        </p:nvSpPr>
        <p:spPr>
          <a:xfrm>
            <a:off x="6952322" y="2566922"/>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(AP2 CSN= 41)</a:t>
            </a:r>
            <a:endParaRPr kumimoji="1" lang="ko-KR" altLang="en-US" sz="1000" dirty="0" err="1" smtClean="0">
              <a:solidFill>
                <a:srgbClr val="000000"/>
              </a:solidFill>
              <a:latin typeface="Arial" pitchFamily="34" charset="0"/>
              <a:ea typeface="돋움" pitchFamily="50" charset="-127"/>
            </a:endParaRPr>
          </a:p>
        </p:txBody>
      </p:sp>
      <p:sp>
        <p:nvSpPr>
          <p:cNvPr id="31" name="직사각형 30"/>
          <p:cNvSpPr/>
          <p:nvPr/>
        </p:nvSpPr>
        <p:spPr>
          <a:xfrm>
            <a:off x="1654806" y="3643335"/>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TextBox 31"/>
          <p:cNvSpPr txBox="1"/>
          <p:nvPr/>
        </p:nvSpPr>
        <p:spPr>
          <a:xfrm>
            <a:off x="1403648" y="4306200"/>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33" name="TextBox 32"/>
          <p:cNvSpPr txBox="1"/>
          <p:nvPr/>
        </p:nvSpPr>
        <p:spPr>
          <a:xfrm>
            <a:off x="1711469" y="3648201"/>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34" name="직사각형 33"/>
          <p:cNvSpPr/>
          <p:nvPr/>
        </p:nvSpPr>
        <p:spPr>
          <a:xfrm>
            <a:off x="2667358" y="3920334"/>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TextBox 34"/>
          <p:cNvSpPr txBox="1"/>
          <p:nvPr/>
        </p:nvSpPr>
        <p:spPr>
          <a:xfrm>
            <a:off x="2416200" y="4301334"/>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36" name="TextBox 35"/>
          <p:cNvSpPr txBox="1"/>
          <p:nvPr/>
        </p:nvSpPr>
        <p:spPr>
          <a:xfrm>
            <a:off x="2724021" y="3643335"/>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37" name="직사각형 36"/>
          <p:cNvSpPr/>
          <p:nvPr/>
        </p:nvSpPr>
        <p:spPr>
          <a:xfrm>
            <a:off x="3793876" y="3920333"/>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TextBox 37"/>
          <p:cNvSpPr txBox="1"/>
          <p:nvPr/>
        </p:nvSpPr>
        <p:spPr>
          <a:xfrm>
            <a:off x="3542718" y="4301333"/>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39" name="TextBox 38"/>
          <p:cNvSpPr txBox="1"/>
          <p:nvPr/>
        </p:nvSpPr>
        <p:spPr>
          <a:xfrm>
            <a:off x="3850539" y="364333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43" name="직사각형 42"/>
          <p:cNvSpPr/>
          <p:nvPr/>
        </p:nvSpPr>
        <p:spPr>
          <a:xfrm>
            <a:off x="4812186" y="3646378"/>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TextBox 43"/>
          <p:cNvSpPr txBox="1"/>
          <p:nvPr/>
        </p:nvSpPr>
        <p:spPr>
          <a:xfrm>
            <a:off x="4561028" y="4303023"/>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5" name="TextBox 44"/>
          <p:cNvSpPr txBox="1"/>
          <p:nvPr/>
        </p:nvSpPr>
        <p:spPr>
          <a:xfrm>
            <a:off x="4868849" y="364502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46" name="직사각형 45"/>
          <p:cNvSpPr/>
          <p:nvPr/>
        </p:nvSpPr>
        <p:spPr>
          <a:xfrm>
            <a:off x="5907198" y="3924157"/>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TextBox 46"/>
          <p:cNvSpPr txBox="1"/>
          <p:nvPr/>
        </p:nvSpPr>
        <p:spPr>
          <a:xfrm>
            <a:off x="5656040" y="4296919"/>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8" name="TextBox 47"/>
          <p:cNvSpPr txBox="1"/>
          <p:nvPr/>
        </p:nvSpPr>
        <p:spPr>
          <a:xfrm>
            <a:off x="5963861" y="3638920"/>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sp>
        <p:nvSpPr>
          <p:cNvPr id="49" name="직사각형 48"/>
          <p:cNvSpPr/>
          <p:nvPr/>
        </p:nvSpPr>
        <p:spPr>
          <a:xfrm>
            <a:off x="7180618" y="3918645"/>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0" name="TextBox 49"/>
          <p:cNvSpPr txBox="1"/>
          <p:nvPr/>
        </p:nvSpPr>
        <p:spPr>
          <a:xfrm>
            <a:off x="6929460" y="4291407"/>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1" name="TextBox 50"/>
          <p:cNvSpPr txBox="1"/>
          <p:nvPr/>
        </p:nvSpPr>
        <p:spPr>
          <a:xfrm>
            <a:off x="7237281" y="3633408"/>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cxnSp>
        <p:nvCxnSpPr>
          <p:cNvPr id="53" name="직선 화살표 연결선 52"/>
          <p:cNvCxnSpPr/>
          <p:nvPr/>
        </p:nvCxnSpPr>
        <p:spPr bwMode="auto">
          <a:xfrm flipH="1" flipV="1">
            <a:off x="3007589" y="2320089"/>
            <a:ext cx="136703" cy="8880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5" name="TextBox 54"/>
          <p:cNvSpPr txBox="1"/>
          <p:nvPr/>
        </p:nvSpPr>
        <p:spPr>
          <a:xfrm>
            <a:off x="2340899" y="2121821"/>
            <a:ext cx="143901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FF0000"/>
                </a:solidFill>
                <a:latin typeface="Arial" pitchFamily="34" charset="0"/>
                <a:ea typeface="돋움" pitchFamily="50" charset="-127"/>
              </a:rPr>
              <a:t>Critical update of AP2</a:t>
            </a:r>
            <a:endParaRPr kumimoji="1" lang="ko-KR" altLang="en-US" sz="1000" dirty="0" err="1" smtClean="0">
              <a:solidFill>
                <a:srgbClr val="FF0000"/>
              </a:solidFill>
              <a:latin typeface="Arial" pitchFamily="34" charset="0"/>
              <a:ea typeface="돋움" pitchFamily="50" charset="-127"/>
            </a:endParaRPr>
          </a:p>
        </p:txBody>
      </p:sp>
      <p:sp>
        <p:nvSpPr>
          <p:cNvPr id="56" name="TextBox 55"/>
          <p:cNvSpPr txBox="1"/>
          <p:nvPr/>
        </p:nvSpPr>
        <p:spPr>
          <a:xfrm>
            <a:off x="133761" y="3084998"/>
            <a:ext cx="676788"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AP1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a:t>
            </a:r>
            <a:endParaRPr kumimoji="1" lang="ko-KR" altLang="en-US" sz="1000" b="1" dirty="0" err="1" smtClean="0">
              <a:solidFill>
                <a:srgbClr val="000000"/>
              </a:solidFill>
              <a:latin typeface="Arial" pitchFamily="34" charset="0"/>
              <a:ea typeface="돋움" pitchFamily="50" charset="-127"/>
            </a:endParaRPr>
          </a:p>
        </p:txBody>
      </p:sp>
      <p:sp>
        <p:nvSpPr>
          <p:cNvPr id="57" name="TextBox 56"/>
          <p:cNvSpPr txBox="1"/>
          <p:nvPr/>
        </p:nvSpPr>
        <p:spPr>
          <a:xfrm>
            <a:off x="150796" y="4109010"/>
            <a:ext cx="676788"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a:t>
            </a:r>
            <a:endParaRPr kumimoji="1" lang="ko-KR" altLang="en-US" sz="1000" b="1" dirty="0" err="1" smtClean="0">
              <a:solidFill>
                <a:srgbClr val="000000"/>
              </a:solidFill>
              <a:latin typeface="Arial" pitchFamily="34" charset="0"/>
              <a:ea typeface="돋움" pitchFamily="50" charset="-127"/>
            </a:endParaRPr>
          </a:p>
        </p:txBody>
      </p:sp>
      <p:cxnSp>
        <p:nvCxnSpPr>
          <p:cNvPr id="58" name="직선 화살표 연결선 57"/>
          <p:cNvCxnSpPr/>
          <p:nvPr/>
        </p:nvCxnSpPr>
        <p:spPr bwMode="auto">
          <a:xfrm flipH="1" flipV="1">
            <a:off x="3524519" y="3643334"/>
            <a:ext cx="197348" cy="646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TextBox 59"/>
          <p:cNvSpPr txBox="1"/>
          <p:nvPr/>
        </p:nvSpPr>
        <p:spPr>
          <a:xfrm>
            <a:off x="2873677" y="3443939"/>
            <a:ext cx="143901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FF0000"/>
                </a:solidFill>
                <a:latin typeface="Arial" pitchFamily="34" charset="0"/>
                <a:ea typeface="돋움" pitchFamily="50" charset="-127"/>
              </a:rPr>
              <a:t>Critical update of AP1</a:t>
            </a:r>
            <a:endParaRPr kumimoji="1" lang="ko-KR" altLang="en-US" sz="1000" dirty="0" err="1" smtClean="0">
              <a:solidFill>
                <a:srgbClr val="FF0000"/>
              </a:solidFill>
              <a:latin typeface="Arial" pitchFamily="34" charset="0"/>
              <a:ea typeface="돋움" pitchFamily="50" charset="-127"/>
            </a:endParaRPr>
          </a:p>
        </p:txBody>
      </p:sp>
      <p:cxnSp>
        <p:nvCxnSpPr>
          <p:cNvPr id="65" name="직선 연결선 64"/>
          <p:cNvCxnSpPr/>
          <p:nvPr/>
        </p:nvCxnSpPr>
        <p:spPr bwMode="auto">
          <a:xfrm>
            <a:off x="725503" y="5409909"/>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7" name="TextBox 66"/>
          <p:cNvSpPr txBox="1"/>
          <p:nvPr/>
        </p:nvSpPr>
        <p:spPr>
          <a:xfrm>
            <a:off x="26477" y="5229200"/>
            <a:ext cx="75533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 MLD</a:t>
            </a:r>
            <a:endParaRPr kumimoji="1" lang="ko-KR" altLang="en-US" sz="1000" b="1" dirty="0" err="1" smtClean="0">
              <a:solidFill>
                <a:srgbClr val="000000"/>
              </a:solidFill>
              <a:latin typeface="Arial" pitchFamily="34" charset="0"/>
              <a:ea typeface="돋움" pitchFamily="50" charset="-127"/>
            </a:endParaRPr>
          </a:p>
        </p:txBody>
      </p:sp>
      <p:sp>
        <p:nvSpPr>
          <p:cNvPr id="69" name="TextBox 68"/>
          <p:cNvSpPr txBox="1"/>
          <p:nvPr/>
        </p:nvSpPr>
        <p:spPr>
          <a:xfrm>
            <a:off x="43837" y="5571732"/>
            <a:ext cx="74892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 = 5 BIs</a:t>
            </a:r>
            <a:endParaRPr kumimoji="1" lang="ko-KR" altLang="en-US" sz="1000" b="1" dirty="0" err="1" smtClean="0">
              <a:solidFill>
                <a:srgbClr val="000000"/>
              </a:solidFill>
              <a:latin typeface="Arial" pitchFamily="34" charset="0"/>
              <a:ea typeface="돋움" pitchFamily="50" charset="-127"/>
            </a:endParaRPr>
          </a:p>
        </p:txBody>
      </p:sp>
      <p:grpSp>
        <p:nvGrpSpPr>
          <p:cNvPr id="78" name="그룹 77"/>
          <p:cNvGrpSpPr/>
          <p:nvPr/>
        </p:nvGrpSpPr>
        <p:grpSpPr>
          <a:xfrm>
            <a:off x="1325522" y="4984512"/>
            <a:ext cx="821651" cy="444743"/>
            <a:chOff x="1325522" y="4984512"/>
            <a:chExt cx="821651" cy="444743"/>
          </a:xfrm>
        </p:grpSpPr>
        <p:cxnSp>
          <p:nvCxnSpPr>
            <p:cNvPr id="71" name="직선 연결선 70"/>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직선 연결선 73"/>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직선 연결선 75"/>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79" name="그룹 78"/>
          <p:cNvGrpSpPr/>
          <p:nvPr/>
        </p:nvGrpSpPr>
        <p:grpSpPr>
          <a:xfrm>
            <a:off x="6911576" y="4963024"/>
            <a:ext cx="821651" cy="444743"/>
            <a:chOff x="1325522" y="4984512"/>
            <a:chExt cx="821651" cy="444743"/>
          </a:xfrm>
        </p:grpSpPr>
        <p:cxnSp>
          <p:nvCxnSpPr>
            <p:cNvPr id="80" name="직선 연결선 79"/>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1" name="직선 연결선 80"/>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2" name="직선 연결선 81"/>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83" name="TextBox 82"/>
          <p:cNvSpPr txBox="1"/>
          <p:nvPr/>
        </p:nvSpPr>
        <p:spPr>
          <a:xfrm>
            <a:off x="6483314" y="1571877"/>
            <a:ext cx="2305438" cy="707886"/>
          </a:xfrm>
          <a:prstGeom prst="rect">
            <a:avLst/>
          </a:prstGeom>
          <a:noFill/>
        </p:spPr>
        <p:txBody>
          <a:bodyPr wrap="none" rtlCol="0" anchor="t" anchorCtr="0">
            <a:spAutoFit/>
          </a:bodyPr>
          <a:lstStyle/>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CUF: Critical Update Flag</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CSN: Change sequence number</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LI: Listen Interval</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BI: Beacon Interval</a:t>
            </a:r>
            <a:endParaRPr kumimoji="1" lang="ko-KR" altLang="en-US" sz="1000" b="1" dirty="0" err="1" smtClean="0">
              <a:solidFill>
                <a:srgbClr val="000000"/>
              </a:solidFill>
              <a:latin typeface="Arial" pitchFamily="34" charset="0"/>
              <a:ea typeface="돋움" pitchFamily="50" charset="-127"/>
            </a:endParaRPr>
          </a:p>
        </p:txBody>
      </p:sp>
      <p:sp>
        <p:nvSpPr>
          <p:cNvPr id="84" name="TextBox 83"/>
          <p:cNvSpPr txBox="1"/>
          <p:nvPr/>
        </p:nvSpPr>
        <p:spPr>
          <a:xfrm>
            <a:off x="301912" y="5957171"/>
            <a:ext cx="8021556"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When the STA2 wakes up to receive Beacon, the STA cannot check the updated CSNs of other APs</a:t>
            </a:r>
            <a:endParaRPr kumimoji="1" lang="ko-KR" altLang="en-US" sz="1300" b="1" dirty="0" err="1" smtClean="0">
              <a:solidFill>
                <a:srgbClr val="000000"/>
              </a:solidFill>
              <a:latin typeface="Arial" pitchFamily="34" charset="0"/>
              <a:ea typeface="돋움" pitchFamily="50" charset="-127"/>
            </a:endParaRPr>
          </a:p>
        </p:txBody>
      </p:sp>
      <p:cxnSp>
        <p:nvCxnSpPr>
          <p:cNvPr id="86" name="직선 화살표 연결선 85"/>
          <p:cNvCxnSpPr/>
          <p:nvPr/>
        </p:nvCxnSpPr>
        <p:spPr bwMode="auto">
          <a:xfrm>
            <a:off x="1711469" y="5640278"/>
            <a:ext cx="557936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87" name="TextBox 86"/>
          <p:cNvSpPr txBox="1"/>
          <p:nvPr/>
        </p:nvSpPr>
        <p:spPr>
          <a:xfrm>
            <a:off x="3906607" y="5407767"/>
            <a:ext cx="105028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Listen Interval</a:t>
            </a:r>
            <a:endParaRPr kumimoji="1" lang="ko-KR" altLang="en-US" sz="1000" b="1" dirty="0" err="1" smtClean="0">
              <a:solidFill>
                <a:srgbClr val="000000"/>
              </a:solidFill>
              <a:latin typeface="Arial" pitchFamily="34" charset="0"/>
              <a:ea typeface="돋움" pitchFamily="50" charset="-127"/>
            </a:endParaRPr>
          </a:p>
        </p:txBody>
      </p:sp>
      <p:sp>
        <p:nvSpPr>
          <p:cNvPr id="90" name="TextBox 89"/>
          <p:cNvSpPr txBox="1"/>
          <p:nvPr/>
        </p:nvSpPr>
        <p:spPr>
          <a:xfrm>
            <a:off x="1039209" y="4638786"/>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skips to read RNR because of CUF=0</a:t>
            </a:r>
            <a:endParaRPr kumimoji="1" lang="ko-KR" altLang="en-US" sz="1000" dirty="0" err="1" smtClean="0">
              <a:solidFill>
                <a:srgbClr val="000000"/>
              </a:solidFill>
              <a:latin typeface="Arial" pitchFamily="34" charset="0"/>
              <a:ea typeface="돋움" pitchFamily="50" charset="-127"/>
            </a:endParaRPr>
          </a:p>
        </p:txBody>
      </p:sp>
      <p:sp>
        <p:nvSpPr>
          <p:cNvPr id="91" name="TextBox 90"/>
          <p:cNvSpPr txBox="1"/>
          <p:nvPr/>
        </p:nvSpPr>
        <p:spPr>
          <a:xfrm>
            <a:off x="6483314" y="4594057"/>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skips to read RNR because of CUF=0</a:t>
            </a:r>
            <a:endParaRPr kumimoji="1" lang="ko-KR" altLang="en-US" sz="1000"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120349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Option 1: 2 or 3 bits Critical update flag</a:t>
            </a:r>
          </a:p>
          <a:p>
            <a:pPr lvl="1">
              <a:buFont typeface="Arial" panose="020B0604020202020204" pitchFamily="34" charset="0"/>
              <a:buChar char="•"/>
            </a:pPr>
            <a:r>
              <a:rPr lang="en-US" altLang="ko-KR" sz="1400" b="0" dirty="0" smtClean="0"/>
              <a:t>The value of critical update flag increases by one whenever any </a:t>
            </a:r>
            <a:r>
              <a:rPr lang="en-US" altLang="ko-KR" sz="1400" b="0" dirty="0" smtClean="0"/>
              <a:t>update of </a:t>
            </a:r>
            <a:r>
              <a:rPr lang="en-US" altLang="ko-KR" sz="1400" b="0" dirty="0" smtClean="0"/>
              <a:t>the change sequence number subfields of other APs happens</a:t>
            </a:r>
          </a:p>
          <a:p>
            <a:pPr lvl="1">
              <a:buFont typeface="Arial" panose="020B0604020202020204" pitchFamily="34" charset="0"/>
              <a:buChar char="•"/>
            </a:pPr>
            <a:r>
              <a:rPr lang="en-US" altLang="ko-KR" sz="1400" dirty="0" smtClean="0"/>
              <a:t>If the stored critical update flag value is different from the received critical update flag in the Beacon, the STA will parse the RNR and check which AP’s critical update happens</a:t>
            </a:r>
            <a:endParaRPr lang="en-US" altLang="ko-KR" sz="1400" b="0" dirty="0"/>
          </a:p>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40" name="직선 연결선 39"/>
          <p:cNvCxnSpPr/>
          <p:nvPr/>
        </p:nvCxnSpPr>
        <p:spPr bwMode="auto">
          <a:xfrm>
            <a:off x="810549" y="492285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직사각형 40"/>
          <p:cNvSpPr/>
          <p:nvPr/>
        </p:nvSpPr>
        <p:spPr>
          <a:xfrm>
            <a:off x="1654806" y="4276468"/>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1403648" y="4939333"/>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3" name="TextBox 42"/>
          <p:cNvSpPr txBox="1"/>
          <p:nvPr/>
        </p:nvSpPr>
        <p:spPr>
          <a:xfrm>
            <a:off x="1711469" y="428133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CUF=1, RNR (AP1 CSN= 30)</a:t>
            </a:r>
            <a:endParaRPr kumimoji="1" lang="ko-KR" altLang="en-US" sz="1000" dirty="0" err="1" smtClean="0">
              <a:solidFill>
                <a:srgbClr val="000000"/>
              </a:solidFill>
              <a:latin typeface="Arial" pitchFamily="34" charset="0"/>
              <a:ea typeface="돋움" pitchFamily="50" charset="-127"/>
            </a:endParaRPr>
          </a:p>
        </p:txBody>
      </p:sp>
      <p:sp>
        <p:nvSpPr>
          <p:cNvPr id="44" name="직사각형 43"/>
          <p:cNvSpPr/>
          <p:nvPr/>
        </p:nvSpPr>
        <p:spPr>
          <a:xfrm>
            <a:off x="2667358" y="4553467"/>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2416200" y="4934467"/>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6" name="TextBox 45"/>
          <p:cNvSpPr txBox="1"/>
          <p:nvPr/>
        </p:nvSpPr>
        <p:spPr>
          <a:xfrm>
            <a:off x="2724021" y="4276468"/>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CUF=1, RNR (AP1 CSN= 30)</a:t>
            </a:r>
            <a:endParaRPr kumimoji="1" lang="ko-KR" altLang="en-US" sz="1000" dirty="0" err="1" smtClean="0">
              <a:solidFill>
                <a:srgbClr val="000000"/>
              </a:solidFill>
              <a:latin typeface="Arial" pitchFamily="34" charset="0"/>
              <a:ea typeface="돋움" pitchFamily="50" charset="-127"/>
            </a:endParaRPr>
          </a:p>
        </p:txBody>
      </p:sp>
      <p:sp>
        <p:nvSpPr>
          <p:cNvPr id="47" name="직사각형 46"/>
          <p:cNvSpPr/>
          <p:nvPr/>
        </p:nvSpPr>
        <p:spPr>
          <a:xfrm>
            <a:off x="3793876" y="4553466"/>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TextBox 47"/>
          <p:cNvSpPr txBox="1"/>
          <p:nvPr/>
        </p:nvSpPr>
        <p:spPr>
          <a:xfrm>
            <a:off x="3542718" y="4934466"/>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9" name="TextBox 48"/>
          <p:cNvSpPr txBox="1"/>
          <p:nvPr/>
        </p:nvSpPr>
        <p:spPr>
          <a:xfrm>
            <a:off x="3850539" y="427646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2</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0" name="직사각형 49"/>
          <p:cNvSpPr/>
          <p:nvPr/>
        </p:nvSpPr>
        <p:spPr>
          <a:xfrm>
            <a:off x="4812186" y="4279511"/>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4561028" y="4936156"/>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2" name="TextBox 51"/>
          <p:cNvSpPr txBox="1"/>
          <p:nvPr/>
        </p:nvSpPr>
        <p:spPr>
          <a:xfrm>
            <a:off x="4868849" y="427815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2</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3" name="직사각형 52"/>
          <p:cNvSpPr/>
          <p:nvPr/>
        </p:nvSpPr>
        <p:spPr>
          <a:xfrm>
            <a:off x="5907198" y="4557290"/>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TextBox 53"/>
          <p:cNvSpPr txBox="1"/>
          <p:nvPr/>
        </p:nvSpPr>
        <p:spPr>
          <a:xfrm>
            <a:off x="5656040" y="4930052"/>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5" name="TextBox 54"/>
          <p:cNvSpPr txBox="1"/>
          <p:nvPr/>
        </p:nvSpPr>
        <p:spPr>
          <a:xfrm>
            <a:off x="5963861" y="4272053"/>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2</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6" name="직사각형 55"/>
          <p:cNvSpPr/>
          <p:nvPr/>
        </p:nvSpPr>
        <p:spPr>
          <a:xfrm>
            <a:off x="7180618" y="4551778"/>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TextBox 56"/>
          <p:cNvSpPr txBox="1"/>
          <p:nvPr/>
        </p:nvSpPr>
        <p:spPr>
          <a:xfrm>
            <a:off x="6929460" y="4924540"/>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8" name="TextBox 57"/>
          <p:cNvSpPr txBox="1"/>
          <p:nvPr/>
        </p:nvSpPr>
        <p:spPr>
          <a:xfrm>
            <a:off x="7237281" y="4266541"/>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2</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9" name="TextBox 58"/>
          <p:cNvSpPr txBox="1"/>
          <p:nvPr/>
        </p:nvSpPr>
        <p:spPr>
          <a:xfrm>
            <a:off x="150796" y="4742143"/>
            <a:ext cx="676788"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a:t>
            </a:r>
            <a:endParaRPr kumimoji="1" lang="ko-KR" altLang="en-US" sz="1000" b="1" dirty="0" err="1" smtClean="0">
              <a:solidFill>
                <a:srgbClr val="000000"/>
              </a:solidFill>
              <a:latin typeface="Arial" pitchFamily="34" charset="0"/>
              <a:ea typeface="돋움" pitchFamily="50" charset="-127"/>
            </a:endParaRPr>
          </a:p>
        </p:txBody>
      </p:sp>
      <p:cxnSp>
        <p:nvCxnSpPr>
          <p:cNvPr id="60" name="직선 화살표 연결선 59"/>
          <p:cNvCxnSpPr/>
          <p:nvPr/>
        </p:nvCxnSpPr>
        <p:spPr bwMode="auto">
          <a:xfrm flipH="1" flipV="1">
            <a:off x="3524519" y="4276467"/>
            <a:ext cx="197348" cy="646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p:cNvSpPr txBox="1"/>
          <p:nvPr/>
        </p:nvSpPr>
        <p:spPr>
          <a:xfrm>
            <a:off x="2873677" y="4077072"/>
            <a:ext cx="143901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FF0000"/>
                </a:solidFill>
                <a:latin typeface="Arial" pitchFamily="34" charset="0"/>
                <a:ea typeface="돋움" pitchFamily="50" charset="-127"/>
              </a:rPr>
              <a:t>Critical update of AP1</a:t>
            </a:r>
            <a:endParaRPr kumimoji="1" lang="ko-KR" altLang="en-US" sz="1000" dirty="0" err="1" smtClean="0">
              <a:solidFill>
                <a:srgbClr val="FF0000"/>
              </a:solidFill>
              <a:latin typeface="Arial" pitchFamily="34" charset="0"/>
              <a:ea typeface="돋움" pitchFamily="50" charset="-127"/>
            </a:endParaRPr>
          </a:p>
        </p:txBody>
      </p:sp>
      <p:cxnSp>
        <p:nvCxnSpPr>
          <p:cNvPr id="62" name="직선 연결선 61"/>
          <p:cNvCxnSpPr/>
          <p:nvPr/>
        </p:nvCxnSpPr>
        <p:spPr bwMode="auto">
          <a:xfrm>
            <a:off x="725503" y="604304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26477" y="5862333"/>
            <a:ext cx="75533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 MLD</a:t>
            </a:r>
            <a:endParaRPr kumimoji="1" lang="ko-KR" altLang="en-US" sz="1000" b="1" dirty="0" err="1" smtClean="0">
              <a:solidFill>
                <a:srgbClr val="000000"/>
              </a:solidFill>
              <a:latin typeface="Arial" pitchFamily="34" charset="0"/>
              <a:ea typeface="돋움" pitchFamily="50" charset="-127"/>
            </a:endParaRPr>
          </a:p>
        </p:txBody>
      </p:sp>
      <p:sp>
        <p:nvSpPr>
          <p:cNvPr id="64" name="TextBox 63"/>
          <p:cNvSpPr txBox="1"/>
          <p:nvPr/>
        </p:nvSpPr>
        <p:spPr>
          <a:xfrm>
            <a:off x="43837" y="6204865"/>
            <a:ext cx="74892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 = 5 BIs</a:t>
            </a:r>
            <a:endParaRPr kumimoji="1" lang="ko-KR" altLang="en-US" sz="1000" b="1" dirty="0" err="1" smtClean="0">
              <a:solidFill>
                <a:srgbClr val="000000"/>
              </a:solidFill>
              <a:latin typeface="Arial" pitchFamily="34" charset="0"/>
              <a:ea typeface="돋움" pitchFamily="50" charset="-127"/>
            </a:endParaRPr>
          </a:p>
        </p:txBody>
      </p:sp>
      <p:grpSp>
        <p:nvGrpSpPr>
          <p:cNvPr id="65" name="그룹 64"/>
          <p:cNvGrpSpPr/>
          <p:nvPr/>
        </p:nvGrpSpPr>
        <p:grpSpPr>
          <a:xfrm>
            <a:off x="1325522" y="5617645"/>
            <a:ext cx="821651" cy="444743"/>
            <a:chOff x="1325522" y="4984512"/>
            <a:chExt cx="821651" cy="444743"/>
          </a:xfrm>
        </p:grpSpPr>
        <p:cxnSp>
          <p:nvCxnSpPr>
            <p:cNvPr id="66" name="직선 연결선 65"/>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직선 연결선 66"/>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직선 연결선 67"/>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69" name="그룹 68"/>
          <p:cNvGrpSpPr/>
          <p:nvPr/>
        </p:nvGrpSpPr>
        <p:grpSpPr>
          <a:xfrm>
            <a:off x="6911576" y="5596157"/>
            <a:ext cx="821651" cy="444743"/>
            <a:chOff x="1325522" y="4984512"/>
            <a:chExt cx="821651" cy="444743"/>
          </a:xfrm>
        </p:grpSpPr>
        <p:cxnSp>
          <p:nvCxnSpPr>
            <p:cNvPr id="70" name="직선 연결선 69"/>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직선 연결선 70"/>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직선 연결선 71"/>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3" name="직선 화살표 연결선 72"/>
          <p:cNvCxnSpPr/>
          <p:nvPr/>
        </p:nvCxnSpPr>
        <p:spPr bwMode="auto">
          <a:xfrm>
            <a:off x="1711469" y="6273411"/>
            <a:ext cx="557936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4" name="TextBox 73"/>
          <p:cNvSpPr txBox="1"/>
          <p:nvPr/>
        </p:nvSpPr>
        <p:spPr>
          <a:xfrm>
            <a:off x="3906607" y="6040900"/>
            <a:ext cx="105028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Listen Interval</a:t>
            </a:r>
            <a:endParaRPr kumimoji="1" lang="ko-KR" altLang="en-US" sz="1000" b="1" dirty="0" err="1" smtClean="0">
              <a:solidFill>
                <a:srgbClr val="000000"/>
              </a:solidFill>
              <a:latin typeface="Arial" pitchFamily="34" charset="0"/>
              <a:ea typeface="돋움" pitchFamily="50" charset="-127"/>
            </a:endParaRPr>
          </a:p>
        </p:txBody>
      </p:sp>
      <p:sp>
        <p:nvSpPr>
          <p:cNvPr id="79" name="TextBox 78"/>
          <p:cNvSpPr txBox="1"/>
          <p:nvPr/>
        </p:nvSpPr>
        <p:spPr>
          <a:xfrm>
            <a:off x="1194156" y="5276972"/>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skips to read RNR because of CUF=1</a:t>
            </a:r>
            <a:endParaRPr kumimoji="1" lang="ko-KR" altLang="en-US" sz="1000" dirty="0" err="1" smtClean="0">
              <a:solidFill>
                <a:srgbClr val="000000"/>
              </a:solidFill>
              <a:latin typeface="Arial" pitchFamily="34" charset="0"/>
              <a:ea typeface="돋움" pitchFamily="50" charset="-127"/>
            </a:endParaRPr>
          </a:p>
        </p:txBody>
      </p:sp>
      <p:sp>
        <p:nvSpPr>
          <p:cNvPr id="81" name="TextBox 80"/>
          <p:cNvSpPr txBox="1"/>
          <p:nvPr/>
        </p:nvSpPr>
        <p:spPr>
          <a:xfrm>
            <a:off x="6463879" y="5231901"/>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tries to read RNR because of CUF=2</a:t>
            </a:r>
            <a:endParaRPr kumimoji="1" lang="ko-KR" altLang="en-US" sz="1000" dirty="0" err="1" smtClean="0">
              <a:solidFill>
                <a:srgbClr val="000000"/>
              </a:solidFill>
              <a:latin typeface="Arial" pitchFamily="34" charset="0"/>
              <a:ea typeface="돋움" pitchFamily="50" charset="-127"/>
            </a:endParaRPr>
          </a:p>
        </p:txBody>
      </p:sp>
      <p:sp>
        <p:nvSpPr>
          <p:cNvPr id="83" name="TextBox 82"/>
          <p:cNvSpPr txBox="1"/>
          <p:nvPr/>
        </p:nvSpPr>
        <p:spPr>
          <a:xfrm>
            <a:off x="1991900" y="5644365"/>
            <a:ext cx="94479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Stored CUF=1,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CSN=30</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7610537" y="5631235"/>
            <a:ext cx="977442"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Stored CUF=2, AP1 CSN=30</a:t>
            </a:r>
            <a:endParaRPr kumimoji="1" lang="ko-KR" altLang="en-US" sz="1000" dirty="0" err="1" smtClean="0">
              <a:solidFill>
                <a:srgbClr val="000000"/>
              </a:solidFill>
              <a:latin typeface="Arial" pitchFamily="34" charset="0"/>
              <a:ea typeface="돋움" pitchFamily="50" charset="-127"/>
            </a:endParaRPr>
          </a:p>
        </p:txBody>
      </p:sp>
      <p:sp>
        <p:nvSpPr>
          <p:cNvPr id="80" name="TextBox 79"/>
          <p:cNvSpPr txBox="1"/>
          <p:nvPr/>
        </p:nvSpPr>
        <p:spPr>
          <a:xfrm>
            <a:off x="6657665" y="3431360"/>
            <a:ext cx="2305438" cy="707886"/>
          </a:xfrm>
          <a:prstGeom prst="rect">
            <a:avLst/>
          </a:prstGeom>
          <a:noFill/>
        </p:spPr>
        <p:txBody>
          <a:bodyPr wrap="none" rtlCol="0" anchor="t" anchorCtr="0">
            <a:spAutoFit/>
          </a:bodyPr>
          <a:lstStyle/>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CUF: Critical Update Flag</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CSN: Change sequence number</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LI: Listen Interval</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BI: Beacon Interval</a:t>
            </a:r>
            <a:endParaRPr kumimoji="1" lang="ko-KR" altLang="en-US" sz="10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293037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(2/3)</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Option 2: Receiving all DTIMs always</a:t>
            </a:r>
          </a:p>
          <a:p>
            <a:pPr lvl="1">
              <a:buFont typeface="Arial" panose="020B0604020202020204" pitchFamily="34" charset="0"/>
              <a:buChar char="•"/>
            </a:pPr>
            <a:r>
              <a:rPr lang="en-US" altLang="ko-KR" sz="1400" b="0" dirty="0" smtClean="0"/>
              <a:t>The STAs that can decode the critical update flag should awaken to receive all DTIM Beacon frames (although they doesn’t want it)</a:t>
            </a:r>
          </a:p>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40" name="직선 연결선 39"/>
          <p:cNvCxnSpPr/>
          <p:nvPr/>
        </p:nvCxnSpPr>
        <p:spPr bwMode="auto">
          <a:xfrm>
            <a:off x="810549" y="492285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직사각형 40"/>
          <p:cNvSpPr/>
          <p:nvPr/>
        </p:nvSpPr>
        <p:spPr>
          <a:xfrm>
            <a:off x="1654806" y="4276468"/>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1403648" y="4939333"/>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3" name="TextBox 42"/>
          <p:cNvSpPr txBox="1"/>
          <p:nvPr/>
        </p:nvSpPr>
        <p:spPr>
          <a:xfrm>
            <a:off x="1711469" y="428133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44" name="직사각형 43"/>
          <p:cNvSpPr/>
          <p:nvPr/>
        </p:nvSpPr>
        <p:spPr>
          <a:xfrm>
            <a:off x="2667358" y="4553467"/>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2416200" y="4934467"/>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6" name="TextBox 45"/>
          <p:cNvSpPr txBox="1"/>
          <p:nvPr/>
        </p:nvSpPr>
        <p:spPr>
          <a:xfrm>
            <a:off x="2724021" y="4276468"/>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47" name="직사각형 46"/>
          <p:cNvSpPr/>
          <p:nvPr/>
        </p:nvSpPr>
        <p:spPr>
          <a:xfrm>
            <a:off x="3793876" y="4553466"/>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TextBox 47"/>
          <p:cNvSpPr txBox="1"/>
          <p:nvPr/>
        </p:nvSpPr>
        <p:spPr>
          <a:xfrm>
            <a:off x="3542718" y="4934466"/>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9" name="TextBox 48"/>
          <p:cNvSpPr txBox="1"/>
          <p:nvPr/>
        </p:nvSpPr>
        <p:spPr>
          <a:xfrm>
            <a:off x="3850539" y="427646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0" name="직사각형 49"/>
          <p:cNvSpPr/>
          <p:nvPr/>
        </p:nvSpPr>
        <p:spPr>
          <a:xfrm>
            <a:off x="4812186" y="4279511"/>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4561028" y="4936156"/>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2" name="TextBox 51"/>
          <p:cNvSpPr txBox="1"/>
          <p:nvPr/>
        </p:nvSpPr>
        <p:spPr>
          <a:xfrm>
            <a:off x="4868849" y="427815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3" name="직사각형 52"/>
          <p:cNvSpPr/>
          <p:nvPr/>
        </p:nvSpPr>
        <p:spPr>
          <a:xfrm>
            <a:off x="5907198" y="4557290"/>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TextBox 53"/>
          <p:cNvSpPr txBox="1"/>
          <p:nvPr/>
        </p:nvSpPr>
        <p:spPr>
          <a:xfrm>
            <a:off x="5656040" y="4930052"/>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5" name="TextBox 54"/>
          <p:cNvSpPr txBox="1"/>
          <p:nvPr/>
        </p:nvSpPr>
        <p:spPr>
          <a:xfrm>
            <a:off x="5963861" y="4272053"/>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sp>
        <p:nvSpPr>
          <p:cNvPr id="56" name="직사각형 55"/>
          <p:cNvSpPr/>
          <p:nvPr/>
        </p:nvSpPr>
        <p:spPr>
          <a:xfrm>
            <a:off x="7180618" y="4551778"/>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TextBox 56"/>
          <p:cNvSpPr txBox="1"/>
          <p:nvPr/>
        </p:nvSpPr>
        <p:spPr>
          <a:xfrm>
            <a:off x="6929460" y="4924540"/>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8" name="TextBox 57"/>
          <p:cNvSpPr txBox="1"/>
          <p:nvPr/>
        </p:nvSpPr>
        <p:spPr>
          <a:xfrm>
            <a:off x="7237281" y="4266541"/>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sp>
        <p:nvSpPr>
          <p:cNvPr id="59" name="TextBox 58"/>
          <p:cNvSpPr txBox="1"/>
          <p:nvPr/>
        </p:nvSpPr>
        <p:spPr>
          <a:xfrm>
            <a:off x="150796" y="4742143"/>
            <a:ext cx="676788"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a:t>
            </a:r>
            <a:endParaRPr kumimoji="1" lang="ko-KR" altLang="en-US" sz="1000" b="1" dirty="0" err="1" smtClean="0">
              <a:solidFill>
                <a:srgbClr val="000000"/>
              </a:solidFill>
              <a:latin typeface="Arial" pitchFamily="34" charset="0"/>
              <a:ea typeface="돋움" pitchFamily="50" charset="-127"/>
            </a:endParaRPr>
          </a:p>
        </p:txBody>
      </p:sp>
      <p:cxnSp>
        <p:nvCxnSpPr>
          <p:cNvPr id="60" name="직선 화살표 연결선 59"/>
          <p:cNvCxnSpPr/>
          <p:nvPr/>
        </p:nvCxnSpPr>
        <p:spPr bwMode="auto">
          <a:xfrm flipH="1" flipV="1">
            <a:off x="3524519" y="4276467"/>
            <a:ext cx="197348" cy="646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p:cNvSpPr txBox="1"/>
          <p:nvPr/>
        </p:nvSpPr>
        <p:spPr>
          <a:xfrm>
            <a:off x="2873677" y="4077072"/>
            <a:ext cx="143901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FF0000"/>
                </a:solidFill>
                <a:latin typeface="Arial" pitchFamily="34" charset="0"/>
                <a:ea typeface="돋움" pitchFamily="50" charset="-127"/>
              </a:rPr>
              <a:t>Critical update of AP1</a:t>
            </a:r>
            <a:endParaRPr kumimoji="1" lang="ko-KR" altLang="en-US" sz="1000" dirty="0" err="1" smtClean="0">
              <a:solidFill>
                <a:srgbClr val="FF0000"/>
              </a:solidFill>
              <a:latin typeface="Arial" pitchFamily="34" charset="0"/>
              <a:ea typeface="돋움" pitchFamily="50" charset="-127"/>
            </a:endParaRPr>
          </a:p>
        </p:txBody>
      </p:sp>
      <p:cxnSp>
        <p:nvCxnSpPr>
          <p:cNvPr id="62" name="직선 연결선 61"/>
          <p:cNvCxnSpPr/>
          <p:nvPr/>
        </p:nvCxnSpPr>
        <p:spPr bwMode="auto">
          <a:xfrm>
            <a:off x="725503" y="604304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26477" y="5862333"/>
            <a:ext cx="75533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 MLD</a:t>
            </a:r>
            <a:endParaRPr kumimoji="1" lang="ko-KR" altLang="en-US" sz="1000" b="1" dirty="0" err="1" smtClean="0">
              <a:solidFill>
                <a:srgbClr val="000000"/>
              </a:solidFill>
              <a:latin typeface="Arial" pitchFamily="34" charset="0"/>
              <a:ea typeface="돋움" pitchFamily="50" charset="-127"/>
            </a:endParaRPr>
          </a:p>
        </p:txBody>
      </p:sp>
      <p:sp>
        <p:nvSpPr>
          <p:cNvPr id="64" name="TextBox 63"/>
          <p:cNvSpPr txBox="1"/>
          <p:nvPr/>
        </p:nvSpPr>
        <p:spPr>
          <a:xfrm>
            <a:off x="43837" y="6204865"/>
            <a:ext cx="74892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 = 5 BIs</a:t>
            </a:r>
            <a:endParaRPr kumimoji="1" lang="ko-KR" altLang="en-US" sz="1000" b="1" dirty="0" err="1" smtClean="0">
              <a:solidFill>
                <a:srgbClr val="000000"/>
              </a:solidFill>
              <a:latin typeface="Arial" pitchFamily="34" charset="0"/>
              <a:ea typeface="돋움" pitchFamily="50" charset="-127"/>
            </a:endParaRPr>
          </a:p>
        </p:txBody>
      </p:sp>
      <p:grpSp>
        <p:nvGrpSpPr>
          <p:cNvPr id="65" name="그룹 64"/>
          <p:cNvGrpSpPr/>
          <p:nvPr/>
        </p:nvGrpSpPr>
        <p:grpSpPr>
          <a:xfrm>
            <a:off x="1325522" y="5617645"/>
            <a:ext cx="821651" cy="444743"/>
            <a:chOff x="1325522" y="4984512"/>
            <a:chExt cx="821651" cy="444743"/>
          </a:xfrm>
        </p:grpSpPr>
        <p:cxnSp>
          <p:nvCxnSpPr>
            <p:cNvPr id="66" name="직선 연결선 65"/>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직선 연결선 66"/>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직선 연결선 67"/>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69" name="그룹 68"/>
          <p:cNvGrpSpPr/>
          <p:nvPr/>
        </p:nvGrpSpPr>
        <p:grpSpPr>
          <a:xfrm>
            <a:off x="6911576" y="5596157"/>
            <a:ext cx="821651" cy="444743"/>
            <a:chOff x="1325522" y="4984512"/>
            <a:chExt cx="821651" cy="444743"/>
          </a:xfrm>
        </p:grpSpPr>
        <p:cxnSp>
          <p:nvCxnSpPr>
            <p:cNvPr id="70" name="직선 연결선 69"/>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직선 연결선 70"/>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직선 연결선 71"/>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3" name="직선 화살표 연결선 72"/>
          <p:cNvCxnSpPr/>
          <p:nvPr/>
        </p:nvCxnSpPr>
        <p:spPr bwMode="auto">
          <a:xfrm>
            <a:off x="1711469" y="6273411"/>
            <a:ext cx="557936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4" name="TextBox 73"/>
          <p:cNvSpPr txBox="1"/>
          <p:nvPr/>
        </p:nvSpPr>
        <p:spPr>
          <a:xfrm>
            <a:off x="3906607" y="6040900"/>
            <a:ext cx="105028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Listen Interval</a:t>
            </a:r>
            <a:endParaRPr kumimoji="1" lang="ko-KR" altLang="en-US" sz="1000" b="1" dirty="0" err="1" smtClean="0">
              <a:solidFill>
                <a:srgbClr val="000000"/>
              </a:solidFill>
              <a:latin typeface="Arial" pitchFamily="34" charset="0"/>
              <a:ea typeface="돋움" pitchFamily="50" charset="-127"/>
            </a:endParaRPr>
          </a:p>
        </p:txBody>
      </p:sp>
      <p:grpSp>
        <p:nvGrpSpPr>
          <p:cNvPr id="75" name="그룹 74"/>
          <p:cNvGrpSpPr/>
          <p:nvPr/>
        </p:nvGrpSpPr>
        <p:grpSpPr>
          <a:xfrm>
            <a:off x="4549160" y="5731254"/>
            <a:ext cx="821651" cy="308575"/>
            <a:chOff x="1325522" y="4984512"/>
            <a:chExt cx="821651" cy="444743"/>
          </a:xfrm>
        </p:grpSpPr>
        <p:cxnSp>
          <p:nvCxnSpPr>
            <p:cNvPr id="76" name="직선 연결선 75"/>
            <p:cNvCxnSpPr/>
            <p:nvPr/>
          </p:nvCxnSpPr>
          <p:spPr bwMode="auto">
            <a:xfrm flipH="1">
              <a:off x="1325522" y="4993319"/>
              <a:ext cx="115613" cy="435936"/>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77" name="직선 연결선 76"/>
            <p:cNvCxnSpPr/>
            <p:nvPr/>
          </p:nvCxnSpPr>
          <p:spPr bwMode="auto">
            <a:xfrm>
              <a:off x="1441135" y="4984512"/>
              <a:ext cx="608844" cy="0"/>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78" name="직선 연결선 77"/>
            <p:cNvCxnSpPr/>
            <p:nvPr/>
          </p:nvCxnSpPr>
          <p:spPr bwMode="auto">
            <a:xfrm>
              <a:off x="2049979" y="4993319"/>
              <a:ext cx="97194" cy="435936"/>
            </a:xfrm>
            <a:prstGeom prst="line">
              <a:avLst/>
            </a:prstGeom>
            <a:solidFill>
              <a:srgbClr val="00B8FF"/>
            </a:solidFill>
            <a:ln w="9525" cap="flat" cmpd="sng" algn="ctr">
              <a:solidFill>
                <a:srgbClr val="FF0000"/>
              </a:solidFill>
              <a:prstDash val="solid"/>
              <a:round/>
              <a:headEnd type="none" w="med" len="med"/>
              <a:tailEnd type="none" w="med" len="med"/>
            </a:ln>
            <a:effectLst/>
          </p:spPr>
        </p:cxnSp>
      </p:grpSp>
      <p:sp>
        <p:nvSpPr>
          <p:cNvPr id="79" name="TextBox 78"/>
          <p:cNvSpPr txBox="1"/>
          <p:nvPr/>
        </p:nvSpPr>
        <p:spPr>
          <a:xfrm>
            <a:off x="1194156" y="5276972"/>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skips to read RNR because of CUF=0</a:t>
            </a:r>
            <a:endParaRPr kumimoji="1" lang="ko-KR" altLang="en-US" sz="1000" dirty="0" err="1" smtClean="0">
              <a:solidFill>
                <a:srgbClr val="000000"/>
              </a:solidFill>
              <a:latin typeface="Arial" pitchFamily="34" charset="0"/>
              <a:ea typeface="돋움" pitchFamily="50" charset="-127"/>
            </a:endParaRPr>
          </a:p>
        </p:txBody>
      </p:sp>
      <p:sp>
        <p:nvSpPr>
          <p:cNvPr id="81" name="TextBox 80"/>
          <p:cNvSpPr txBox="1"/>
          <p:nvPr/>
        </p:nvSpPr>
        <p:spPr>
          <a:xfrm>
            <a:off x="6463879" y="5231901"/>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skips to read RNR because of CUF=0</a:t>
            </a:r>
            <a:endParaRPr kumimoji="1" lang="ko-KR" altLang="en-US" sz="1000" dirty="0" err="1" smtClean="0">
              <a:solidFill>
                <a:srgbClr val="000000"/>
              </a:solidFill>
              <a:latin typeface="Arial" pitchFamily="34" charset="0"/>
              <a:ea typeface="돋움" pitchFamily="50" charset="-127"/>
            </a:endParaRPr>
          </a:p>
        </p:txBody>
      </p:sp>
      <p:sp>
        <p:nvSpPr>
          <p:cNvPr id="82" name="TextBox 81"/>
          <p:cNvSpPr txBox="1"/>
          <p:nvPr/>
        </p:nvSpPr>
        <p:spPr>
          <a:xfrm>
            <a:off x="4121290" y="5377317"/>
            <a:ext cx="1717046"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reads RNR because of CUF=1</a:t>
            </a:r>
            <a:endParaRPr kumimoji="1" lang="ko-KR" altLang="en-US" sz="1000" dirty="0" err="1" smtClean="0">
              <a:solidFill>
                <a:srgbClr val="000000"/>
              </a:solidFill>
              <a:latin typeface="Arial" pitchFamily="34" charset="0"/>
              <a:ea typeface="돋움" pitchFamily="50" charset="-127"/>
            </a:endParaRPr>
          </a:p>
        </p:txBody>
      </p:sp>
      <p:sp>
        <p:nvSpPr>
          <p:cNvPr id="83" name="TextBox 82"/>
          <p:cNvSpPr txBox="1"/>
          <p:nvPr/>
        </p:nvSpPr>
        <p:spPr>
          <a:xfrm>
            <a:off x="1991900" y="5644365"/>
            <a:ext cx="858265"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CSN=30</a:t>
            </a:r>
            <a:endParaRPr kumimoji="1" lang="ko-KR" altLang="en-US" sz="1000" dirty="0" err="1" smtClean="0">
              <a:solidFill>
                <a:srgbClr val="000000"/>
              </a:solidFill>
              <a:latin typeface="Arial" pitchFamily="34" charset="0"/>
              <a:ea typeface="돋움" pitchFamily="50" charset="-127"/>
            </a:endParaRPr>
          </a:p>
        </p:txBody>
      </p:sp>
      <p:sp>
        <p:nvSpPr>
          <p:cNvPr id="84" name="TextBox 83"/>
          <p:cNvSpPr txBox="1"/>
          <p:nvPr/>
        </p:nvSpPr>
        <p:spPr>
          <a:xfrm>
            <a:off x="5187085" y="5661248"/>
            <a:ext cx="858265"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CSN=31</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7610537" y="5631235"/>
            <a:ext cx="858265"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CSN=31</a:t>
            </a:r>
            <a:endParaRPr kumimoji="1" lang="ko-KR" altLang="en-US" sz="1000" dirty="0" err="1" smtClean="0">
              <a:solidFill>
                <a:srgbClr val="000000"/>
              </a:solidFill>
              <a:latin typeface="Arial" pitchFamily="34" charset="0"/>
              <a:ea typeface="돋움" pitchFamily="50" charset="-127"/>
            </a:endParaRPr>
          </a:p>
        </p:txBody>
      </p:sp>
      <p:sp>
        <p:nvSpPr>
          <p:cNvPr id="80" name="TextBox 79"/>
          <p:cNvSpPr txBox="1"/>
          <p:nvPr/>
        </p:nvSpPr>
        <p:spPr>
          <a:xfrm>
            <a:off x="6657665" y="3431360"/>
            <a:ext cx="2305438" cy="707886"/>
          </a:xfrm>
          <a:prstGeom prst="rect">
            <a:avLst/>
          </a:prstGeom>
          <a:noFill/>
        </p:spPr>
        <p:txBody>
          <a:bodyPr wrap="none" rtlCol="0" anchor="t" anchorCtr="0">
            <a:spAutoFit/>
          </a:bodyPr>
          <a:lstStyle/>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CUF: Critical Update Flag</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CSN: Change sequence number</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LI: Listen Interval</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BI: Beacon Interval</a:t>
            </a:r>
            <a:endParaRPr kumimoji="1" lang="ko-KR" altLang="en-US" sz="10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117774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(3/3)</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b="0" dirty="0" smtClean="0"/>
              <a:t>Option 3: Always checking the RNR</a:t>
            </a:r>
          </a:p>
          <a:p>
            <a:pPr lvl="1">
              <a:buFont typeface="Arial" panose="020B0604020202020204" pitchFamily="34" charset="0"/>
              <a:buChar char="•"/>
            </a:pPr>
            <a:r>
              <a:rPr lang="en-US" altLang="ko-KR" sz="1400" b="0" dirty="0" smtClean="0"/>
              <a:t>A STA that</a:t>
            </a:r>
            <a:r>
              <a:rPr lang="en-US" altLang="ko-KR" sz="1400" b="0" dirty="0"/>
              <a:t> is not required to awaken for every DTIM Beacon </a:t>
            </a:r>
            <a:r>
              <a:rPr lang="en-US" altLang="ko-KR" sz="1400" b="0" dirty="0" smtClean="0"/>
              <a:t>frame and is able to decode the critical update flag should always check the RNR element regardless of the value of critical update flag</a:t>
            </a:r>
          </a:p>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cxnSp>
        <p:nvCxnSpPr>
          <p:cNvPr id="40" name="직선 연결선 39"/>
          <p:cNvCxnSpPr/>
          <p:nvPr/>
        </p:nvCxnSpPr>
        <p:spPr bwMode="auto">
          <a:xfrm>
            <a:off x="810549" y="492510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직사각형 40"/>
          <p:cNvSpPr/>
          <p:nvPr/>
        </p:nvSpPr>
        <p:spPr>
          <a:xfrm>
            <a:off x="1654806" y="4278718"/>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1403648" y="4941583"/>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3" name="TextBox 42"/>
          <p:cNvSpPr txBox="1"/>
          <p:nvPr/>
        </p:nvSpPr>
        <p:spPr>
          <a:xfrm>
            <a:off x="1711469" y="4283584"/>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44" name="직사각형 43"/>
          <p:cNvSpPr/>
          <p:nvPr/>
        </p:nvSpPr>
        <p:spPr>
          <a:xfrm>
            <a:off x="2667358" y="4555717"/>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2416200" y="4936717"/>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6" name="TextBox 45"/>
          <p:cNvSpPr txBox="1"/>
          <p:nvPr/>
        </p:nvSpPr>
        <p:spPr>
          <a:xfrm>
            <a:off x="2724021" y="4278718"/>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30)</a:t>
            </a:r>
            <a:endParaRPr kumimoji="1" lang="ko-KR" altLang="en-US" sz="1000" dirty="0" err="1" smtClean="0">
              <a:solidFill>
                <a:srgbClr val="000000"/>
              </a:solidFill>
              <a:latin typeface="Arial" pitchFamily="34" charset="0"/>
              <a:ea typeface="돋움" pitchFamily="50" charset="-127"/>
            </a:endParaRPr>
          </a:p>
        </p:txBody>
      </p:sp>
      <p:sp>
        <p:nvSpPr>
          <p:cNvPr id="47" name="직사각형 46"/>
          <p:cNvSpPr/>
          <p:nvPr/>
        </p:nvSpPr>
        <p:spPr>
          <a:xfrm>
            <a:off x="3793876" y="4555716"/>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TextBox 47"/>
          <p:cNvSpPr txBox="1"/>
          <p:nvPr/>
        </p:nvSpPr>
        <p:spPr>
          <a:xfrm>
            <a:off x="3542718" y="4936716"/>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49" name="TextBox 48"/>
          <p:cNvSpPr txBox="1"/>
          <p:nvPr/>
        </p:nvSpPr>
        <p:spPr>
          <a:xfrm>
            <a:off x="3850539" y="427871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0" name="직사각형 49"/>
          <p:cNvSpPr/>
          <p:nvPr/>
        </p:nvSpPr>
        <p:spPr>
          <a:xfrm>
            <a:off x="4812186" y="4273523"/>
            <a:ext cx="144016" cy="648072"/>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4561028" y="4938406"/>
            <a:ext cx="646331"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DTIM</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2" name="TextBox 51"/>
          <p:cNvSpPr txBox="1"/>
          <p:nvPr/>
        </p:nvSpPr>
        <p:spPr>
          <a:xfrm>
            <a:off x="4868849" y="4280407"/>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a:t>
            </a:r>
            <a:r>
              <a:rPr kumimoji="1" lang="en-US" altLang="ko-KR" sz="1000" dirty="0" smtClean="0">
                <a:solidFill>
                  <a:srgbClr val="FF0000"/>
                </a:solidFill>
                <a:latin typeface="Arial" pitchFamily="34" charset="0"/>
                <a:ea typeface="돋움" pitchFamily="50" charset="-127"/>
              </a:rPr>
              <a:t>1</a:t>
            </a:r>
            <a:r>
              <a:rPr kumimoji="1" lang="en-US" altLang="ko-KR" sz="1000" dirty="0" smtClean="0">
                <a:solidFill>
                  <a:srgbClr val="000000"/>
                </a:solidFill>
                <a:latin typeface="Arial" pitchFamily="34" charset="0"/>
                <a:ea typeface="돋움" pitchFamily="50" charset="-127"/>
              </a:rPr>
              <a:t>, RNR (AP1 CSN= 31)</a:t>
            </a:r>
            <a:endParaRPr kumimoji="1" lang="ko-KR" altLang="en-US" sz="1000" dirty="0" err="1" smtClean="0">
              <a:solidFill>
                <a:srgbClr val="000000"/>
              </a:solidFill>
              <a:latin typeface="Arial" pitchFamily="34" charset="0"/>
              <a:ea typeface="돋움" pitchFamily="50" charset="-127"/>
            </a:endParaRPr>
          </a:p>
        </p:txBody>
      </p:sp>
      <p:sp>
        <p:nvSpPr>
          <p:cNvPr id="53" name="직사각형 52"/>
          <p:cNvSpPr/>
          <p:nvPr/>
        </p:nvSpPr>
        <p:spPr>
          <a:xfrm>
            <a:off x="5907198" y="4559540"/>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TextBox 53"/>
          <p:cNvSpPr txBox="1"/>
          <p:nvPr/>
        </p:nvSpPr>
        <p:spPr>
          <a:xfrm>
            <a:off x="5656040" y="4932302"/>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5" name="TextBox 54"/>
          <p:cNvSpPr txBox="1"/>
          <p:nvPr/>
        </p:nvSpPr>
        <p:spPr>
          <a:xfrm>
            <a:off x="5963861" y="4274303"/>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sp>
        <p:nvSpPr>
          <p:cNvPr id="56" name="직사각형 55"/>
          <p:cNvSpPr/>
          <p:nvPr/>
        </p:nvSpPr>
        <p:spPr>
          <a:xfrm>
            <a:off x="7180618" y="4554028"/>
            <a:ext cx="141784" cy="371074"/>
          </a:xfrm>
          <a:prstGeom prst="rect">
            <a:avLst/>
          </a:prstGeom>
          <a:solidFill>
            <a:srgbClr val="00B0F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TextBox 56"/>
          <p:cNvSpPr txBox="1"/>
          <p:nvPr/>
        </p:nvSpPr>
        <p:spPr>
          <a:xfrm>
            <a:off x="6929460" y="4926790"/>
            <a:ext cx="64633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Beacon</a:t>
            </a:r>
            <a:endParaRPr kumimoji="1" lang="ko-KR" altLang="en-US" sz="1000" b="1" dirty="0" err="1" smtClean="0">
              <a:solidFill>
                <a:srgbClr val="000000"/>
              </a:solidFill>
              <a:latin typeface="Arial" pitchFamily="34" charset="0"/>
              <a:ea typeface="돋움" pitchFamily="50" charset="-127"/>
            </a:endParaRPr>
          </a:p>
        </p:txBody>
      </p:sp>
      <p:sp>
        <p:nvSpPr>
          <p:cNvPr id="58" name="TextBox 57"/>
          <p:cNvSpPr txBox="1"/>
          <p:nvPr/>
        </p:nvSpPr>
        <p:spPr>
          <a:xfrm>
            <a:off x="7237281" y="4268791"/>
            <a:ext cx="871408" cy="553998"/>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CUF=0, RNR (AP1 CSN= 31)</a:t>
            </a:r>
            <a:endParaRPr kumimoji="1" lang="ko-KR" altLang="en-US" sz="1000" dirty="0" err="1" smtClean="0">
              <a:solidFill>
                <a:srgbClr val="000000"/>
              </a:solidFill>
              <a:latin typeface="Arial" pitchFamily="34" charset="0"/>
              <a:ea typeface="돋움" pitchFamily="50" charset="-127"/>
            </a:endParaRPr>
          </a:p>
        </p:txBody>
      </p:sp>
      <p:sp>
        <p:nvSpPr>
          <p:cNvPr id="59" name="TextBox 58"/>
          <p:cNvSpPr txBox="1"/>
          <p:nvPr/>
        </p:nvSpPr>
        <p:spPr>
          <a:xfrm>
            <a:off x="150796" y="4744393"/>
            <a:ext cx="676788"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AP MLD</a:t>
            </a:r>
            <a:endParaRPr kumimoji="1" lang="ko-KR" altLang="en-US" sz="1000" b="1" dirty="0" err="1" smtClean="0">
              <a:solidFill>
                <a:srgbClr val="000000"/>
              </a:solidFill>
              <a:latin typeface="Arial" pitchFamily="34" charset="0"/>
              <a:ea typeface="돋움" pitchFamily="50" charset="-127"/>
            </a:endParaRPr>
          </a:p>
        </p:txBody>
      </p:sp>
      <p:cxnSp>
        <p:nvCxnSpPr>
          <p:cNvPr id="60" name="직선 화살표 연결선 59"/>
          <p:cNvCxnSpPr/>
          <p:nvPr/>
        </p:nvCxnSpPr>
        <p:spPr bwMode="auto">
          <a:xfrm flipH="1" flipV="1">
            <a:off x="3524519" y="4278717"/>
            <a:ext cx="197348" cy="646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p:cNvSpPr txBox="1"/>
          <p:nvPr/>
        </p:nvSpPr>
        <p:spPr>
          <a:xfrm>
            <a:off x="2873677" y="4079322"/>
            <a:ext cx="143901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FF0000"/>
                </a:solidFill>
                <a:latin typeface="Arial" pitchFamily="34" charset="0"/>
                <a:ea typeface="돋움" pitchFamily="50" charset="-127"/>
              </a:rPr>
              <a:t>Critical update of AP1</a:t>
            </a:r>
            <a:endParaRPr kumimoji="1" lang="ko-KR" altLang="en-US" sz="1000" dirty="0" err="1" smtClean="0">
              <a:solidFill>
                <a:srgbClr val="FF0000"/>
              </a:solidFill>
              <a:latin typeface="Arial" pitchFamily="34" charset="0"/>
              <a:ea typeface="돋움" pitchFamily="50" charset="-127"/>
            </a:endParaRPr>
          </a:p>
        </p:txBody>
      </p:sp>
      <p:cxnSp>
        <p:nvCxnSpPr>
          <p:cNvPr id="62" name="직선 연결선 61"/>
          <p:cNvCxnSpPr/>
          <p:nvPr/>
        </p:nvCxnSpPr>
        <p:spPr bwMode="auto">
          <a:xfrm>
            <a:off x="725503" y="6045292"/>
            <a:ext cx="799288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p:cNvSpPr txBox="1"/>
          <p:nvPr/>
        </p:nvSpPr>
        <p:spPr>
          <a:xfrm>
            <a:off x="26477" y="5864583"/>
            <a:ext cx="755335"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STA2 of</a:t>
            </a:r>
          </a:p>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STA MLD</a:t>
            </a:r>
            <a:endParaRPr kumimoji="1" lang="ko-KR" altLang="en-US" sz="1000" b="1" dirty="0" err="1" smtClean="0">
              <a:solidFill>
                <a:srgbClr val="000000"/>
              </a:solidFill>
              <a:latin typeface="Arial" pitchFamily="34" charset="0"/>
              <a:ea typeface="돋움" pitchFamily="50" charset="-127"/>
            </a:endParaRPr>
          </a:p>
        </p:txBody>
      </p:sp>
      <p:sp>
        <p:nvSpPr>
          <p:cNvPr id="64" name="TextBox 63"/>
          <p:cNvSpPr txBox="1"/>
          <p:nvPr/>
        </p:nvSpPr>
        <p:spPr>
          <a:xfrm>
            <a:off x="43837" y="6207115"/>
            <a:ext cx="74892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 = 5 BIs</a:t>
            </a:r>
            <a:endParaRPr kumimoji="1" lang="ko-KR" altLang="en-US" sz="1000" b="1" dirty="0" err="1" smtClean="0">
              <a:solidFill>
                <a:srgbClr val="000000"/>
              </a:solidFill>
              <a:latin typeface="Arial" pitchFamily="34" charset="0"/>
              <a:ea typeface="돋움" pitchFamily="50" charset="-127"/>
            </a:endParaRPr>
          </a:p>
        </p:txBody>
      </p:sp>
      <p:grpSp>
        <p:nvGrpSpPr>
          <p:cNvPr id="65" name="그룹 64"/>
          <p:cNvGrpSpPr/>
          <p:nvPr/>
        </p:nvGrpSpPr>
        <p:grpSpPr>
          <a:xfrm>
            <a:off x="1325522" y="5619895"/>
            <a:ext cx="821651" cy="444743"/>
            <a:chOff x="1325522" y="4984512"/>
            <a:chExt cx="821651" cy="444743"/>
          </a:xfrm>
        </p:grpSpPr>
        <p:cxnSp>
          <p:nvCxnSpPr>
            <p:cNvPr id="66" name="직선 연결선 65"/>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직선 연결선 66"/>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직선 연결선 67"/>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69" name="그룹 68"/>
          <p:cNvGrpSpPr/>
          <p:nvPr/>
        </p:nvGrpSpPr>
        <p:grpSpPr>
          <a:xfrm>
            <a:off x="6911576" y="5598407"/>
            <a:ext cx="821651" cy="444743"/>
            <a:chOff x="1325522" y="4984512"/>
            <a:chExt cx="821651" cy="444743"/>
          </a:xfrm>
        </p:grpSpPr>
        <p:cxnSp>
          <p:nvCxnSpPr>
            <p:cNvPr id="70" name="직선 연결선 69"/>
            <p:cNvCxnSpPr/>
            <p:nvPr/>
          </p:nvCxnSpPr>
          <p:spPr bwMode="auto">
            <a:xfrm flipH="1">
              <a:off x="1325522" y="4993319"/>
              <a:ext cx="115613"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직선 연결선 70"/>
            <p:cNvCxnSpPr/>
            <p:nvPr/>
          </p:nvCxnSpPr>
          <p:spPr bwMode="auto">
            <a:xfrm>
              <a:off x="1441135" y="4984512"/>
              <a:ext cx="60884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직선 연결선 71"/>
            <p:cNvCxnSpPr/>
            <p:nvPr/>
          </p:nvCxnSpPr>
          <p:spPr bwMode="auto">
            <a:xfrm>
              <a:off x="2049979" y="4993319"/>
              <a:ext cx="97194" cy="435936"/>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73" name="직선 화살표 연결선 72"/>
          <p:cNvCxnSpPr/>
          <p:nvPr/>
        </p:nvCxnSpPr>
        <p:spPr bwMode="auto">
          <a:xfrm>
            <a:off x="1711469" y="6275661"/>
            <a:ext cx="557936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4" name="TextBox 73"/>
          <p:cNvSpPr txBox="1"/>
          <p:nvPr/>
        </p:nvSpPr>
        <p:spPr>
          <a:xfrm>
            <a:off x="3906607" y="6043150"/>
            <a:ext cx="105028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b="1" dirty="0" smtClean="0">
                <a:solidFill>
                  <a:srgbClr val="000000"/>
                </a:solidFill>
                <a:latin typeface="Arial" pitchFamily="34" charset="0"/>
                <a:ea typeface="돋움" pitchFamily="50" charset="-127"/>
              </a:rPr>
              <a:t>Listen Interval</a:t>
            </a:r>
            <a:endParaRPr kumimoji="1" lang="ko-KR" altLang="en-US" sz="1000" b="1" dirty="0" err="1" smtClean="0">
              <a:solidFill>
                <a:srgbClr val="000000"/>
              </a:solidFill>
              <a:latin typeface="Arial" pitchFamily="34" charset="0"/>
              <a:ea typeface="돋움" pitchFamily="50" charset="-127"/>
            </a:endParaRPr>
          </a:p>
        </p:txBody>
      </p:sp>
      <p:sp>
        <p:nvSpPr>
          <p:cNvPr id="79" name="TextBox 78"/>
          <p:cNvSpPr txBox="1"/>
          <p:nvPr/>
        </p:nvSpPr>
        <p:spPr>
          <a:xfrm>
            <a:off x="1194155" y="5378078"/>
            <a:ext cx="2297725"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reads RNR although CUF is 0</a:t>
            </a:r>
            <a:endParaRPr kumimoji="1" lang="ko-KR" altLang="en-US" sz="1000" dirty="0" err="1" smtClean="0">
              <a:solidFill>
                <a:srgbClr val="000000"/>
              </a:solidFill>
              <a:latin typeface="Arial" pitchFamily="34" charset="0"/>
              <a:ea typeface="돋움" pitchFamily="50" charset="-127"/>
            </a:endParaRPr>
          </a:p>
        </p:txBody>
      </p:sp>
      <p:sp>
        <p:nvSpPr>
          <p:cNvPr id="81" name="TextBox 80"/>
          <p:cNvSpPr txBox="1"/>
          <p:nvPr/>
        </p:nvSpPr>
        <p:spPr>
          <a:xfrm>
            <a:off x="6088418" y="5357344"/>
            <a:ext cx="2297725"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STA2 reads RNR although CUF is 0</a:t>
            </a:r>
            <a:endParaRPr kumimoji="1" lang="ko-KR" altLang="en-US" sz="1000" dirty="0" err="1" smtClean="0">
              <a:solidFill>
                <a:srgbClr val="000000"/>
              </a:solidFill>
              <a:latin typeface="Arial" pitchFamily="34" charset="0"/>
              <a:ea typeface="돋움" pitchFamily="50" charset="-127"/>
            </a:endParaRPr>
          </a:p>
        </p:txBody>
      </p:sp>
      <p:sp>
        <p:nvSpPr>
          <p:cNvPr id="82" name="TextBox 81"/>
          <p:cNvSpPr txBox="1"/>
          <p:nvPr/>
        </p:nvSpPr>
        <p:spPr>
          <a:xfrm>
            <a:off x="1991900" y="5646615"/>
            <a:ext cx="858265"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CSN=30</a:t>
            </a:r>
            <a:endParaRPr kumimoji="1" lang="ko-KR" altLang="en-US" sz="1000" dirty="0" err="1" smtClean="0">
              <a:solidFill>
                <a:srgbClr val="000000"/>
              </a:solidFill>
              <a:latin typeface="Arial" pitchFamily="34" charset="0"/>
              <a:ea typeface="돋움" pitchFamily="50" charset="-127"/>
            </a:endParaRPr>
          </a:p>
        </p:txBody>
      </p:sp>
      <p:sp>
        <p:nvSpPr>
          <p:cNvPr id="83" name="TextBox 82"/>
          <p:cNvSpPr txBox="1"/>
          <p:nvPr/>
        </p:nvSpPr>
        <p:spPr>
          <a:xfrm>
            <a:off x="7610537" y="5633485"/>
            <a:ext cx="858265"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AP1 CSN=31</a:t>
            </a:r>
            <a:endParaRPr kumimoji="1" lang="ko-KR" altLang="en-US" sz="1000" dirty="0" err="1" smtClean="0">
              <a:solidFill>
                <a:srgbClr val="000000"/>
              </a:solidFill>
              <a:latin typeface="Arial" pitchFamily="34" charset="0"/>
              <a:ea typeface="돋움" pitchFamily="50" charset="-127"/>
            </a:endParaRPr>
          </a:p>
        </p:txBody>
      </p:sp>
      <p:sp>
        <p:nvSpPr>
          <p:cNvPr id="76" name="TextBox 75"/>
          <p:cNvSpPr txBox="1"/>
          <p:nvPr/>
        </p:nvSpPr>
        <p:spPr>
          <a:xfrm>
            <a:off x="6657665" y="3431360"/>
            <a:ext cx="2305438" cy="707886"/>
          </a:xfrm>
          <a:prstGeom prst="rect">
            <a:avLst/>
          </a:prstGeom>
          <a:noFill/>
        </p:spPr>
        <p:txBody>
          <a:bodyPr wrap="none" rtlCol="0" anchor="t" anchorCtr="0">
            <a:spAutoFit/>
          </a:bodyPr>
          <a:lstStyle/>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CUF: Critical Update Flag</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CSN: Change sequence number</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LI: Listen Interval</a:t>
            </a:r>
          </a:p>
          <a:p>
            <a:pPr marL="171450" indent="-171450" defTabSz="914400" eaLnBrk="1" latinLnBrk="1" hangingPunct="1">
              <a:buClrTx/>
              <a:buSzTx/>
              <a:buFont typeface="Arial" panose="020B0604020202020204" pitchFamily="34" charset="0"/>
              <a:buChar char="•"/>
            </a:pPr>
            <a:r>
              <a:rPr kumimoji="1" lang="en-US" altLang="ko-KR" sz="1000" b="1" dirty="0" smtClean="0">
                <a:solidFill>
                  <a:srgbClr val="000000"/>
                </a:solidFill>
                <a:latin typeface="Arial" pitchFamily="34" charset="0"/>
                <a:ea typeface="돋움" pitchFamily="50" charset="-127"/>
              </a:rPr>
              <a:t>BI: Beacon Interval</a:t>
            </a:r>
            <a:endParaRPr kumimoji="1" lang="ko-KR" altLang="en-US" sz="1000" b="1" dirty="0" err="1" smtClean="0">
              <a:solidFill>
                <a:srgbClr val="000000"/>
              </a:solidFill>
              <a:latin typeface="Arial" pitchFamily="34" charset="0"/>
              <a:ea typeface="돋움" pitchFamily="50" charset="-127"/>
            </a:endParaRPr>
          </a:p>
        </p:txBody>
      </p:sp>
    </p:spTree>
    <p:extLst>
      <p:ext uri="{BB962C8B-B14F-4D97-AF65-F5344CB8AC3E}">
        <p14:creationId xmlns:p14="http://schemas.microsoft.com/office/powerpoint/2010/main" val="252101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Comparisons</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graphicFrame>
        <p:nvGraphicFramePr>
          <p:cNvPr id="7" name="표 6"/>
          <p:cNvGraphicFramePr>
            <a:graphicFrameLocks noGrp="1"/>
          </p:cNvGraphicFramePr>
          <p:nvPr>
            <p:extLst>
              <p:ext uri="{D42A27DB-BD31-4B8C-83A1-F6EECF244321}">
                <p14:modId xmlns:p14="http://schemas.microsoft.com/office/powerpoint/2010/main" val="2886546591"/>
              </p:ext>
            </p:extLst>
          </p:nvPr>
        </p:nvGraphicFramePr>
        <p:xfrm>
          <a:off x="251517" y="2465014"/>
          <a:ext cx="8568954" cy="2931730"/>
        </p:xfrm>
        <a:graphic>
          <a:graphicData uri="http://schemas.openxmlformats.org/drawingml/2006/table">
            <a:tbl>
              <a:tblPr firstRow="1" bandRow="1">
                <a:tableStyleId>{5C22544A-7EE6-4342-B048-85BDC9FD1C3A}</a:tableStyleId>
              </a:tblPr>
              <a:tblGrid>
                <a:gridCol w="2856318"/>
                <a:gridCol w="2856318"/>
                <a:gridCol w="2856318"/>
              </a:tblGrid>
              <a:tr h="920050">
                <a:tc>
                  <a:txBody>
                    <a:bodyPr/>
                    <a:lstStyle/>
                    <a:p>
                      <a:pPr algn="ctr" latinLnBrk="1"/>
                      <a:r>
                        <a:rPr lang="en-US" altLang="ko-KR" dirty="0" smtClean="0"/>
                        <a:t>Option1</a:t>
                      </a:r>
                    </a:p>
                    <a:p>
                      <a:pPr algn="ctr" latinLnBrk="1"/>
                      <a:r>
                        <a:rPr lang="en-US" altLang="ko-KR" dirty="0" smtClean="0"/>
                        <a:t>(2</a:t>
                      </a:r>
                      <a:r>
                        <a:rPr lang="en-US" altLang="ko-KR" baseline="0" dirty="0" smtClean="0"/>
                        <a:t> or 3 bits flag)</a:t>
                      </a:r>
                      <a:endParaRPr lang="ko-KR" altLang="en-US"/>
                    </a:p>
                  </a:txBody>
                  <a:tcPr/>
                </a:tc>
                <a:tc>
                  <a:txBody>
                    <a:bodyPr/>
                    <a:lstStyle/>
                    <a:p>
                      <a:pPr algn="ctr" latinLnBrk="1"/>
                      <a:r>
                        <a:rPr lang="en-US" altLang="ko-KR" dirty="0" smtClean="0"/>
                        <a:t>Option 2</a:t>
                      </a:r>
                    </a:p>
                    <a:p>
                      <a:pPr algn="ctr" latinLnBrk="1"/>
                      <a:r>
                        <a:rPr lang="en-US" altLang="ko-KR" dirty="0" smtClean="0"/>
                        <a:t>(Always receive</a:t>
                      </a:r>
                      <a:r>
                        <a:rPr lang="en-US" altLang="ko-KR" baseline="0" dirty="0" smtClean="0"/>
                        <a:t> all DTIMs)</a:t>
                      </a:r>
                      <a:endParaRPr lang="ko-KR" altLang="en-US"/>
                    </a:p>
                  </a:txBody>
                  <a:tcPr/>
                </a:tc>
                <a:tc>
                  <a:txBody>
                    <a:bodyPr/>
                    <a:lstStyle/>
                    <a:p>
                      <a:pPr algn="ctr" latinLnBrk="1"/>
                      <a:r>
                        <a:rPr lang="en-US" altLang="ko-KR" dirty="0" smtClean="0"/>
                        <a:t>Option 3 </a:t>
                      </a:r>
                    </a:p>
                    <a:p>
                      <a:pPr algn="ctr" latinLnBrk="1"/>
                      <a:r>
                        <a:rPr lang="en-US" altLang="ko-KR" dirty="0" smtClean="0"/>
                        <a:t>(Always check RNR)</a:t>
                      </a:r>
                      <a:endParaRPr lang="ko-KR" altLang="en-US"/>
                    </a:p>
                  </a:txBody>
                  <a:tcPr/>
                </a:tc>
              </a:tr>
              <a:tr h="1196064">
                <a:tc>
                  <a:txBody>
                    <a:bodyPr/>
                    <a:lstStyle/>
                    <a:p>
                      <a:pPr latinLnBrk="1"/>
                      <a:r>
                        <a:rPr lang="en-US" altLang="ko-KR" dirty="0" smtClean="0"/>
                        <a:t>- Need more than</a:t>
                      </a:r>
                      <a:r>
                        <a:rPr lang="en-US" altLang="ko-KR" baseline="0" dirty="0" smtClean="0"/>
                        <a:t> 1 bit for signaling the flag field</a:t>
                      </a:r>
                    </a:p>
                    <a:p>
                      <a:pPr latinLnBrk="1"/>
                      <a:r>
                        <a:rPr lang="en-US" altLang="ko-KR" baseline="0" dirty="0" smtClean="0"/>
                        <a:t>- Need to store updated flag value</a:t>
                      </a:r>
                      <a:endParaRPr lang="ko-KR" altLang="en-US"/>
                    </a:p>
                  </a:txBody>
                  <a:tcPr/>
                </a:tc>
                <a:tc>
                  <a:txBody>
                    <a:bodyPr/>
                    <a:lstStyle/>
                    <a:p>
                      <a:pPr marL="285750" indent="-285750" latinLnBrk="1">
                        <a:buFontTx/>
                        <a:buChar char="-"/>
                      </a:pPr>
                      <a:r>
                        <a:rPr lang="en-US" altLang="ko-KR" dirty="0" smtClean="0"/>
                        <a:t>No</a:t>
                      </a:r>
                      <a:r>
                        <a:rPr lang="en-US" altLang="ko-KR" baseline="0" dirty="0" smtClean="0"/>
                        <a:t> need further bits for signaling</a:t>
                      </a:r>
                    </a:p>
                    <a:p>
                      <a:pPr marL="285750" indent="-285750" latinLnBrk="1">
                        <a:buFontTx/>
                        <a:buChar char="-"/>
                      </a:pPr>
                      <a:r>
                        <a:rPr lang="en-US" altLang="ko-KR" baseline="0" dirty="0" smtClean="0"/>
                        <a:t>STA that doesn’t want to see every DTIM need to check all DTIM so that the power consumption will be increased</a:t>
                      </a:r>
                      <a:endParaRPr lang="ko-KR" alt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dirty="0" smtClean="0"/>
                        <a:t>- No</a:t>
                      </a:r>
                      <a:r>
                        <a:rPr lang="en-US" altLang="ko-KR" baseline="0" dirty="0" smtClean="0"/>
                        <a:t> need further bits for signaling</a:t>
                      </a:r>
                      <a:endParaRPr lang="ko-KR" altLang="en-US" smtClean="0"/>
                    </a:p>
                    <a:p>
                      <a:pPr latinLnBrk="1"/>
                      <a:r>
                        <a:rPr lang="en-US" altLang="ko-KR" dirty="0" smtClean="0"/>
                        <a:t>- </a:t>
                      </a:r>
                      <a:r>
                        <a:rPr lang="en-US" altLang="ko-KR" baseline="0" dirty="0" smtClean="0"/>
                        <a:t>STA that doesn’t want to see every DTIM need to check RNR always so that the STA requires parsing process of RNR</a:t>
                      </a:r>
                      <a:endParaRPr lang="ko-KR" altLang="en-US" dirty="0"/>
                    </a:p>
                  </a:txBody>
                  <a:tcPr/>
                </a:tc>
              </a:tr>
            </a:tbl>
          </a:graphicData>
        </a:graphic>
      </p:graphicFrame>
    </p:spTree>
    <p:extLst>
      <p:ext uri="{BB962C8B-B14F-4D97-AF65-F5344CB8AC3E}">
        <p14:creationId xmlns:p14="http://schemas.microsoft.com/office/powerpoint/2010/main" val="2961739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endParaRPr lang="en-US" altLang="ko-KR" sz="1800" b="0" dirty="0"/>
          </a:p>
          <a:p>
            <a:pPr lvl="1">
              <a:buFont typeface="Arial" panose="020B0604020202020204" pitchFamily="34" charset="0"/>
              <a:buChar char="•"/>
            </a:pPr>
            <a:endParaRPr lang="en-US" altLang="ko-KR" sz="1400" b="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January, 2021</a:t>
            </a:r>
            <a:endParaRPr lang="en-GB" altLang="ko-KR" dirty="0"/>
          </a:p>
        </p:txBody>
      </p:sp>
      <p:sp>
        <p:nvSpPr>
          <p:cNvPr id="8" name="내용 개체 틀 2"/>
          <p:cNvSpPr txBox="1">
            <a:spLocks/>
          </p:cNvSpPr>
          <p:nvPr/>
        </p:nvSpPr>
        <p:spPr bwMode="auto">
          <a:xfrm>
            <a:off x="685800" y="1989292"/>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For clarification, we need to describe the expected operation of the non-AP MLD when the MLD can decode the critical update flag</a:t>
            </a:r>
          </a:p>
          <a:p>
            <a:pPr lvl="1">
              <a:buFont typeface="Arial" panose="020B0604020202020204" pitchFamily="34" charset="0"/>
              <a:buChar char="•"/>
            </a:pPr>
            <a:r>
              <a:rPr lang="en-US" altLang="ko-KR" sz="1600" kern="0" dirty="0" smtClean="0"/>
              <a:t> If the critical update flag is set to 0, Non-AP MLD that can decode the critical update flag can skip to parse the change sequence subfield of other APs in the RNR. Otherwise, the MLD will check the change sequence subfield of other APs in the RNR</a:t>
            </a:r>
          </a:p>
          <a:p>
            <a:pPr lvl="1">
              <a:buFont typeface="Arial" panose="020B0604020202020204" pitchFamily="34" charset="0"/>
              <a:buChar char="•"/>
            </a:pPr>
            <a:endParaRPr lang="en-US" altLang="ko-KR" sz="1600" kern="0" dirty="0" smtClean="0"/>
          </a:p>
          <a:p>
            <a:pPr>
              <a:buFont typeface="Arial" panose="020B0604020202020204" pitchFamily="34" charset="0"/>
              <a:buChar char="•"/>
            </a:pPr>
            <a:r>
              <a:rPr lang="en-US" altLang="ko-KR" sz="2000" kern="0" dirty="0" smtClean="0"/>
              <a:t>Providing some methods to solve problem that the STA MLD does not update the critical update of other AP when the STA MLD is not required to receive every DTIM Beacon frame</a:t>
            </a:r>
          </a:p>
          <a:p>
            <a:pPr lvl="1">
              <a:buFont typeface="Arial" panose="020B0604020202020204" pitchFamily="34" charset="0"/>
              <a:buChar char="•"/>
            </a:pPr>
            <a:r>
              <a:rPr lang="en-US" altLang="ko-KR" sz="1800" kern="0" dirty="0" smtClean="0"/>
              <a:t>Option 1: 2 or 3 bits critical update flag</a:t>
            </a:r>
          </a:p>
          <a:p>
            <a:pPr lvl="1">
              <a:buFont typeface="Arial" panose="020B0604020202020204" pitchFamily="34" charset="0"/>
              <a:buChar char="•"/>
            </a:pPr>
            <a:r>
              <a:rPr lang="en-US" altLang="ko-KR" sz="1800" kern="0" dirty="0" smtClean="0"/>
              <a:t>Option 2: The STA should always receive all DTIMs</a:t>
            </a:r>
          </a:p>
          <a:p>
            <a:pPr lvl="1">
              <a:buFont typeface="Arial" panose="020B0604020202020204" pitchFamily="34" charset="0"/>
              <a:buChar char="•"/>
            </a:pPr>
            <a:r>
              <a:rPr lang="en-US" altLang="ko-KR" sz="1800" kern="0" dirty="0" smtClean="0"/>
              <a:t>Option 3: The STA should always check RNR</a:t>
            </a:r>
          </a:p>
        </p:txBody>
      </p:sp>
    </p:spTree>
    <p:extLst>
      <p:ext uri="{BB962C8B-B14F-4D97-AF65-F5344CB8AC3E}">
        <p14:creationId xmlns:p14="http://schemas.microsoft.com/office/powerpoint/2010/main" val="3094600579"/>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149216</TotalTime>
  <Words>1688</Words>
  <Application>Microsoft Office PowerPoint</Application>
  <PresentationFormat>화면 슬라이드 쇼(4:3)</PresentationFormat>
  <Paragraphs>250</Paragraphs>
  <Slides>11</Slides>
  <Notes>1</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11</vt:i4>
      </vt:variant>
    </vt:vector>
  </HeadingPairs>
  <TitlesOfParts>
    <vt:vector size="21" baseType="lpstr">
      <vt:lpstr>Arial Unicode MS</vt:lpstr>
      <vt:lpstr>MS Gothic</vt:lpstr>
      <vt:lpstr>굴림</vt:lpstr>
      <vt:lpstr>돋움</vt:lpstr>
      <vt:lpstr>Malgun Gothic</vt:lpstr>
      <vt:lpstr>Batang</vt:lpstr>
      <vt:lpstr>Arial</vt:lpstr>
      <vt:lpstr>Times New Roman</vt:lpstr>
      <vt:lpstr>Wingdings</vt:lpstr>
      <vt:lpstr>Office 테마</vt:lpstr>
      <vt:lpstr>Clarification on BSS parameter update</vt:lpstr>
      <vt:lpstr>Introduction (1/3)</vt:lpstr>
      <vt:lpstr>Introduction (2/3)</vt:lpstr>
      <vt:lpstr>Introduction (3/3)</vt:lpstr>
      <vt:lpstr>Proposal (1/2)</vt:lpstr>
      <vt:lpstr>Proposal (2/3)</vt:lpstr>
      <vt:lpstr>Proposal (3/3)</vt:lpstr>
      <vt:lpstr>Comparisons</vt:lpstr>
      <vt:lpstr>Conclusion</vt:lpstr>
      <vt:lpstr>Straw Poll 1</vt:lpstr>
      <vt:lpstr>Straw Poll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Non-AP MLD operation for BSS parameter critical update</dc:title>
  <dc:creator>김정기/책임연구원/미래기술센터 C&amp;M표준(연)IoT커넥티비티표준Task(jeongki.kim@lge.com)</dc:creator>
  <cp:lastModifiedBy>김정기/책임연구원/차세대표준(연)ICS팀(jeongki.kim@lge.com)</cp:lastModifiedBy>
  <cp:revision>1623</cp:revision>
  <cp:lastPrinted>1601-01-01T00:00:00Z</cp:lastPrinted>
  <dcterms:created xsi:type="dcterms:W3CDTF">2016-12-14T01:56:24Z</dcterms:created>
  <dcterms:modified xsi:type="dcterms:W3CDTF">2021-01-14T03:43:25Z</dcterms:modified>
</cp:coreProperties>
</file>