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548" r:id="rId3"/>
    <p:sldId id="393" r:id="rId4"/>
    <p:sldId id="424" r:id="rId5"/>
    <p:sldId id="581" r:id="rId6"/>
    <p:sldId id="564" r:id="rId7"/>
    <p:sldId id="579" r:id="rId8"/>
    <p:sldId id="574" r:id="rId9"/>
    <p:sldId id="590" r:id="rId10"/>
    <p:sldId id="575" r:id="rId11"/>
    <p:sldId id="584" r:id="rId12"/>
    <p:sldId id="585" r:id="rId13"/>
    <p:sldId id="576" r:id="rId14"/>
    <p:sldId id="577" r:id="rId15"/>
    <p:sldId id="583" r:id="rId16"/>
    <p:sldId id="587" r:id="rId17"/>
    <p:sldId id="588" r:id="rId18"/>
    <p:sldId id="591" r:id="rId19"/>
    <p:sldId id="569" r:id="rId20"/>
    <p:sldId id="57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1"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71" autoAdjust="0"/>
  </p:normalViewPr>
  <p:slideViewPr>
    <p:cSldViewPr>
      <p:cViewPr>
        <p:scale>
          <a:sx n="100" d="100"/>
          <a:sy n="100" d="100"/>
        </p:scale>
        <p:origin x="2250" y="31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800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a:t>
            </a:r>
            <a:r>
              <a:rPr lang="en-US" sz="1800" b="1" baseline="0" dirty="0" smtClean="0"/>
              <a:t>802.11-21/0035r0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2021</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Definitions and scenarios of the WLAN sensing</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2021-01-12</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999549741"/>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Meihong</a:t>
                      </a:r>
                      <a:r>
                        <a:rPr lang="en-US" altLang="zh-CN"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endParaRPr lang="en-US" altLang="zh-CN" sz="1200" kern="1200" dirty="0" smtClean="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a:t>
            </a:r>
            <a:r>
              <a:rPr lang="en-US" altLang="zh-CN" sz="2800" dirty="0" smtClean="0"/>
              <a:t>sensing</a:t>
            </a:r>
            <a:r>
              <a:rPr lang="en-GB" altLang="zh-CN" sz="2800" dirty="0" smtClean="0"/>
              <a:t> </a:t>
            </a:r>
            <a:r>
              <a:rPr lang="en-US" altLang="zh-CN" sz="2800" dirty="0" smtClean="0"/>
              <a:t>1-1</a:t>
            </a:r>
            <a:br>
              <a:rPr lang="en-US" altLang="zh-CN" sz="2800" dirty="0" smtClean="0"/>
            </a:br>
            <a:r>
              <a:rPr lang="en-US" altLang="zh-CN" sz="2000" b="0" dirty="0" smtClean="0"/>
              <a:t>Coordinated CSI based sensing(one transmitter and one receiver)</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7" name="内容占位符 2"/>
          <p:cNvSpPr>
            <a:spLocks noGrp="1"/>
          </p:cNvSpPr>
          <p:nvPr>
            <p:ph idx="1"/>
          </p:nvPr>
        </p:nvSpPr>
        <p:spPr>
          <a:xfrm>
            <a:off x="76201" y="3962400"/>
            <a:ext cx="4799012" cy="2590800"/>
          </a:xfrm>
        </p:spPr>
        <p:txBody>
          <a:bodyPr/>
          <a:lstStyle/>
          <a:p>
            <a:pPr marL="180000" indent="-180000"/>
            <a:r>
              <a:rPr lang="en-US" altLang="zh-CN" sz="1200" b="0" dirty="0"/>
              <a:t>STA1 is the sensing initiator, sensing receiver and sensing processor(</a:t>
            </a:r>
            <a:r>
              <a:rPr lang="en-US" altLang="zh-CN" sz="1200" b="0" dirty="0">
                <a:solidFill>
                  <a:srgbClr val="0000FF"/>
                </a:solidFill>
              </a:rPr>
              <a:t>non-standalone initiator</a:t>
            </a:r>
            <a:r>
              <a:rPr lang="en-US" altLang="zh-CN" sz="1200" b="0" dirty="0"/>
              <a:t>).</a:t>
            </a:r>
          </a:p>
          <a:p>
            <a:pPr marL="180000" indent="-180000"/>
            <a:r>
              <a:rPr lang="en-US" altLang="zh-CN" sz="1200" b="0" dirty="0"/>
              <a:t>STA2 is the sensing transmitter.</a:t>
            </a:r>
          </a:p>
          <a:p>
            <a:pPr marL="180000" indent="-180000"/>
            <a:r>
              <a:rPr lang="en-US" altLang="zh-CN" sz="1200" b="0" dirty="0"/>
              <a:t>STA1 </a:t>
            </a:r>
            <a:r>
              <a:rPr lang="en-US" altLang="zh-CN" sz="1200" b="0" dirty="0" smtClean="0"/>
              <a:t>initiates </a:t>
            </a:r>
            <a:r>
              <a:rPr lang="en-US" altLang="zh-CN" sz="1200" b="0" dirty="0"/>
              <a:t>the sensing session, STA2 transmits the illumination signal and STA1 receives the echo signal to measure the area of interest.</a:t>
            </a:r>
          </a:p>
          <a:p>
            <a:pPr marL="180000" indent="-180000"/>
            <a:r>
              <a:rPr lang="en-US" altLang="zh-CN" sz="1200" b="0" dirty="0" smtClean="0"/>
              <a:t>Sensing measurement </a:t>
            </a:r>
            <a:r>
              <a:rPr lang="en-US" altLang="zh-CN" sz="1200" b="0" dirty="0"/>
              <a:t>is </a:t>
            </a:r>
            <a:r>
              <a:rPr lang="en-US" altLang="zh-CN" sz="1200" b="0" dirty="0" smtClean="0"/>
              <a:t>processed </a:t>
            </a:r>
            <a:r>
              <a:rPr lang="en-US" altLang="zh-CN" sz="1200" b="0" dirty="0"/>
              <a:t>at STA1 to get the sensing result(left figure).</a:t>
            </a:r>
          </a:p>
          <a:p>
            <a:pPr marL="180000" indent="-180000"/>
            <a:r>
              <a:rPr lang="en-US" altLang="zh-CN" sz="1200" b="0" dirty="0"/>
              <a:t>If STA1 is </a:t>
            </a:r>
            <a:r>
              <a:rPr lang="en-US" altLang="zh-CN" sz="1200" b="0" dirty="0">
                <a:solidFill>
                  <a:srgbClr val="0000FF"/>
                </a:solidFill>
              </a:rPr>
              <a:t>standalone initiator</a:t>
            </a:r>
            <a:r>
              <a:rPr lang="en-US" altLang="zh-CN" sz="1200" b="0" dirty="0"/>
              <a:t>, </a:t>
            </a:r>
            <a:r>
              <a:rPr lang="en-US" altLang="zh-CN" sz="1200" b="0" dirty="0" smtClean="0"/>
              <a:t>sensing </a:t>
            </a:r>
            <a:r>
              <a:rPr lang="en-US" altLang="zh-CN" sz="1200" b="0" dirty="0"/>
              <a:t>measurement could be sent to STA1(STA1 also is the processor, middle figure), or the sensing result could be sent to STA1(STA1 has limited computation ability and STA2 is the processor, right figure</a:t>
            </a:r>
            <a:r>
              <a:rPr lang="en-US" altLang="zh-CN" sz="1200" b="0" dirty="0" smtClean="0"/>
              <a:t>).</a:t>
            </a:r>
            <a:endParaRPr lang="en-US" altLang="zh-CN" sz="1200" b="0" dirty="0"/>
          </a:p>
        </p:txBody>
      </p:sp>
      <p:sp>
        <p:nvSpPr>
          <p:cNvPr id="20" name="内容占位符 2"/>
          <p:cNvSpPr txBox="1">
            <a:spLocks/>
          </p:cNvSpPr>
          <p:nvPr/>
        </p:nvSpPr>
        <p:spPr bwMode="auto">
          <a:xfrm>
            <a:off x="4800601" y="3962400"/>
            <a:ext cx="4267200" cy="251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STA1 is the sensing initiator and sensing transmitter(non-standalone initiator).</a:t>
            </a:r>
          </a:p>
          <a:p>
            <a:pPr marL="180000" indent="-180000"/>
            <a:r>
              <a:rPr lang="en-US" altLang="zh-CN" sz="1200" b="0" dirty="0"/>
              <a:t>STA2 is the sensing receiver.</a:t>
            </a:r>
          </a:p>
          <a:p>
            <a:pPr marL="180000" indent="-180000"/>
            <a:r>
              <a:rPr lang="en-US" altLang="zh-CN" sz="1200" b="0" dirty="0"/>
              <a:t>STA1 </a:t>
            </a:r>
            <a:r>
              <a:rPr lang="en-US" altLang="zh-CN" sz="1200" b="0" dirty="0" smtClean="0"/>
              <a:t>initiates </a:t>
            </a:r>
            <a:r>
              <a:rPr lang="en-US" altLang="zh-CN" sz="1200" b="0" dirty="0"/>
              <a:t>the sensing session, transmits the illumination signal and STA2 receives the echo signal to measure the area of interest.</a:t>
            </a:r>
          </a:p>
          <a:p>
            <a:pPr marL="180000" indent="-180000"/>
            <a:r>
              <a:rPr lang="en-US" altLang="zh-CN" sz="1200" b="0" dirty="0"/>
              <a:t>Sensing measurement is feedback to and processed at STA1 to get the sensing result(left figure).</a:t>
            </a:r>
          </a:p>
          <a:p>
            <a:pPr marL="180000" indent="-180000"/>
            <a:r>
              <a:rPr lang="en-US" altLang="zh-CN" sz="1200" b="0" dirty="0"/>
              <a:t>If STA1 has limited computation ability, </a:t>
            </a:r>
            <a:r>
              <a:rPr lang="en-US" altLang="zh-CN" sz="1200" b="0" dirty="0" smtClean="0"/>
              <a:t>sensing measurement </a:t>
            </a:r>
            <a:r>
              <a:rPr lang="en-US" altLang="zh-CN" sz="1200" b="0" dirty="0"/>
              <a:t>is processed at STA2 and the sensing result is feedback to STA1(right figure).</a:t>
            </a:r>
          </a:p>
          <a:p>
            <a:pPr marL="180000" indent="-180000"/>
            <a:r>
              <a:rPr lang="en-US" altLang="zh-CN" sz="1200" b="0" dirty="0">
                <a:solidFill>
                  <a:srgbClr val="C00000"/>
                </a:solidFill>
              </a:rPr>
              <a:t>Also could be extended to standalone sensing initiator</a:t>
            </a:r>
            <a:r>
              <a:rPr lang="en-US" altLang="zh-CN" sz="1200" b="0" dirty="0" smtClean="0">
                <a:solidFill>
                  <a:srgbClr val="C00000"/>
                </a:solidFill>
              </a:rPr>
              <a:t>.</a:t>
            </a:r>
            <a:endParaRPr lang="en-US" altLang="zh-CN" sz="1200" b="0" dirty="0">
              <a:solidFill>
                <a:srgbClr val="C00000"/>
              </a:solidFill>
            </a:endParaRPr>
          </a:p>
        </p:txBody>
      </p:sp>
      <p:pic>
        <p:nvPicPr>
          <p:cNvPr id="14" name="图片 13"/>
          <p:cNvPicPr>
            <a:picLocks noChangeAspect="1"/>
          </p:cNvPicPr>
          <p:nvPr/>
        </p:nvPicPr>
        <p:blipFill>
          <a:blip r:embed="rId2"/>
          <a:stretch>
            <a:fillRect/>
          </a:stretch>
        </p:blipFill>
        <p:spPr>
          <a:xfrm>
            <a:off x="5739320" y="1847491"/>
            <a:ext cx="2389761" cy="2160000"/>
          </a:xfrm>
          <a:prstGeom prst="rect">
            <a:avLst/>
          </a:prstGeom>
        </p:spPr>
      </p:pic>
      <p:pic>
        <p:nvPicPr>
          <p:cNvPr id="15" name="图片 14"/>
          <p:cNvPicPr>
            <a:picLocks noChangeAspect="1"/>
          </p:cNvPicPr>
          <p:nvPr/>
        </p:nvPicPr>
        <p:blipFill>
          <a:blip r:embed="rId3"/>
          <a:stretch>
            <a:fillRect/>
          </a:stretch>
        </p:blipFill>
        <p:spPr>
          <a:xfrm>
            <a:off x="305732" y="1847491"/>
            <a:ext cx="4516434" cy="2160000"/>
          </a:xfrm>
          <a:prstGeom prst="rect">
            <a:avLst/>
          </a:prstGeom>
        </p:spPr>
      </p:pic>
    </p:spTree>
    <p:extLst>
      <p:ext uri="{BB962C8B-B14F-4D97-AF65-F5344CB8AC3E}">
        <p14:creationId xmlns:p14="http://schemas.microsoft.com/office/powerpoint/2010/main" val="3745579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1-2</a:t>
            </a:r>
            <a:br>
              <a:rPr lang="en-US" altLang="zh-CN" sz="2800" dirty="0" smtClean="0"/>
            </a:br>
            <a:r>
              <a:rPr lang="en-US" altLang="zh-CN" sz="2000" b="0" dirty="0" smtClean="0"/>
              <a:t>Coordinated CSI based sensing(multi transmitter or multi receiver, participators are transmitters or receivers)</a:t>
            </a:r>
            <a:endParaRPr lang="zh-CN" altLang="en-US" sz="20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7" name="内容占位符 2"/>
          <p:cNvSpPr>
            <a:spLocks noGrp="1"/>
          </p:cNvSpPr>
          <p:nvPr>
            <p:ph idx="1"/>
          </p:nvPr>
        </p:nvSpPr>
        <p:spPr>
          <a:xfrm>
            <a:off x="0" y="3868644"/>
            <a:ext cx="4800600" cy="2455956"/>
          </a:xfrm>
        </p:spPr>
        <p:txBody>
          <a:bodyPr/>
          <a:lstStyle/>
          <a:p>
            <a:pPr marL="180000" indent="-180000"/>
            <a:r>
              <a:rPr lang="en-US" altLang="zh-CN" sz="1200" b="0" dirty="0"/>
              <a:t>STA1 is the sensing initiator, sensing receiver and sensing processor(</a:t>
            </a:r>
            <a:r>
              <a:rPr lang="en-US" altLang="zh-CN" sz="1200" b="0" dirty="0">
                <a:solidFill>
                  <a:srgbClr val="0000FF"/>
                </a:solidFill>
              </a:rPr>
              <a:t>non-standalone initiator</a:t>
            </a:r>
            <a:r>
              <a:rPr lang="en-US" altLang="zh-CN" sz="1200" b="0" dirty="0"/>
              <a:t>).</a:t>
            </a:r>
          </a:p>
          <a:p>
            <a:pPr marL="180000" indent="-180000"/>
            <a:r>
              <a:rPr lang="en-US" altLang="zh-CN" sz="1200" b="0" dirty="0"/>
              <a:t>STA2 and STA3 are the sensing transmitters.</a:t>
            </a:r>
          </a:p>
          <a:p>
            <a:pPr marL="180000" indent="-180000"/>
            <a:r>
              <a:rPr lang="en-US" altLang="zh-CN" sz="1200" b="0" dirty="0"/>
              <a:t>STA1 </a:t>
            </a:r>
            <a:r>
              <a:rPr lang="en-US" altLang="zh-CN" sz="1200" b="0" dirty="0" smtClean="0"/>
              <a:t>initiates </a:t>
            </a:r>
            <a:r>
              <a:rPr lang="en-US" altLang="zh-CN" sz="1200" b="0" dirty="0"/>
              <a:t>the sensing session, STA2/STA3 transmit the illumination signal and STA1 receives the echo signal to measure the area of interest.</a:t>
            </a:r>
          </a:p>
          <a:p>
            <a:pPr marL="180000" indent="-180000"/>
            <a:r>
              <a:rPr lang="en-US" altLang="zh-CN" sz="1200" b="0" dirty="0" smtClean="0"/>
              <a:t>Sensing measurements </a:t>
            </a:r>
            <a:r>
              <a:rPr lang="en-US" altLang="zh-CN" sz="1200" b="0" dirty="0"/>
              <a:t>are further processed at STA1.</a:t>
            </a:r>
          </a:p>
          <a:p>
            <a:pPr marL="180000" indent="-180000"/>
            <a:r>
              <a:rPr lang="en-US" altLang="zh-CN" sz="1200" b="0" dirty="0"/>
              <a:t>If STA1 has limited computation ability, </a:t>
            </a:r>
            <a:r>
              <a:rPr lang="en-US" altLang="zh-CN" sz="1200" b="0" dirty="0" smtClean="0"/>
              <a:t>sensing measurements </a:t>
            </a:r>
            <a:r>
              <a:rPr lang="en-US" altLang="zh-CN" sz="1200" b="0" dirty="0"/>
              <a:t>could be sent somewhere for further processing.</a:t>
            </a:r>
          </a:p>
          <a:p>
            <a:pPr marL="180000" indent="-180000"/>
            <a:r>
              <a:rPr lang="en-US" altLang="zh-CN" sz="1200" b="0" dirty="0"/>
              <a:t>If STA1 is </a:t>
            </a:r>
            <a:r>
              <a:rPr lang="en-US" altLang="zh-CN" sz="1200" b="0" dirty="0">
                <a:solidFill>
                  <a:srgbClr val="0000FF"/>
                </a:solidFill>
              </a:rPr>
              <a:t>standalone initiator</a:t>
            </a:r>
            <a:r>
              <a:rPr lang="en-US" altLang="zh-CN" sz="1200" b="0" dirty="0"/>
              <a:t>, </a:t>
            </a:r>
            <a:r>
              <a:rPr lang="en-US" altLang="zh-CN" sz="1200" b="0" dirty="0" smtClean="0"/>
              <a:t>sensing measurements </a:t>
            </a:r>
            <a:r>
              <a:rPr lang="en-US" altLang="zh-CN" sz="1200" b="0" dirty="0"/>
              <a:t>could be sent to STA1(STA1 also is the processor, middle figure), or the sensing result could be sent to STA1(STA1 has limited computation ability and STA2 is the processor, right figure).</a:t>
            </a:r>
          </a:p>
          <a:p>
            <a:endParaRPr lang="en-US" altLang="zh-CN" sz="1400" b="0" dirty="0" smtClean="0"/>
          </a:p>
        </p:txBody>
      </p:sp>
      <p:sp>
        <p:nvSpPr>
          <p:cNvPr id="13" name="内容占位符 2"/>
          <p:cNvSpPr txBox="1">
            <a:spLocks/>
          </p:cNvSpPr>
          <p:nvPr/>
        </p:nvSpPr>
        <p:spPr bwMode="auto">
          <a:xfrm>
            <a:off x="4875213" y="3869437"/>
            <a:ext cx="4268787" cy="253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STA1 is the sensing initiator and sensing transmitter.</a:t>
            </a:r>
          </a:p>
          <a:p>
            <a:pPr marL="180000" indent="-180000"/>
            <a:r>
              <a:rPr lang="en-US" altLang="zh-CN" sz="1200" b="0" dirty="0"/>
              <a:t>STA2 and STA3 are the sensing receivers.</a:t>
            </a:r>
          </a:p>
          <a:p>
            <a:pPr marL="180000" indent="-180000"/>
            <a:r>
              <a:rPr lang="en-US" altLang="zh-CN" sz="1200" b="0" dirty="0"/>
              <a:t>STA1 initiates the sensing session, STA1 transmits the illumination signal and STA2/STA3 receive the echo signal to measure the area of interest.</a:t>
            </a:r>
          </a:p>
          <a:p>
            <a:pPr marL="180000" indent="-180000"/>
            <a:r>
              <a:rPr lang="en-US" altLang="zh-CN" sz="1200" b="0" dirty="0" smtClean="0"/>
              <a:t>Sensing measurements </a:t>
            </a:r>
            <a:r>
              <a:rPr lang="en-US" altLang="zh-CN" sz="1200" b="0" dirty="0"/>
              <a:t>are feedback to STA1 for further processing(left figure, STA1 is the sensing processor).</a:t>
            </a:r>
          </a:p>
          <a:p>
            <a:pPr marL="180000" indent="-180000"/>
            <a:r>
              <a:rPr lang="en-US" altLang="zh-CN" sz="1200" b="0" dirty="0"/>
              <a:t>If STA1 has limited computation ability, </a:t>
            </a:r>
            <a:r>
              <a:rPr lang="en-US" altLang="zh-CN" sz="1200" b="0" dirty="0" smtClean="0"/>
              <a:t>sensing measurements </a:t>
            </a:r>
            <a:r>
              <a:rPr lang="en-US" altLang="zh-CN" sz="1200" b="0" dirty="0"/>
              <a:t>could be sent somewhere(e.g. STA2, STA2 is the sensing processor) for further processing and sensing result could be feedback to STA1 (right figure).</a:t>
            </a:r>
          </a:p>
          <a:p>
            <a:pPr marL="180000" indent="-180000"/>
            <a:r>
              <a:rPr lang="en-US" altLang="zh-CN" sz="1200" b="0" dirty="0">
                <a:solidFill>
                  <a:srgbClr val="C00000"/>
                </a:solidFill>
              </a:rPr>
              <a:t>Also could be extended to standalone sensing initiator.</a:t>
            </a:r>
          </a:p>
        </p:txBody>
      </p:sp>
      <p:pic>
        <p:nvPicPr>
          <p:cNvPr id="19" name="图片 18"/>
          <p:cNvPicPr>
            <a:picLocks noChangeAspect="1"/>
          </p:cNvPicPr>
          <p:nvPr/>
        </p:nvPicPr>
        <p:blipFill>
          <a:blip r:embed="rId2"/>
          <a:stretch>
            <a:fillRect/>
          </a:stretch>
        </p:blipFill>
        <p:spPr>
          <a:xfrm>
            <a:off x="5513783" y="1726200"/>
            <a:ext cx="3165260" cy="2160000"/>
          </a:xfrm>
          <a:prstGeom prst="rect">
            <a:avLst/>
          </a:prstGeom>
        </p:spPr>
      </p:pic>
      <p:pic>
        <p:nvPicPr>
          <p:cNvPr id="3" name="图片 2"/>
          <p:cNvPicPr>
            <a:picLocks noChangeAspect="1"/>
          </p:cNvPicPr>
          <p:nvPr/>
        </p:nvPicPr>
        <p:blipFill>
          <a:blip r:embed="rId3"/>
          <a:stretch>
            <a:fillRect/>
          </a:stretch>
        </p:blipFill>
        <p:spPr>
          <a:xfrm>
            <a:off x="0" y="1754528"/>
            <a:ext cx="5313203" cy="2160000"/>
          </a:xfrm>
          <a:prstGeom prst="rect">
            <a:avLst/>
          </a:prstGeom>
        </p:spPr>
      </p:pic>
    </p:spTree>
    <p:extLst>
      <p:ext uri="{BB962C8B-B14F-4D97-AF65-F5344CB8AC3E}">
        <p14:creationId xmlns:p14="http://schemas.microsoft.com/office/powerpoint/2010/main" val="3077396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1-3</a:t>
            </a:r>
            <a:br>
              <a:rPr lang="en-US" altLang="zh-CN" sz="2800" dirty="0" smtClean="0"/>
            </a:br>
            <a:r>
              <a:rPr lang="en-US" altLang="zh-CN" sz="2000" b="0" dirty="0" smtClean="0"/>
              <a:t>Coordinated CSI based sensing(</a:t>
            </a:r>
            <a:r>
              <a:rPr lang="en-US" altLang="zh-CN" sz="2000" b="0" dirty="0"/>
              <a:t>multi transmitter or multi receiver, </a:t>
            </a:r>
            <a:r>
              <a:rPr lang="en-US" altLang="zh-CN" sz="2000" b="0" dirty="0" smtClean="0"/>
              <a:t>participators </a:t>
            </a:r>
            <a:r>
              <a:rPr lang="en-US" altLang="zh-CN" sz="2000" b="0" dirty="0"/>
              <a:t>are </a:t>
            </a:r>
            <a:r>
              <a:rPr lang="en-US" altLang="zh-CN" sz="2000" b="0" dirty="0" smtClean="0"/>
              <a:t>transmitters and receivers</a:t>
            </a:r>
            <a:r>
              <a:rPr lang="en-US" altLang="zh-CN" sz="2400" b="0" dirty="0" smtClean="0"/>
              <a:t>)</a:t>
            </a:r>
            <a:endParaRPr lang="zh-CN" altLang="en-US" sz="2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7" name="内容占位符 2"/>
          <p:cNvSpPr>
            <a:spLocks noGrp="1"/>
          </p:cNvSpPr>
          <p:nvPr>
            <p:ph idx="1"/>
          </p:nvPr>
        </p:nvSpPr>
        <p:spPr>
          <a:xfrm>
            <a:off x="457200" y="4051727"/>
            <a:ext cx="8153400" cy="2272873"/>
          </a:xfrm>
        </p:spPr>
        <p:txBody>
          <a:bodyPr/>
          <a:lstStyle/>
          <a:p>
            <a:pPr marL="180000" indent="-180000"/>
            <a:r>
              <a:rPr lang="en-US" altLang="zh-CN" sz="1200" b="0" dirty="0"/>
              <a:t>STA1 is the sensing initiator, sensing receiver and sensing processor(</a:t>
            </a:r>
            <a:r>
              <a:rPr lang="en-US" altLang="zh-CN" sz="1200" b="0" dirty="0">
                <a:solidFill>
                  <a:srgbClr val="0000FF"/>
                </a:solidFill>
              </a:rPr>
              <a:t>non-standalone initiator</a:t>
            </a:r>
            <a:r>
              <a:rPr lang="en-US" altLang="zh-CN" sz="1200" b="0" dirty="0"/>
              <a:t>).</a:t>
            </a:r>
          </a:p>
          <a:p>
            <a:pPr marL="180000" indent="-180000"/>
            <a:r>
              <a:rPr lang="en-US" altLang="zh-CN" sz="1200" b="0" dirty="0"/>
              <a:t>STA2 is the sensing transmitter.</a:t>
            </a:r>
          </a:p>
          <a:p>
            <a:pPr marL="180000" indent="-180000"/>
            <a:r>
              <a:rPr lang="en-US" altLang="zh-CN" sz="1200" b="0" dirty="0"/>
              <a:t>STA3 is the sensing receiver.</a:t>
            </a:r>
          </a:p>
          <a:p>
            <a:pPr marL="180000" indent="-180000"/>
            <a:r>
              <a:rPr lang="en-US" altLang="zh-CN" sz="1200" b="0" dirty="0"/>
              <a:t>STA1 </a:t>
            </a:r>
            <a:r>
              <a:rPr lang="en-US" altLang="zh-CN" sz="1200" b="0" dirty="0" smtClean="0"/>
              <a:t>initiates the </a:t>
            </a:r>
            <a:r>
              <a:rPr lang="en-US" altLang="zh-CN" sz="1200" b="0" dirty="0"/>
              <a:t>sensing session, STA2 transmits the illumination signal and STA1/STA3 receive the echo signal to measure the area of interest.</a:t>
            </a:r>
          </a:p>
          <a:p>
            <a:pPr marL="180000" indent="-180000"/>
            <a:r>
              <a:rPr lang="en-US" altLang="zh-CN" sz="1200" b="0" dirty="0" smtClean="0"/>
              <a:t>Sensing measurements </a:t>
            </a:r>
            <a:r>
              <a:rPr lang="en-US" altLang="zh-CN" sz="1200" b="0" dirty="0"/>
              <a:t>of STA2 to STA3 </a:t>
            </a:r>
            <a:r>
              <a:rPr lang="en-US" altLang="zh-CN" sz="1200" b="0" dirty="0" smtClean="0"/>
              <a:t>are feedback </a:t>
            </a:r>
            <a:r>
              <a:rPr lang="en-US" altLang="zh-CN" sz="1200" b="0" dirty="0"/>
              <a:t>to STA1 and </a:t>
            </a:r>
            <a:r>
              <a:rPr lang="en-US" altLang="zh-CN" sz="1200" b="0" dirty="0" smtClean="0"/>
              <a:t>sensing measurements </a:t>
            </a:r>
            <a:r>
              <a:rPr lang="en-US" altLang="zh-CN" sz="1200" b="0" dirty="0"/>
              <a:t>are processed at STA1(left figure).</a:t>
            </a:r>
          </a:p>
          <a:p>
            <a:pPr marL="180000" indent="-180000"/>
            <a:r>
              <a:rPr lang="en-US" altLang="zh-CN" sz="1200" b="0" dirty="0"/>
              <a:t>If STA1 has limited computation ability, the measurements could be sent to somewhere(e.g. STA2) for further processing and the sensing result will be feedback to STA1(middle figure).</a:t>
            </a:r>
          </a:p>
          <a:p>
            <a:pPr marL="180000" indent="-180000"/>
            <a:r>
              <a:rPr lang="en-US" altLang="zh-CN" sz="1200" b="0" dirty="0"/>
              <a:t>If STA1 has limited computation ability, the measurements could be sent to somewhere(e.g. STA3) for further processing and the sensing result will be feedback to STA1(right figure).</a:t>
            </a:r>
          </a:p>
          <a:p>
            <a:pPr marL="180000" indent="-180000"/>
            <a:r>
              <a:rPr lang="en-US" altLang="zh-CN" sz="1200" b="0" dirty="0">
                <a:solidFill>
                  <a:srgbClr val="C00000"/>
                </a:solidFill>
              </a:rPr>
              <a:t>Also could be extended to standalone sensing initiator.</a:t>
            </a:r>
          </a:p>
          <a:p>
            <a:pPr marL="0" indent="0">
              <a:buNone/>
            </a:pPr>
            <a:endParaRPr lang="en-US" altLang="zh-CN" sz="1200" b="0" dirty="0" smtClean="0"/>
          </a:p>
          <a:p>
            <a:endParaRPr lang="en-US" altLang="zh-CN" sz="1400" b="0" dirty="0" smtClean="0"/>
          </a:p>
        </p:txBody>
      </p:sp>
      <p:pic>
        <p:nvPicPr>
          <p:cNvPr id="8" name="图片 7"/>
          <p:cNvPicPr>
            <a:picLocks noChangeAspect="1"/>
          </p:cNvPicPr>
          <p:nvPr/>
        </p:nvPicPr>
        <p:blipFill>
          <a:blip r:embed="rId2"/>
          <a:stretch>
            <a:fillRect/>
          </a:stretch>
        </p:blipFill>
        <p:spPr>
          <a:xfrm>
            <a:off x="1516537" y="1924979"/>
            <a:ext cx="6034725" cy="2160000"/>
          </a:xfrm>
          <a:prstGeom prst="rect">
            <a:avLst/>
          </a:prstGeom>
        </p:spPr>
      </p:pic>
    </p:spTree>
    <p:extLst>
      <p:ext uri="{BB962C8B-B14F-4D97-AF65-F5344CB8AC3E}">
        <p14:creationId xmlns:p14="http://schemas.microsoft.com/office/powerpoint/2010/main" val="825358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2</a:t>
            </a:r>
            <a:br>
              <a:rPr lang="en-US" altLang="zh-CN" sz="2800" dirty="0" smtClean="0"/>
            </a:br>
            <a:r>
              <a:rPr lang="en-US" altLang="zh-CN" sz="2000" b="0" dirty="0"/>
              <a:t>Un-</a:t>
            </a:r>
            <a:r>
              <a:rPr lang="en-US" altLang="zh-CN" sz="2000" b="0" dirty="0" smtClean="0"/>
              <a:t>coordinated </a:t>
            </a:r>
            <a:r>
              <a:rPr lang="en-US" altLang="zh-CN" sz="2000" b="0" dirty="0"/>
              <a:t>CSI based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9" name="内容占位符 2"/>
          <p:cNvSpPr>
            <a:spLocks noGrp="1"/>
          </p:cNvSpPr>
          <p:nvPr>
            <p:ph idx="1"/>
          </p:nvPr>
        </p:nvSpPr>
        <p:spPr>
          <a:xfrm>
            <a:off x="1" y="3760200"/>
            <a:ext cx="5029200" cy="2486614"/>
          </a:xfrm>
        </p:spPr>
        <p:txBody>
          <a:bodyPr/>
          <a:lstStyle/>
          <a:p>
            <a:pPr marL="180000" indent="-180000"/>
            <a:r>
              <a:rPr lang="en-US" altLang="zh-CN" sz="1200" b="0" dirty="0"/>
              <a:t>STA1 and STA2 are communicating.</a:t>
            </a:r>
          </a:p>
          <a:p>
            <a:pPr marL="180000" indent="-180000"/>
            <a:r>
              <a:rPr lang="en-US" altLang="zh-CN" sz="1200" b="0" dirty="0"/>
              <a:t>STA3 is the sensing initiator, sensing receiver and sensing processor.</a:t>
            </a:r>
          </a:p>
          <a:p>
            <a:pPr marL="180000" indent="-180000"/>
            <a:r>
              <a:rPr lang="en-US" altLang="zh-CN" sz="1200" b="0" dirty="0"/>
              <a:t>In un-coordinated CSI based sensing, STA3 </a:t>
            </a:r>
            <a:r>
              <a:rPr lang="en-US" altLang="zh-CN" sz="1200" b="0" dirty="0" smtClean="0"/>
              <a:t>receives </a:t>
            </a:r>
            <a:r>
              <a:rPr lang="en-US" altLang="zh-CN" sz="1200" b="0" dirty="0"/>
              <a:t>the communication signal passively to measure the area of interest.</a:t>
            </a:r>
          </a:p>
          <a:p>
            <a:pPr marL="180000" indent="-180000"/>
            <a:r>
              <a:rPr lang="en-US" altLang="zh-CN" sz="1200" b="0" dirty="0" smtClean="0"/>
              <a:t>Sensing measurement </a:t>
            </a:r>
            <a:r>
              <a:rPr lang="en-US" altLang="zh-CN" sz="1200" b="0" dirty="0"/>
              <a:t>is processed at STA3 to get the sensing result.</a:t>
            </a:r>
          </a:p>
          <a:p>
            <a:pPr marL="180000" indent="-180000"/>
            <a:r>
              <a:rPr lang="en-US" altLang="zh-CN" sz="1200" b="0" dirty="0"/>
              <a:t>If STA3 is standalone initiator, the sensing measurement could be sent to </a:t>
            </a:r>
            <a:r>
              <a:rPr lang="en-US" altLang="zh-CN" sz="1200" b="0" dirty="0" smtClean="0"/>
              <a:t>STA3(STA3 </a:t>
            </a:r>
            <a:r>
              <a:rPr lang="en-US" altLang="zh-CN" sz="1200" b="0" dirty="0"/>
              <a:t>also is the processor, middle figure), or the sensing result could be sent to STA3(STA3 has limited computation ability and STA4 is the processor, right figure).</a:t>
            </a:r>
          </a:p>
        </p:txBody>
      </p:sp>
      <p:sp>
        <p:nvSpPr>
          <p:cNvPr id="10" name="内容占位符 2"/>
          <p:cNvSpPr txBox="1">
            <a:spLocks/>
          </p:cNvSpPr>
          <p:nvPr/>
        </p:nvSpPr>
        <p:spPr bwMode="auto">
          <a:xfrm>
            <a:off x="4875213" y="3744385"/>
            <a:ext cx="4268787" cy="2515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STA1 and STA2 are communicating.</a:t>
            </a:r>
          </a:p>
          <a:p>
            <a:pPr marL="180000" indent="-180000"/>
            <a:r>
              <a:rPr lang="en-US" altLang="zh-CN" sz="1200" b="0" dirty="0"/>
              <a:t>STA3 is the sensing initiator, sensing receiver and sensing processor.</a:t>
            </a:r>
          </a:p>
          <a:p>
            <a:pPr marL="180000" indent="-180000"/>
            <a:r>
              <a:rPr lang="en-US" altLang="zh-CN" sz="1200" b="0" dirty="0"/>
              <a:t>STA4 is the sensing receiver.</a:t>
            </a:r>
          </a:p>
          <a:p>
            <a:pPr marL="180000" indent="-180000"/>
            <a:r>
              <a:rPr lang="en-US" altLang="zh-CN" sz="1200" b="0" dirty="0"/>
              <a:t>In un-coordinated CSI based sensing, STA3 and STA4 receive the communication signal passively to measure the area of interest.</a:t>
            </a:r>
          </a:p>
          <a:p>
            <a:pPr marL="180000" indent="-180000"/>
            <a:r>
              <a:rPr lang="en-US" altLang="zh-CN" sz="1200" b="0" dirty="0"/>
              <a:t>The measurements are processed at STA3 to get the sensing result.</a:t>
            </a:r>
          </a:p>
          <a:p>
            <a:pPr marL="180000" indent="-180000"/>
            <a:r>
              <a:rPr lang="en-US" altLang="zh-CN" sz="1200" b="0" dirty="0"/>
              <a:t>Similarly, if the initiator has limited computation ability, the measurements could be sent to somewhere else(e.g. STA4) for further processing and sensing result will be feedback to STA3.</a:t>
            </a:r>
          </a:p>
          <a:p>
            <a:pPr marL="180000" indent="-180000"/>
            <a:r>
              <a:rPr lang="en-US" altLang="zh-CN" sz="1200" b="0" dirty="0">
                <a:solidFill>
                  <a:srgbClr val="C00000"/>
                </a:solidFill>
              </a:rPr>
              <a:t>Also could be extended to a standalone sensing initiator.</a:t>
            </a:r>
          </a:p>
        </p:txBody>
      </p:sp>
      <p:pic>
        <p:nvPicPr>
          <p:cNvPr id="18" name="图片 17"/>
          <p:cNvPicPr>
            <a:picLocks noChangeAspect="1"/>
          </p:cNvPicPr>
          <p:nvPr/>
        </p:nvPicPr>
        <p:blipFill>
          <a:blip r:embed="rId2"/>
          <a:stretch>
            <a:fillRect/>
          </a:stretch>
        </p:blipFill>
        <p:spPr>
          <a:xfrm>
            <a:off x="90433" y="1592293"/>
            <a:ext cx="4848335" cy="2160000"/>
          </a:xfrm>
          <a:prstGeom prst="rect">
            <a:avLst/>
          </a:prstGeom>
        </p:spPr>
      </p:pic>
      <p:pic>
        <p:nvPicPr>
          <p:cNvPr id="20" name="图片 19"/>
          <p:cNvPicPr>
            <a:picLocks noChangeAspect="1"/>
          </p:cNvPicPr>
          <p:nvPr/>
        </p:nvPicPr>
        <p:blipFill>
          <a:blip r:embed="rId3"/>
          <a:stretch>
            <a:fillRect/>
          </a:stretch>
        </p:blipFill>
        <p:spPr>
          <a:xfrm>
            <a:off x="5601564" y="1600200"/>
            <a:ext cx="2536358" cy="2160000"/>
          </a:xfrm>
          <a:prstGeom prst="rect">
            <a:avLst/>
          </a:prstGeom>
        </p:spPr>
      </p:pic>
    </p:spTree>
    <p:extLst>
      <p:ext uri="{BB962C8B-B14F-4D97-AF65-F5344CB8AC3E}">
        <p14:creationId xmlns:p14="http://schemas.microsoft.com/office/powerpoint/2010/main" val="1014632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3-1</a:t>
            </a:r>
            <a:br>
              <a:rPr lang="en-US" altLang="zh-CN" sz="2800" dirty="0" smtClean="0"/>
            </a:br>
            <a:r>
              <a:rPr lang="en-US" altLang="zh-CN" sz="2000" b="0" dirty="0" smtClean="0"/>
              <a:t>Active radar sensing(one monostatic radar)</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14</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9" name="内容占位符 2"/>
          <p:cNvSpPr>
            <a:spLocks noGrp="1"/>
          </p:cNvSpPr>
          <p:nvPr>
            <p:ph idx="1"/>
          </p:nvPr>
        </p:nvSpPr>
        <p:spPr>
          <a:xfrm>
            <a:off x="76199" y="4297452"/>
            <a:ext cx="3276599" cy="1828800"/>
          </a:xfrm>
        </p:spPr>
        <p:txBody>
          <a:bodyPr/>
          <a:lstStyle/>
          <a:p>
            <a:pPr marL="180000" indent="-180000"/>
            <a:r>
              <a:rPr lang="en-US" altLang="zh-CN" sz="1200" b="0" dirty="0"/>
              <a:t>STA1 is the sensing initiator, sensing transmitter, sensing receiver and sensing processer(</a:t>
            </a:r>
            <a:r>
              <a:rPr lang="en-US" altLang="zh-CN" sz="1200" b="0" dirty="0">
                <a:solidFill>
                  <a:srgbClr val="0000FF"/>
                </a:solidFill>
              </a:rPr>
              <a:t>non-standalone initiator</a:t>
            </a:r>
            <a:r>
              <a:rPr lang="en-US" altLang="zh-CN" sz="1200" b="0" dirty="0"/>
              <a:t>).</a:t>
            </a:r>
          </a:p>
          <a:p>
            <a:pPr marL="180000" indent="-180000"/>
            <a:r>
              <a:rPr lang="en-US" altLang="zh-CN" sz="1200" b="0" dirty="0"/>
              <a:t>STA1 transmits the illumination signal and receives the echo signal to measure the area of interest. The measurement is processed at STA1 to get the sensing result.</a:t>
            </a:r>
          </a:p>
        </p:txBody>
      </p:sp>
      <p:sp>
        <p:nvSpPr>
          <p:cNvPr id="10" name="内容占位符 2"/>
          <p:cNvSpPr txBox="1">
            <a:spLocks/>
          </p:cNvSpPr>
          <p:nvPr/>
        </p:nvSpPr>
        <p:spPr bwMode="auto">
          <a:xfrm>
            <a:off x="3352800" y="4300327"/>
            <a:ext cx="5410200" cy="2175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STA1 is the sensing initiator and sensing processor(standalone initiator).</a:t>
            </a:r>
          </a:p>
          <a:p>
            <a:pPr marL="180000" indent="-180000"/>
            <a:r>
              <a:rPr lang="en-US" altLang="zh-CN" sz="1200" b="0" dirty="0"/>
              <a:t>STA2 is the sensing transmitter and sensing receiver.</a:t>
            </a:r>
          </a:p>
          <a:p>
            <a:pPr marL="180000" indent="-180000"/>
            <a:r>
              <a:rPr lang="en-US" altLang="zh-CN" sz="1200" b="0" dirty="0"/>
              <a:t>STA2 transmits the sensing illumination signal and receives the sensing echo signal to measure the area of interest.</a:t>
            </a:r>
          </a:p>
          <a:p>
            <a:pPr marL="180000" indent="-180000"/>
            <a:r>
              <a:rPr lang="en-US" altLang="zh-CN" sz="1200" b="0" dirty="0" smtClean="0"/>
              <a:t>Sensing measurement is sent </a:t>
            </a:r>
            <a:r>
              <a:rPr lang="en-US" altLang="zh-CN" sz="1200" b="0" dirty="0"/>
              <a:t>to STA1(initiator) for signal processing to get the sensing result(left figure).</a:t>
            </a:r>
          </a:p>
          <a:p>
            <a:pPr marL="180000" indent="-180000"/>
            <a:r>
              <a:rPr lang="en-US" altLang="zh-CN" sz="1200" b="0" dirty="0"/>
              <a:t>If STA1 has limited computation ability, </a:t>
            </a:r>
            <a:r>
              <a:rPr lang="en-US" altLang="zh-CN" sz="1200" b="0" dirty="0" smtClean="0"/>
              <a:t>sensing </a:t>
            </a:r>
            <a:r>
              <a:rPr lang="en-US" altLang="zh-CN" sz="1200" b="0" dirty="0"/>
              <a:t>measurement is processed at STA2 and the sensing result is feedback to STA1(standalone initiator, right figure</a:t>
            </a:r>
            <a:r>
              <a:rPr lang="en-US" altLang="zh-CN" sz="1200" b="0" dirty="0" smtClean="0"/>
              <a:t>).</a:t>
            </a:r>
            <a:endParaRPr lang="en-US" altLang="zh-CN" sz="1200" b="0" dirty="0"/>
          </a:p>
          <a:p>
            <a:endParaRPr lang="en-US" altLang="zh-CN" sz="1400" b="0" dirty="0"/>
          </a:p>
        </p:txBody>
      </p:sp>
      <p:pic>
        <p:nvPicPr>
          <p:cNvPr id="16" name="图片 15"/>
          <p:cNvPicPr>
            <a:picLocks noChangeAspect="1"/>
          </p:cNvPicPr>
          <p:nvPr/>
        </p:nvPicPr>
        <p:blipFill>
          <a:blip r:embed="rId2"/>
          <a:stretch>
            <a:fillRect/>
          </a:stretch>
        </p:blipFill>
        <p:spPr>
          <a:xfrm>
            <a:off x="686820" y="1976656"/>
            <a:ext cx="1561313" cy="2160000"/>
          </a:xfrm>
          <a:prstGeom prst="rect">
            <a:avLst/>
          </a:prstGeom>
        </p:spPr>
      </p:pic>
      <p:pic>
        <p:nvPicPr>
          <p:cNvPr id="17" name="图片 16"/>
          <p:cNvPicPr>
            <a:picLocks noChangeAspect="1"/>
          </p:cNvPicPr>
          <p:nvPr/>
        </p:nvPicPr>
        <p:blipFill>
          <a:blip r:embed="rId3"/>
          <a:stretch>
            <a:fillRect/>
          </a:stretch>
        </p:blipFill>
        <p:spPr>
          <a:xfrm>
            <a:off x="3613959" y="1976656"/>
            <a:ext cx="4844241" cy="2160000"/>
          </a:xfrm>
          <a:prstGeom prst="rect">
            <a:avLst/>
          </a:prstGeom>
        </p:spPr>
      </p:pic>
    </p:spTree>
    <p:extLst>
      <p:ext uri="{BB962C8B-B14F-4D97-AF65-F5344CB8AC3E}">
        <p14:creationId xmlns:p14="http://schemas.microsoft.com/office/powerpoint/2010/main" val="3476857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3-2</a:t>
            </a:r>
            <a:br>
              <a:rPr lang="en-US" altLang="zh-CN" sz="2800" dirty="0" smtClean="0"/>
            </a:br>
            <a:r>
              <a:rPr lang="en-US" altLang="zh-CN" sz="2000" b="0" dirty="0" smtClean="0"/>
              <a:t>Active radar sensing(multi monostatic radars)</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9" name="内容占位符 2"/>
          <p:cNvSpPr>
            <a:spLocks noGrp="1"/>
          </p:cNvSpPr>
          <p:nvPr>
            <p:ph idx="1"/>
          </p:nvPr>
        </p:nvSpPr>
        <p:spPr>
          <a:xfrm>
            <a:off x="0" y="3886200"/>
            <a:ext cx="3886200" cy="2242929"/>
          </a:xfrm>
        </p:spPr>
        <p:txBody>
          <a:bodyPr/>
          <a:lstStyle/>
          <a:p>
            <a:pPr marL="180000" indent="-180000"/>
            <a:r>
              <a:rPr lang="en-US" altLang="zh-CN" sz="1200" b="0" dirty="0"/>
              <a:t>STA1 is the sensing initiator, sensing transmitter, sensing receiver and sensing processor(</a:t>
            </a:r>
            <a:r>
              <a:rPr lang="en-US" altLang="zh-CN" sz="1200" b="0" dirty="0">
                <a:solidFill>
                  <a:srgbClr val="0000FF"/>
                </a:solidFill>
              </a:rPr>
              <a:t>non-standalone initiator</a:t>
            </a:r>
            <a:r>
              <a:rPr lang="en-US" altLang="zh-CN" sz="1200" b="0" dirty="0"/>
              <a:t>).</a:t>
            </a:r>
          </a:p>
          <a:p>
            <a:pPr marL="180000" indent="-180000"/>
            <a:r>
              <a:rPr lang="en-US" altLang="zh-CN" sz="1200" b="0" dirty="0"/>
              <a:t>STA2 is the sensing transmitter and sensing receiver.</a:t>
            </a:r>
          </a:p>
          <a:p>
            <a:pPr marL="180000" indent="-180000"/>
            <a:r>
              <a:rPr lang="en-US" altLang="zh-CN" sz="1200" b="0" dirty="0" smtClean="0"/>
              <a:t>STA1 </a:t>
            </a:r>
            <a:r>
              <a:rPr lang="en-US" altLang="zh-CN" sz="1200" b="0" dirty="0"/>
              <a:t>and STA2 transmit the sensing illumination signal and receive the sensing echo signal to measure the area of interest.</a:t>
            </a:r>
          </a:p>
          <a:p>
            <a:pPr marL="180000" indent="-180000"/>
            <a:r>
              <a:rPr lang="en-US" altLang="zh-CN" sz="1200" b="0" dirty="0"/>
              <a:t>The sensing measurements are sent to STA1(initiator) for further processing to get the sensing results.</a:t>
            </a:r>
          </a:p>
          <a:p>
            <a:pPr marL="180000" indent="-180000"/>
            <a:r>
              <a:rPr lang="en-US" altLang="zh-CN" sz="1200" b="0" dirty="0"/>
              <a:t>If STA1 has limited computation ability, sensing measurements could be sent somewhere for further processing and the sensing result will be feedback to STA1. </a:t>
            </a:r>
          </a:p>
        </p:txBody>
      </p:sp>
      <p:sp>
        <p:nvSpPr>
          <p:cNvPr id="10" name="内容占位符 2"/>
          <p:cNvSpPr txBox="1">
            <a:spLocks/>
          </p:cNvSpPr>
          <p:nvPr/>
        </p:nvSpPr>
        <p:spPr bwMode="auto">
          <a:xfrm>
            <a:off x="4038600" y="3886200"/>
            <a:ext cx="5029200" cy="22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STA1 is the sensing initiator(</a:t>
            </a:r>
            <a:r>
              <a:rPr lang="en-US" altLang="zh-CN" sz="1200" b="0" dirty="0">
                <a:solidFill>
                  <a:srgbClr val="0000FF"/>
                </a:solidFill>
              </a:rPr>
              <a:t>standalone</a:t>
            </a:r>
            <a:r>
              <a:rPr lang="en-US" altLang="zh-CN" sz="1200" b="0" dirty="0"/>
              <a:t> </a:t>
            </a:r>
            <a:r>
              <a:rPr lang="en-US" altLang="zh-CN" sz="1200" b="0" dirty="0">
                <a:solidFill>
                  <a:srgbClr val="0000FF"/>
                </a:solidFill>
              </a:rPr>
              <a:t>initiator</a:t>
            </a:r>
            <a:r>
              <a:rPr lang="en-US" altLang="zh-CN" sz="1200" b="0" dirty="0"/>
              <a:t>).</a:t>
            </a:r>
          </a:p>
          <a:p>
            <a:pPr marL="180000" indent="-180000"/>
            <a:r>
              <a:rPr lang="en-US" altLang="zh-CN" sz="1200" b="0" dirty="0"/>
              <a:t>STA2 is the sensing transmitter and sensing receiver.</a:t>
            </a:r>
          </a:p>
          <a:p>
            <a:pPr marL="180000" indent="-180000"/>
            <a:r>
              <a:rPr lang="en-US" altLang="zh-CN" sz="1200" b="0" dirty="0"/>
              <a:t>STA3 is the sensing transmitter and sensing receiver.</a:t>
            </a:r>
          </a:p>
          <a:p>
            <a:pPr marL="180000" indent="-180000"/>
            <a:r>
              <a:rPr lang="en-US" altLang="zh-CN" sz="1200" b="0" dirty="0"/>
              <a:t>STA2 and STA3 transmit the sensing illumination signal and receive the sensing echo signal to measure the area of interest.</a:t>
            </a:r>
          </a:p>
          <a:p>
            <a:pPr marL="180000" indent="-180000"/>
            <a:r>
              <a:rPr lang="en-US" altLang="zh-CN" sz="1200" b="0" dirty="0"/>
              <a:t>The sensing </a:t>
            </a:r>
            <a:r>
              <a:rPr lang="en-US" altLang="zh-CN" sz="1200" b="0" dirty="0" smtClean="0"/>
              <a:t>measurements </a:t>
            </a:r>
            <a:r>
              <a:rPr lang="en-US" altLang="zh-CN" sz="1200" b="0" dirty="0"/>
              <a:t>will be sent to STA1 for further processing to get the sensing result(left figure).</a:t>
            </a:r>
          </a:p>
          <a:p>
            <a:pPr marL="180000" indent="-180000"/>
            <a:r>
              <a:rPr lang="en-US" altLang="zh-CN" sz="1200" b="0" dirty="0"/>
              <a:t>If STA1 has limited computation ability, sensing measurements are processed at STA2 for further processing and the sensing result will be feedback to STA1(standalone </a:t>
            </a:r>
            <a:r>
              <a:rPr lang="en-US" altLang="zh-CN" sz="1200" b="0" dirty="0" smtClean="0"/>
              <a:t>initiator</a:t>
            </a:r>
            <a:r>
              <a:rPr lang="en-US" altLang="zh-CN" sz="1200" b="0" dirty="0"/>
              <a:t>, right figure). </a:t>
            </a:r>
          </a:p>
        </p:txBody>
      </p:sp>
      <p:pic>
        <p:nvPicPr>
          <p:cNvPr id="14" name="图片 13"/>
          <p:cNvPicPr>
            <a:picLocks noChangeAspect="1"/>
          </p:cNvPicPr>
          <p:nvPr/>
        </p:nvPicPr>
        <p:blipFill>
          <a:blip r:embed="rId2"/>
          <a:stretch>
            <a:fillRect/>
          </a:stretch>
        </p:blipFill>
        <p:spPr>
          <a:xfrm>
            <a:off x="768866" y="1737962"/>
            <a:ext cx="2109853" cy="2160000"/>
          </a:xfrm>
          <a:prstGeom prst="rect">
            <a:avLst/>
          </a:prstGeom>
        </p:spPr>
      </p:pic>
      <p:pic>
        <p:nvPicPr>
          <p:cNvPr id="17" name="图片 16"/>
          <p:cNvPicPr>
            <a:picLocks noChangeAspect="1"/>
          </p:cNvPicPr>
          <p:nvPr/>
        </p:nvPicPr>
        <p:blipFill>
          <a:blip r:embed="rId3"/>
          <a:stretch>
            <a:fillRect/>
          </a:stretch>
        </p:blipFill>
        <p:spPr>
          <a:xfrm>
            <a:off x="3872849" y="1737962"/>
            <a:ext cx="5089091" cy="2160000"/>
          </a:xfrm>
          <a:prstGeom prst="rect">
            <a:avLst/>
          </a:prstGeom>
        </p:spPr>
      </p:pic>
    </p:spTree>
    <p:extLst>
      <p:ext uri="{BB962C8B-B14F-4D97-AF65-F5344CB8AC3E}">
        <p14:creationId xmlns:p14="http://schemas.microsoft.com/office/powerpoint/2010/main" val="4010018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3-3</a:t>
            </a:r>
            <a:br>
              <a:rPr lang="en-US" altLang="zh-CN" sz="2800" dirty="0" smtClean="0"/>
            </a:br>
            <a:r>
              <a:rPr lang="en-US" altLang="zh-CN" sz="2000" b="0" dirty="0" err="1"/>
              <a:t>B</a:t>
            </a:r>
            <a:r>
              <a:rPr lang="en-US" altLang="zh-CN" sz="2000" b="0" dirty="0" err="1" smtClean="0"/>
              <a:t>istatic</a:t>
            </a:r>
            <a:r>
              <a:rPr lang="en-US" altLang="zh-CN" sz="2000" b="0" dirty="0" smtClean="0"/>
              <a:t>/</a:t>
            </a:r>
            <a:r>
              <a:rPr lang="en-US" altLang="zh-CN" sz="2000" b="0" dirty="0" err="1" smtClean="0"/>
              <a:t>multistatic</a:t>
            </a:r>
            <a:r>
              <a:rPr lang="en-US" altLang="zh-CN" sz="2000" b="0" dirty="0" smtClean="0"/>
              <a:t>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9" name="内容占位符 2"/>
          <p:cNvSpPr>
            <a:spLocks noGrp="1"/>
          </p:cNvSpPr>
          <p:nvPr>
            <p:ph idx="1"/>
          </p:nvPr>
        </p:nvSpPr>
        <p:spPr>
          <a:xfrm>
            <a:off x="43173" y="5639847"/>
            <a:ext cx="4049922" cy="837153"/>
          </a:xfrm>
        </p:spPr>
        <p:txBody>
          <a:bodyPr/>
          <a:lstStyle/>
          <a:p>
            <a:pPr marL="180000" indent="-180000"/>
            <a:r>
              <a:rPr lang="en-US" altLang="zh-CN" sz="1200" b="0" dirty="0"/>
              <a:t>The </a:t>
            </a:r>
            <a:r>
              <a:rPr lang="en-US" altLang="zh-CN" sz="1200" b="0" dirty="0" err="1"/>
              <a:t>secnarios</a:t>
            </a:r>
            <a:r>
              <a:rPr lang="en-US" altLang="zh-CN" sz="1200" b="0" dirty="0"/>
              <a:t> of </a:t>
            </a:r>
            <a:r>
              <a:rPr lang="en-US" altLang="zh-CN" sz="1200" b="0" dirty="0" err="1"/>
              <a:t>bistatic</a:t>
            </a:r>
            <a:r>
              <a:rPr lang="en-US" altLang="zh-CN" sz="1200" b="0" dirty="0"/>
              <a:t> radar sensing are similar with the coordinated CSI based sensing shown in slide 9. </a:t>
            </a:r>
          </a:p>
          <a:p>
            <a:pPr marL="180000" indent="-180000"/>
            <a:r>
              <a:rPr lang="en-US" altLang="zh-CN" sz="1200" b="0" dirty="0"/>
              <a:t>Both non-standalone initiator and standalone initiator could </a:t>
            </a:r>
            <a:r>
              <a:rPr lang="en-US" altLang="zh-CN" sz="1200" b="0" dirty="0" smtClean="0"/>
              <a:t>be considered</a:t>
            </a:r>
            <a:r>
              <a:rPr lang="en-US" altLang="zh-CN" sz="1200" b="0" dirty="0"/>
              <a:t>.</a:t>
            </a:r>
          </a:p>
        </p:txBody>
      </p:sp>
      <p:sp>
        <p:nvSpPr>
          <p:cNvPr id="10" name="内容占位符 2"/>
          <p:cNvSpPr txBox="1">
            <a:spLocks/>
          </p:cNvSpPr>
          <p:nvPr/>
        </p:nvSpPr>
        <p:spPr bwMode="auto">
          <a:xfrm>
            <a:off x="4093096" y="5638800"/>
            <a:ext cx="4737102" cy="862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The scenarios of </a:t>
            </a:r>
            <a:r>
              <a:rPr lang="en-US" altLang="zh-CN" sz="1200" b="0" dirty="0" err="1"/>
              <a:t>multistatic</a:t>
            </a:r>
            <a:r>
              <a:rPr lang="en-US" altLang="zh-CN" sz="1200" b="0" dirty="0"/>
              <a:t> radar sensing are similar with the coordinated CSI based sensing shown in slide 10 and 11.</a:t>
            </a:r>
          </a:p>
          <a:p>
            <a:pPr marL="180000" indent="-180000"/>
            <a:r>
              <a:rPr lang="en-US" altLang="zh-CN" sz="1200" b="0" dirty="0"/>
              <a:t>Both non-standalone initiator and standalone initiator could </a:t>
            </a:r>
            <a:r>
              <a:rPr lang="en-US" altLang="zh-CN" sz="1200" b="0" dirty="0" smtClean="0"/>
              <a:t>be considered</a:t>
            </a:r>
            <a:r>
              <a:rPr lang="en-US" altLang="zh-CN" sz="1200" b="0" dirty="0"/>
              <a:t>.</a:t>
            </a:r>
          </a:p>
        </p:txBody>
      </p:sp>
      <p:pic>
        <p:nvPicPr>
          <p:cNvPr id="15" name="图片 14"/>
          <p:cNvPicPr>
            <a:picLocks noChangeAspect="1"/>
          </p:cNvPicPr>
          <p:nvPr/>
        </p:nvPicPr>
        <p:blipFill>
          <a:blip r:embed="rId2"/>
          <a:stretch>
            <a:fillRect/>
          </a:stretch>
        </p:blipFill>
        <p:spPr>
          <a:xfrm>
            <a:off x="4108670" y="1678800"/>
            <a:ext cx="4747407" cy="3960000"/>
          </a:xfrm>
          <a:prstGeom prst="rect">
            <a:avLst/>
          </a:prstGeom>
        </p:spPr>
      </p:pic>
      <p:pic>
        <p:nvPicPr>
          <p:cNvPr id="16" name="图片 15"/>
          <p:cNvPicPr>
            <a:picLocks noChangeAspect="1"/>
          </p:cNvPicPr>
          <p:nvPr/>
        </p:nvPicPr>
        <p:blipFill>
          <a:blip r:embed="rId3"/>
          <a:stretch>
            <a:fillRect/>
          </a:stretch>
        </p:blipFill>
        <p:spPr>
          <a:xfrm>
            <a:off x="260606" y="1686945"/>
            <a:ext cx="3507253" cy="3960000"/>
          </a:xfrm>
          <a:prstGeom prst="rect">
            <a:avLst/>
          </a:prstGeom>
        </p:spPr>
      </p:pic>
    </p:spTree>
    <p:extLst>
      <p:ext uri="{BB962C8B-B14F-4D97-AF65-F5344CB8AC3E}">
        <p14:creationId xmlns:p14="http://schemas.microsoft.com/office/powerpoint/2010/main" val="1005397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Scenarios of WLAN sensing</a:t>
            </a:r>
            <a:r>
              <a:rPr lang="en-GB" altLang="zh-CN" sz="2800" dirty="0"/>
              <a:t> </a:t>
            </a:r>
            <a:r>
              <a:rPr lang="en-US" altLang="zh-CN" sz="2800" dirty="0" smtClean="0"/>
              <a:t>4</a:t>
            </a:r>
            <a:br>
              <a:rPr lang="en-US" altLang="zh-CN" sz="2800" dirty="0" smtClean="0"/>
            </a:br>
            <a:r>
              <a:rPr lang="en-US" altLang="zh-CN" sz="2000" b="0" dirty="0" smtClean="0"/>
              <a:t>Passive radar sensing</a:t>
            </a:r>
            <a:endParaRPr lang="zh-CN" altLang="en-US" sz="20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1" name="内容占位符 2"/>
          <p:cNvSpPr txBox="1">
            <a:spLocks/>
          </p:cNvSpPr>
          <p:nvPr/>
        </p:nvSpPr>
        <p:spPr bwMode="auto">
          <a:xfrm>
            <a:off x="1" y="3760200"/>
            <a:ext cx="5029200" cy="2486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kern="0" dirty="0" smtClean="0"/>
              <a:t>STA1 and STA2 are communicating.</a:t>
            </a:r>
          </a:p>
          <a:p>
            <a:pPr marL="180000" indent="-180000"/>
            <a:r>
              <a:rPr lang="en-US" altLang="zh-CN" sz="1200" b="0" kern="0" dirty="0" smtClean="0"/>
              <a:t>STA3 is the sensing initiator, sensing receiver and sensing processor.</a:t>
            </a:r>
          </a:p>
          <a:p>
            <a:pPr marL="180000" indent="-180000"/>
            <a:r>
              <a:rPr lang="en-US" altLang="zh-CN" sz="1200" b="0" kern="0" dirty="0" smtClean="0"/>
              <a:t>In passive radar sensing, STA3 receives the communication signal passively to measure the area of interest.</a:t>
            </a:r>
          </a:p>
          <a:p>
            <a:pPr marL="180000" indent="-180000"/>
            <a:r>
              <a:rPr lang="en-US" altLang="zh-CN" sz="1200" b="0" kern="0" dirty="0" smtClean="0"/>
              <a:t>Sensing measurement is processed at STA3 to get the sensing result.</a:t>
            </a:r>
          </a:p>
          <a:p>
            <a:pPr marL="180000" indent="-180000"/>
            <a:r>
              <a:rPr lang="en-US" altLang="zh-CN" sz="1200" b="0" kern="0" dirty="0" smtClean="0"/>
              <a:t>If STA3 is standalone initiator, the sensing measurement could be sent to STA3(STA3 also is the processor, middle figure), or the sensing result could be sent to STA3(STA3 has limited computation ability and STA4 is the processor, right figure).</a:t>
            </a:r>
            <a:endParaRPr lang="en-US" altLang="zh-CN" sz="1200" b="0" kern="0" dirty="0"/>
          </a:p>
        </p:txBody>
      </p:sp>
      <p:sp>
        <p:nvSpPr>
          <p:cNvPr id="12" name="内容占位符 2"/>
          <p:cNvSpPr txBox="1">
            <a:spLocks/>
          </p:cNvSpPr>
          <p:nvPr/>
        </p:nvSpPr>
        <p:spPr bwMode="auto">
          <a:xfrm>
            <a:off x="4875213" y="3744385"/>
            <a:ext cx="4268787" cy="2515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80000" indent="-180000"/>
            <a:r>
              <a:rPr lang="en-US" altLang="zh-CN" sz="1200" b="0" dirty="0"/>
              <a:t>STA1 and STA2 are communicating.</a:t>
            </a:r>
          </a:p>
          <a:p>
            <a:pPr marL="180000" indent="-180000"/>
            <a:r>
              <a:rPr lang="en-US" altLang="zh-CN" sz="1200" b="0" dirty="0"/>
              <a:t>STA3 is the sensing initiator, sensing receiver and sensing processor.</a:t>
            </a:r>
          </a:p>
          <a:p>
            <a:pPr marL="180000" indent="-180000"/>
            <a:r>
              <a:rPr lang="en-US" altLang="zh-CN" sz="1200" b="0" dirty="0"/>
              <a:t>STA4 is the sensing receiver.</a:t>
            </a:r>
          </a:p>
          <a:p>
            <a:pPr marL="180000" indent="-180000"/>
            <a:r>
              <a:rPr lang="en-US" altLang="zh-CN" sz="1200" b="0" dirty="0"/>
              <a:t>In </a:t>
            </a:r>
            <a:r>
              <a:rPr lang="en-US" altLang="zh-CN" sz="1200" b="0" dirty="0" smtClean="0"/>
              <a:t>passive radar sensing</a:t>
            </a:r>
            <a:r>
              <a:rPr lang="en-US" altLang="zh-CN" sz="1200" b="0" dirty="0"/>
              <a:t>, STA3 and STA4 receive the communication signal passively to measure the area of interest.</a:t>
            </a:r>
          </a:p>
          <a:p>
            <a:pPr marL="180000" indent="-180000"/>
            <a:r>
              <a:rPr lang="en-US" altLang="zh-CN" sz="1200" b="0" dirty="0"/>
              <a:t>The measurements are processed at STA3 to get the sensing result.</a:t>
            </a:r>
          </a:p>
          <a:p>
            <a:pPr marL="180000" indent="-180000"/>
            <a:r>
              <a:rPr lang="en-US" altLang="zh-CN" sz="1200" b="0" dirty="0"/>
              <a:t>Similarly, if the initiator has limited computation ability, the measurements could be sent to somewhere else(e.g. STA4) for further processing and sensing result will be feedback to STA3.</a:t>
            </a:r>
          </a:p>
          <a:p>
            <a:pPr marL="180000" indent="-180000"/>
            <a:r>
              <a:rPr lang="en-US" altLang="zh-CN" sz="1200" b="0" dirty="0">
                <a:solidFill>
                  <a:srgbClr val="C00000"/>
                </a:solidFill>
              </a:rPr>
              <a:t>Also could be extended to a standalone sensing initiator.</a:t>
            </a:r>
          </a:p>
        </p:txBody>
      </p:sp>
      <p:pic>
        <p:nvPicPr>
          <p:cNvPr id="17" name="图片 16"/>
          <p:cNvPicPr>
            <a:picLocks noChangeAspect="1"/>
          </p:cNvPicPr>
          <p:nvPr/>
        </p:nvPicPr>
        <p:blipFill>
          <a:blip r:embed="rId2"/>
          <a:stretch>
            <a:fillRect/>
          </a:stretch>
        </p:blipFill>
        <p:spPr>
          <a:xfrm>
            <a:off x="90433" y="1592293"/>
            <a:ext cx="4848335" cy="2160000"/>
          </a:xfrm>
          <a:prstGeom prst="rect">
            <a:avLst/>
          </a:prstGeom>
        </p:spPr>
      </p:pic>
      <p:pic>
        <p:nvPicPr>
          <p:cNvPr id="19" name="图片 18"/>
          <p:cNvPicPr>
            <a:picLocks noChangeAspect="1"/>
          </p:cNvPicPr>
          <p:nvPr/>
        </p:nvPicPr>
        <p:blipFill>
          <a:blip r:embed="rId3"/>
          <a:stretch>
            <a:fillRect/>
          </a:stretch>
        </p:blipFill>
        <p:spPr>
          <a:xfrm>
            <a:off x="5601564" y="1600200"/>
            <a:ext cx="2536358" cy="2160000"/>
          </a:xfrm>
          <a:prstGeom prst="rect">
            <a:avLst/>
          </a:prstGeom>
        </p:spPr>
      </p:pic>
    </p:spTree>
    <p:extLst>
      <p:ext uri="{BB962C8B-B14F-4D97-AF65-F5344CB8AC3E}">
        <p14:creationId xmlns:p14="http://schemas.microsoft.com/office/powerpoint/2010/main" val="3112522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3" name="内容占位符 2"/>
          <p:cNvSpPr>
            <a:spLocks noGrp="1"/>
          </p:cNvSpPr>
          <p:nvPr>
            <p:ph idx="1"/>
          </p:nvPr>
        </p:nvSpPr>
        <p:spPr/>
        <p:txBody>
          <a:bodyPr/>
          <a:lstStyle/>
          <a:p>
            <a:r>
              <a:rPr lang="en-US" altLang="zh-CN" sz="1800" dirty="0" smtClean="0"/>
              <a:t>CSI based sensing</a:t>
            </a:r>
          </a:p>
          <a:p>
            <a:pPr indent="342900">
              <a:buFont typeface="Wingdings" panose="05000000000000000000" pitchFamily="2" charset="2"/>
              <a:buChar char="Ø"/>
            </a:pPr>
            <a:r>
              <a:rPr lang="en-US" altLang="zh-CN" sz="1600" dirty="0" smtClean="0"/>
              <a:t>Coordinated CSI based sensing (1)</a:t>
            </a:r>
          </a:p>
          <a:p>
            <a:pPr marL="1085850" lvl="1">
              <a:buFont typeface="Wingdings" panose="05000000000000000000" pitchFamily="2" charset="2"/>
              <a:buChar char="n"/>
            </a:pPr>
            <a:r>
              <a:rPr lang="en-US" altLang="zh-CN" sz="1400" b="0" dirty="0" smtClean="0"/>
              <a:t>One transmitter and one receiver (1-1)</a:t>
            </a:r>
          </a:p>
          <a:p>
            <a:pPr marL="1085850" lvl="1">
              <a:buFont typeface="Wingdings" panose="05000000000000000000" pitchFamily="2" charset="2"/>
              <a:buChar char="n"/>
            </a:pPr>
            <a:r>
              <a:rPr lang="en-US" altLang="zh-CN" sz="1400" b="0" dirty="0" smtClean="0"/>
              <a:t>Multi transmitters </a:t>
            </a:r>
            <a:r>
              <a:rPr lang="en-US" altLang="zh-CN" sz="1400" b="0" dirty="0"/>
              <a:t>or multi </a:t>
            </a:r>
            <a:r>
              <a:rPr lang="en-US" altLang="zh-CN" sz="1400" b="0" dirty="0" smtClean="0"/>
              <a:t>receivers, </a:t>
            </a:r>
            <a:r>
              <a:rPr lang="en-US" altLang="zh-CN" sz="1400" b="0" dirty="0"/>
              <a:t>participators are transmitters or receivers (</a:t>
            </a:r>
            <a:r>
              <a:rPr lang="en-US" altLang="zh-CN" sz="1400" b="0" dirty="0" smtClean="0"/>
              <a:t>1-2)</a:t>
            </a:r>
          </a:p>
          <a:p>
            <a:pPr marL="1085850" lvl="1">
              <a:buFont typeface="Wingdings" panose="05000000000000000000" pitchFamily="2" charset="2"/>
              <a:buChar char="n"/>
            </a:pPr>
            <a:r>
              <a:rPr lang="en-US" altLang="zh-CN" sz="1400" b="0" dirty="0" smtClean="0"/>
              <a:t>Multi transmitters </a:t>
            </a:r>
            <a:r>
              <a:rPr lang="en-US" altLang="zh-CN" sz="1400" b="0" dirty="0"/>
              <a:t>or multi </a:t>
            </a:r>
            <a:r>
              <a:rPr lang="en-US" altLang="zh-CN" sz="1400" b="0" dirty="0" smtClean="0"/>
              <a:t>receivers, </a:t>
            </a:r>
            <a:r>
              <a:rPr lang="en-US" altLang="zh-CN" sz="1400" b="0" dirty="0"/>
              <a:t>participators are transmitters </a:t>
            </a:r>
            <a:r>
              <a:rPr lang="en-US" altLang="zh-CN" sz="1400" b="0" dirty="0" smtClean="0"/>
              <a:t>and receivers </a:t>
            </a:r>
            <a:r>
              <a:rPr lang="en-US" altLang="zh-CN" sz="1400" b="0" dirty="0"/>
              <a:t>(</a:t>
            </a:r>
            <a:r>
              <a:rPr lang="en-US" altLang="zh-CN" sz="1400" b="0" dirty="0" smtClean="0"/>
              <a:t>1-3)</a:t>
            </a:r>
          </a:p>
          <a:p>
            <a:pPr indent="342900">
              <a:buFont typeface="Wingdings" panose="05000000000000000000" pitchFamily="2" charset="2"/>
              <a:buChar char="Ø"/>
            </a:pPr>
            <a:r>
              <a:rPr lang="en-US" altLang="zh-CN" sz="1600" dirty="0" smtClean="0"/>
              <a:t>Un-coordinated CSI based sensing (2)</a:t>
            </a:r>
          </a:p>
          <a:p>
            <a:r>
              <a:rPr lang="en-US" altLang="zh-CN" sz="1800" dirty="0" smtClean="0"/>
              <a:t>Radar based sensing</a:t>
            </a:r>
          </a:p>
          <a:p>
            <a:pPr indent="342900">
              <a:buFont typeface="Wingdings" panose="05000000000000000000" pitchFamily="2" charset="2"/>
              <a:buChar char="Ø"/>
            </a:pPr>
            <a:r>
              <a:rPr lang="en-US" altLang="zh-CN" sz="1600" dirty="0"/>
              <a:t>Active radar </a:t>
            </a:r>
            <a:r>
              <a:rPr lang="en-US" altLang="zh-CN" sz="1600" dirty="0" smtClean="0"/>
              <a:t>sensing (3)</a:t>
            </a:r>
          </a:p>
          <a:p>
            <a:pPr marL="1085850" lvl="1">
              <a:buFont typeface="Wingdings" panose="05000000000000000000" pitchFamily="2" charset="2"/>
              <a:buChar char="n"/>
            </a:pPr>
            <a:r>
              <a:rPr lang="en-US" altLang="zh-CN" sz="1400" b="0" dirty="0"/>
              <a:t>One monostatic </a:t>
            </a:r>
            <a:r>
              <a:rPr lang="en-US" altLang="zh-CN" sz="1400" b="0" dirty="0" smtClean="0"/>
              <a:t>radar (3-1)</a:t>
            </a:r>
            <a:endParaRPr lang="en-US" altLang="zh-CN" sz="1400" b="0" dirty="0"/>
          </a:p>
          <a:p>
            <a:pPr marL="1085850" lvl="1">
              <a:buFont typeface="Wingdings" panose="05000000000000000000" pitchFamily="2" charset="2"/>
              <a:buChar char="n"/>
            </a:pPr>
            <a:r>
              <a:rPr lang="en-US" altLang="zh-CN" sz="1400" b="0" dirty="0"/>
              <a:t>Multi monostatic </a:t>
            </a:r>
            <a:r>
              <a:rPr lang="en-US" altLang="zh-CN" sz="1400" b="0" dirty="0" smtClean="0"/>
              <a:t>radars (3-2)</a:t>
            </a:r>
            <a:endParaRPr lang="en-US" altLang="zh-CN" sz="1400" b="0" dirty="0"/>
          </a:p>
          <a:p>
            <a:pPr marL="1085850" lvl="1">
              <a:buFont typeface="Wingdings" panose="05000000000000000000" pitchFamily="2" charset="2"/>
              <a:buChar char="n"/>
            </a:pPr>
            <a:r>
              <a:rPr lang="en-US" altLang="zh-CN" sz="1400" b="0" dirty="0" err="1"/>
              <a:t>Bistatic</a:t>
            </a:r>
            <a:r>
              <a:rPr lang="en-US" altLang="zh-CN" sz="1400" b="0" dirty="0"/>
              <a:t>/</a:t>
            </a:r>
            <a:r>
              <a:rPr lang="en-US" altLang="zh-CN" sz="1400" b="0" dirty="0" err="1"/>
              <a:t>multistatic</a:t>
            </a:r>
            <a:r>
              <a:rPr lang="en-US" altLang="zh-CN" sz="1400" b="0" dirty="0"/>
              <a:t> radar </a:t>
            </a:r>
            <a:r>
              <a:rPr lang="en-US" altLang="zh-CN" sz="1400" b="0" dirty="0" smtClean="0"/>
              <a:t>(3-3)</a:t>
            </a:r>
            <a:endParaRPr lang="en-US" altLang="zh-CN" sz="1400" b="0" dirty="0"/>
          </a:p>
          <a:p>
            <a:pPr indent="342900">
              <a:buFont typeface="Wingdings" panose="05000000000000000000" pitchFamily="2" charset="2"/>
              <a:buChar char="Ø"/>
            </a:pPr>
            <a:r>
              <a:rPr lang="en-US" altLang="zh-CN" sz="1600" dirty="0"/>
              <a:t>Passive radar </a:t>
            </a:r>
            <a:r>
              <a:rPr lang="en-US" altLang="zh-CN" sz="1600" dirty="0" smtClean="0"/>
              <a:t>sensing (4)</a:t>
            </a:r>
            <a:endParaRPr lang="en-US" altLang="zh-CN" sz="1600" dirty="0"/>
          </a:p>
          <a:p>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18</a:t>
            </a:fld>
            <a:endParaRPr lang="en-US" altLang="zh-CN"/>
          </a:p>
        </p:txBody>
      </p:sp>
      <p:sp>
        <p:nvSpPr>
          <p:cNvPr id="6"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3274588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19</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3" name="内容占位符 2"/>
          <p:cNvSpPr>
            <a:spLocks noGrp="1"/>
          </p:cNvSpPr>
          <p:nvPr>
            <p:ph idx="1"/>
          </p:nvPr>
        </p:nvSpPr>
        <p:spPr>
          <a:xfrm>
            <a:off x="685800" y="1953399"/>
            <a:ext cx="7772400" cy="4142601"/>
          </a:xfrm>
        </p:spPr>
        <p:txBody>
          <a:bodyPr/>
          <a:lstStyle/>
          <a:p>
            <a:r>
              <a:rPr lang="en-US" altLang="zh-CN" sz="2000" dirty="0"/>
              <a:t>In this contribution, the definition of sensing roles, related terms, sensing session and sensing types are shown and discussed</a:t>
            </a:r>
            <a:r>
              <a:rPr lang="en-US" altLang="zh-CN" sz="2000" dirty="0" smtClean="0"/>
              <a:t>.</a:t>
            </a:r>
          </a:p>
          <a:p>
            <a:endParaRPr lang="en-US" altLang="zh-CN" sz="2000" dirty="0"/>
          </a:p>
          <a:p>
            <a:r>
              <a:rPr lang="en-US" altLang="zh-CN" sz="2000" dirty="0" smtClean="0"/>
              <a:t>Based on the discussion, different sensing scenarios, including coordinated CSI based sensing, un-coordinated CSI based sensing, active radar sensing and passive radar sensing have been presented and discussed.</a:t>
            </a:r>
            <a:endParaRPr lang="en-US" altLang="zh-CN" sz="2000" dirty="0"/>
          </a:p>
        </p:txBody>
      </p:sp>
    </p:spTree>
    <p:extLst>
      <p:ext uri="{BB962C8B-B14F-4D97-AF65-F5344CB8AC3E}">
        <p14:creationId xmlns:p14="http://schemas.microsoft.com/office/powerpoint/2010/main" val="1092241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953398"/>
            <a:ext cx="7772400" cy="4142601"/>
          </a:xfrm>
        </p:spPr>
        <p:txBody>
          <a:bodyPr/>
          <a:lstStyle/>
          <a:p>
            <a:r>
              <a:rPr lang="en-US" sz="2000" dirty="0" smtClean="0"/>
              <a:t>Abstract </a:t>
            </a:r>
          </a:p>
          <a:p>
            <a:r>
              <a:rPr lang="en-US" altLang="zh-CN" sz="2000" dirty="0" smtClean="0"/>
              <a:t>Definitions </a:t>
            </a:r>
            <a:r>
              <a:rPr lang="en-US" altLang="zh-CN" sz="2000" dirty="0"/>
              <a:t>of </a:t>
            </a:r>
            <a:r>
              <a:rPr lang="en-US" altLang="zh-CN" sz="2000" dirty="0" smtClean="0"/>
              <a:t>WLAN sensing</a:t>
            </a:r>
          </a:p>
          <a:p>
            <a:pPr lvl="1">
              <a:buFont typeface="Wingdings" panose="05000000000000000000" pitchFamily="2" charset="2"/>
              <a:buChar char="Ø"/>
            </a:pPr>
            <a:r>
              <a:rPr lang="en-US" altLang="zh-CN" sz="1600" b="0" dirty="0" smtClean="0"/>
              <a:t>Roles of WLAN sensing</a:t>
            </a:r>
          </a:p>
          <a:p>
            <a:pPr lvl="1">
              <a:buFont typeface="Wingdings" panose="05000000000000000000" pitchFamily="2" charset="2"/>
              <a:buChar char="Ø"/>
            </a:pPr>
            <a:r>
              <a:rPr lang="en-US" altLang="zh-CN" sz="1600" b="0" dirty="0" smtClean="0"/>
              <a:t>Related </a:t>
            </a:r>
            <a:r>
              <a:rPr lang="en-US" altLang="zh-CN" sz="1600" b="0" dirty="0"/>
              <a:t>terms in WLAN sensing</a:t>
            </a:r>
            <a:endParaRPr lang="en-US" sz="1600" b="0" dirty="0" smtClean="0"/>
          </a:p>
          <a:p>
            <a:pPr lvl="1">
              <a:buFont typeface="Wingdings" panose="05000000000000000000" pitchFamily="2" charset="2"/>
              <a:buChar char="Ø"/>
            </a:pPr>
            <a:r>
              <a:rPr lang="en-US" altLang="zh-CN" sz="1600" b="0" dirty="0"/>
              <a:t>S</a:t>
            </a:r>
            <a:r>
              <a:rPr lang="en-US" altLang="zh-CN" sz="1600" b="0" dirty="0" smtClean="0"/>
              <a:t>ensing </a:t>
            </a:r>
            <a:r>
              <a:rPr lang="en-US" altLang="zh-CN" sz="1600" b="0" dirty="0"/>
              <a:t>session</a:t>
            </a:r>
            <a:endParaRPr lang="en-US" sz="1600" b="0" dirty="0"/>
          </a:p>
          <a:p>
            <a:pPr lvl="1">
              <a:buFont typeface="Wingdings" panose="05000000000000000000" pitchFamily="2" charset="2"/>
              <a:buChar char="Ø"/>
            </a:pPr>
            <a:r>
              <a:rPr lang="en-US" altLang="zh-CN" sz="1600" b="0" dirty="0" smtClean="0"/>
              <a:t>Sensing phases</a:t>
            </a:r>
          </a:p>
          <a:p>
            <a:pPr lvl="1">
              <a:buFont typeface="Wingdings" panose="05000000000000000000" pitchFamily="2" charset="2"/>
              <a:buChar char="Ø"/>
            </a:pPr>
            <a:r>
              <a:rPr lang="en-US" altLang="zh-CN" sz="1600" b="0" dirty="0" smtClean="0"/>
              <a:t>Sensing </a:t>
            </a:r>
            <a:r>
              <a:rPr lang="en-US" altLang="zh-CN" sz="1600" b="0" dirty="0"/>
              <a:t>types</a:t>
            </a:r>
            <a:endParaRPr lang="en-US" sz="1600" b="0" dirty="0" smtClean="0"/>
          </a:p>
          <a:p>
            <a:r>
              <a:rPr lang="en-US" altLang="zh-CN" sz="2000" dirty="0" smtClean="0"/>
              <a:t>Scenarios of WLAN sensing</a:t>
            </a:r>
            <a:endParaRPr lang="en-GB" sz="2000" dirty="0" smtClean="0"/>
          </a:p>
          <a:p>
            <a:r>
              <a:rPr lang="en-GB" sz="2000" dirty="0" smtClean="0"/>
              <a:t>Summary </a:t>
            </a:r>
          </a:p>
          <a:p>
            <a:r>
              <a:rPr lang="en-GB" sz="2000" dirty="0" smtClean="0"/>
              <a:t>References</a:t>
            </a:r>
            <a:endParaRPr lang="en-GB" sz="20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 </a:t>
            </a:r>
            <a:endParaRPr lang="zh-CN" altLang="en-US" dirty="0"/>
          </a:p>
        </p:txBody>
      </p:sp>
      <p:sp>
        <p:nvSpPr>
          <p:cNvPr id="3" name="内容占位符 2"/>
          <p:cNvSpPr>
            <a:spLocks noGrp="1"/>
          </p:cNvSpPr>
          <p:nvPr>
            <p:ph idx="1"/>
          </p:nvPr>
        </p:nvSpPr>
        <p:spPr/>
        <p:txBody>
          <a:bodyPr/>
          <a:lstStyle/>
          <a:p>
            <a:pPr marL="0" indent="0" latinLnBrk="1">
              <a:buNone/>
            </a:pPr>
            <a:endParaRPr lang="en-US" altLang="zh-CN" sz="2000" b="0" dirty="0"/>
          </a:p>
          <a:p>
            <a:endParaRPr lang="zh-CN" altLang="en-US"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20</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内容占位符 2"/>
          <p:cNvSpPr txBox="1">
            <a:spLocks/>
          </p:cNvSpPr>
          <p:nvPr/>
        </p:nvSpPr>
        <p:spPr bwMode="auto">
          <a:xfrm>
            <a:off x="685800" y="1953399"/>
            <a:ext cx="7772400" cy="4142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2000" kern="0" dirty="0" smtClean="0"/>
              <a:t>[1] 11-20-1849-01-00bf-wi-fi-sensing-definitions.pptx</a:t>
            </a:r>
          </a:p>
          <a:p>
            <a:pPr marL="0" indent="0">
              <a:buNone/>
            </a:pPr>
            <a:r>
              <a:rPr lang="en-US" altLang="zh-CN" sz="2000" kern="0" dirty="0" smtClean="0"/>
              <a:t>[2] 11-20-1850-00-00bf-overview-of-wi-fi-sensing-scenarios.pptx</a:t>
            </a:r>
          </a:p>
          <a:p>
            <a:pPr marL="0" indent="0">
              <a:buNone/>
            </a:pPr>
            <a:r>
              <a:rPr lang="en-US" altLang="zh-CN" sz="2000" kern="0" dirty="0"/>
              <a:t>[3] </a:t>
            </a:r>
            <a:r>
              <a:rPr lang="en-US" altLang="zh-CN" sz="2000" kern="0" dirty="0" smtClean="0"/>
              <a:t>11-20-1805-00-00bf-discussion-on-wlan-sensing-roles.pptx</a:t>
            </a:r>
          </a:p>
          <a:p>
            <a:pPr marL="0" indent="0">
              <a:buNone/>
            </a:pPr>
            <a:r>
              <a:rPr lang="en-US" altLang="zh-CN" sz="2000" kern="0" dirty="0" smtClean="0"/>
              <a:t>[4] 11-20-1804-00-00bf-discussion-on-wlan-sensing-procedure.pptx</a:t>
            </a:r>
          </a:p>
          <a:p>
            <a:pPr marL="0" indent="0">
              <a:buNone/>
            </a:pPr>
            <a:r>
              <a:rPr lang="en-US" altLang="zh-CN" sz="2000" kern="0" dirty="0"/>
              <a:t>[5] 11-20-1960-00-00bf-analysis-of-the-functionality-of-sensing.pptx</a:t>
            </a:r>
            <a:endParaRPr lang="zh-CN" altLang="en-US" sz="2000" kern="0" dirty="0"/>
          </a:p>
        </p:txBody>
      </p:sp>
    </p:spTree>
    <p:extLst>
      <p:ext uri="{BB962C8B-B14F-4D97-AF65-F5344CB8AC3E}">
        <p14:creationId xmlns:p14="http://schemas.microsoft.com/office/powerpoint/2010/main" val="3625477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723900" y="176554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9" name="内容占位符 2"/>
          <p:cNvSpPr>
            <a:spLocks noGrp="1"/>
          </p:cNvSpPr>
          <p:nvPr>
            <p:ph idx="1"/>
          </p:nvPr>
        </p:nvSpPr>
        <p:spPr>
          <a:xfrm>
            <a:off x="685800" y="1953399"/>
            <a:ext cx="7772400" cy="4142601"/>
          </a:xfrm>
        </p:spPr>
        <p:txBody>
          <a:bodyPr/>
          <a:lstStyle/>
          <a:p>
            <a:r>
              <a:rPr lang="en-US" altLang="zh-CN" sz="2000" dirty="0" smtClean="0"/>
              <a:t>WLAN sensing definitions and scenarios have been discussed in previous contributions[1-5].</a:t>
            </a:r>
          </a:p>
          <a:p>
            <a:endParaRPr lang="en-US" altLang="zh-CN" sz="2000" dirty="0"/>
          </a:p>
          <a:p>
            <a:r>
              <a:rPr lang="en-US" altLang="zh-CN" sz="2000" dirty="0" smtClean="0"/>
              <a:t>In this contribution, the definition of sensing roles, related terms, sensing session and sensing types are shown and discussed. Different with previous contributions, some new terms for WLAN sensing have been proposed and discussed.</a:t>
            </a:r>
          </a:p>
          <a:p>
            <a:endParaRPr lang="en-US" altLang="zh-CN" sz="2000" dirty="0"/>
          </a:p>
          <a:p>
            <a:r>
              <a:rPr lang="en-US" altLang="zh-CN" sz="2000" dirty="0" smtClean="0"/>
              <a:t>Based on the definition we discussed, different WLAN sensing scenarios are introduced.</a:t>
            </a:r>
            <a:endParaRPr lang="zh-CN" alt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1800" kern="0" dirty="0" smtClean="0">
                <a:solidFill>
                  <a:srgbClr val="000000"/>
                </a:solidFill>
              </a:rPr>
              <a:t>Roles in the WLAN sensing </a:t>
            </a: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initiator </a:t>
            </a:r>
          </a:p>
          <a:p>
            <a:pPr indent="0" algn="just">
              <a:spcBef>
                <a:spcPts val="0"/>
              </a:spcBef>
              <a:spcAft>
                <a:spcPts val="0"/>
              </a:spcAft>
              <a:buNone/>
            </a:pPr>
            <a:r>
              <a:rPr lang="en-US" altLang="zh-CN" sz="1600" b="0" kern="0" dirty="0" smtClean="0">
                <a:solidFill>
                  <a:srgbClr val="000000"/>
                </a:solidFill>
              </a:rPr>
              <a:t>Device who initiates the sensing session and wants the sensing results. It is not mandatory for the sensing initiator to participate in the sensing measurement or processing.</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sensing initiator also is sensing transmitter or receiver, it is a non-standalone initiator.</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a:t>
            </a:r>
            <a:r>
              <a:rPr lang="en-US" altLang="zh-CN" sz="1400" b="0" dirty="0">
                <a:solidFill>
                  <a:srgbClr val="000000"/>
                </a:solidFill>
              </a:rPr>
              <a:t>sensing initiator is neither sensing transmitter nor receiver, it is a standalone </a:t>
            </a:r>
            <a:r>
              <a:rPr lang="en-US" altLang="zh-CN" sz="1400" b="0" dirty="0" smtClean="0">
                <a:solidFill>
                  <a:srgbClr val="000000"/>
                </a:solidFill>
              </a:rPr>
              <a:t>initiator.</a:t>
            </a:r>
            <a:endParaRPr lang="en-US" altLang="zh-CN" sz="14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transmitter </a:t>
            </a:r>
          </a:p>
          <a:p>
            <a:pPr indent="0" algn="just">
              <a:spcBef>
                <a:spcPts val="0"/>
              </a:spcBef>
              <a:spcAft>
                <a:spcPts val="0"/>
              </a:spcAft>
              <a:buNone/>
            </a:pPr>
            <a:r>
              <a:rPr lang="en-US" altLang="zh-CN" sz="1600" b="0" kern="0" dirty="0">
                <a:solidFill>
                  <a:srgbClr val="000000"/>
                </a:solidFill>
              </a:rPr>
              <a:t>Device who transmits </a:t>
            </a:r>
            <a:r>
              <a:rPr lang="en-US" altLang="zh-CN" sz="1600" b="0" kern="0" dirty="0" smtClean="0">
                <a:solidFill>
                  <a:srgbClr val="000000"/>
                </a:solidFill>
              </a:rPr>
              <a:t>sensing illuminatio</a:t>
            </a:r>
            <a:r>
              <a:rPr lang="en-US" altLang="zh-CN" sz="1600" b="0" kern="0" dirty="0">
                <a:solidFill>
                  <a:srgbClr val="000000"/>
                </a:solidFill>
              </a:rPr>
              <a:t>n</a:t>
            </a:r>
            <a:r>
              <a:rPr lang="en-US" altLang="zh-CN" sz="1600" b="0" kern="0" dirty="0" smtClean="0">
                <a:solidFill>
                  <a:srgbClr val="000000"/>
                </a:solidFill>
              </a:rPr>
              <a:t> signal to illuminate the area of interest.</a:t>
            </a:r>
            <a:endParaRPr lang="en-US" altLang="zh-CN" sz="16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receiver </a:t>
            </a:r>
          </a:p>
          <a:p>
            <a:pPr indent="0" algn="just">
              <a:spcBef>
                <a:spcPts val="0"/>
              </a:spcBef>
              <a:spcAft>
                <a:spcPts val="0"/>
              </a:spcAft>
              <a:buNone/>
            </a:pPr>
            <a:r>
              <a:rPr lang="en-US" altLang="zh-CN" sz="1600" b="0" kern="0" dirty="0">
                <a:solidFill>
                  <a:srgbClr val="000000"/>
                </a:solidFill>
              </a:rPr>
              <a:t>Device who receives </a:t>
            </a:r>
            <a:r>
              <a:rPr lang="en-US" altLang="zh-CN" sz="1600" b="0" kern="0" dirty="0" smtClean="0">
                <a:solidFill>
                  <a:srgbClr val="000000"/>
                </a:solidFill>
              </a:rPr>
              <a:t>echo signal and measure the </a:t>
            </a:r>
            <a:r>
              <a:rPr lang="en-US" altLang="zh-CN" sz="1600" b="0" kern="0" dirty="0">
                <a:solidFill>
                  <a:srgbClr val="000000"/>
                </a:solidFill>
              </a:rPr>
              <a:t>area of </a:t>
            </a:r>
            <a:r>
              <a:rPr lang="en-US" altLang="zh-CN" sz="1600" b="0" kern="0" dirty="0" smtClean="0">
                <a:solidFill>
                  <a:srgbClr val="000000"/>
                </a:solidFill>
              </a:rPr>
              <a:t>interest.</a:t>
            </a:r>
            <a:endParaRPr lang="en-US" altLang="zh-CN" sz="16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600" kern="0" dirty="0">
                <a:solidFill>
                  <a:srgbClr val="000000"/>
                </a:solidFill>
              </a:rPr>
              <a:t>Sensing processor </a:t>
            </a:r>
          </a:p>
          <a:p>
            <a:pPr indent="0" algn="just">
              <a:spcBef>
                <a:spcPts val="0"/>
              </a:spcBef>
              <a:spcAft>
                <a:spcPts val="0"/>
              </a:spcAft>
              <a:buNone/>
            </a:pPr>
            <a:r>
              <a:rPr lang="en-US" altLang="zh-CN" sz="1600" b="0" kern="0" dirty="0"/>
              <a:t>Device who </a:t>
            </a:r>
            <a:r>
              <a:rPr lang="en-US" altLang="zh-CN" sz="1600" b="0" kern="0" dirty="0" smtClean="0"/>
              <a:t>processes </a:t>
            </a:r>
            <a:r>
              <a:rPr lang="en-US" altLang="zh-CN" sz="1600" b="0" kern="0" dirty="0"/>
              <a:t>the sensing </a:t>
            </a:r>
            <a:r>
              <a:rPr lang="en-US" altLang="zh-CN" sz="1600" b="0" kern="0" dirty="0" smtClean="0"/>
              <a:t>measurements </a:t>
            </a:r>
            <a:r>
              <a:rPr lang="en-US" altLang="zh-CN" sz="1600" b="0" kern="0" dirty="0"/>
              <a:t>and </a:t>
            </a:r>
            <a:r>
              <a:rPr lang="en-US" altLang="zh-CN" sz="1600" b="0" kern="0" dirty="0" smtClean="0"/>
              <a:t>gets </a:t>
            </a:r>
            <a:r>
              <a:rPr lang="en-US" altLang="zh-CN" sz="1600" b="0" kern="0" dirty="0"/>
              <a:t>sensing </a:t>
            </a:r>
            <a:r>
              <a:rPr lang="en-US" altLang="zh-CN" sz="1600" b="0" kern="0" dirty="0" smtClean="0"/>
              <a:t>result. </a:t>
            </a:r>
            <a:endParaRPr lang="en-US" altLang="zh-CN" sz="1600" b="0" kern="0" dirty="0" smtClean="0"/>
          </a:p>
          <a:p>
            <a:pPr marL="628650" indent="-285750" algn="just">
              <a:spcBef>
                <a:spcPts val="0"/>
              </a:spcBef>
              <a:spcAft>
                <a:spcPts val="0"/>
              </a:spcAft>
              <a:buFont typeface="Wingdings" panose="05000000000000000000" pitchFamily="2" charset="2"/>
              <a:buChar char="n"/>
            </a:pPr>
            <a:r>
              <a:rPr lang="en-US" altLang="zh-CN" sz="1400" b="0" dirty="0" smtClean="0"/>
              <a:t>Sensing processor </a:t>
            </a:r>
            <a:r>
              <a:rPr lang="en-US" altLang="zh-CN" sz="1400" b="0" dirty="0"/>
              <a:t>could be the same device with sensing initiator, which means sensing measurements are processed at sensing initiator. </a:t>
            </a:r>
            <a:endParaRPr lang="en-US" altLang="zh-CN" sz="1400" b="0" dirty="0" smtClean="0"/>
          </a:p>
          <a:p>
            <a:pPr marL="628650" indent="-285750" algn="just">
              <a:spcBef>
                <a:spcPts val="0"/>
              </a:spcBef>
              <a:spcAft>
                <a:spcPts val="0"/>
              </a:spcAft>
              <a:buFont typeface="Wingdings" panose="05000000000000000000" pitchFamily="2" charset="2"/>
              <a:buChar char="n"/>
            </a:pPr>
            <a:r>
              <a:rPr lang="en-US" altLang="zh-CN" sz="1400" b="0" dirty="0" smtClean="0"/>
              <a:t>Sensing processor also could be </a:t>
            </a:r>
            <a:r>
              <a:rPr lang="en-US" altLang="zh-CN" sz="1400" b="0" dirty="0" smtClean="0"/>
              <a:t>different device with sensing initiator(could be </a:t>
            </a:r>
            <a:r>
              <a:rPr lang="en-US" altLang="zh-CN" sz="1400" b="0" dirty="0" smtClean="0"/>
              <a:t>sensing </a:t>
            </a:r>
            <a:r>
              <a:rPr lang="en-US" altLang="zh-CN" sz="1400" b="0" dirty="0" smtClean="0"/>
              <a:t>transmitter </a:t>
            </a:r>
            <a:r>
              <a:rPr lang="en-US" altLang="zh-CN" sz="1400" b="0" dirty="0" smtClean="0"/>
              <a:t>and/or </a:t>
            </a:r>
            <a:r>
              <a:rPr lang="en-US" altLang="zh-CN" sz="1400" b="0" dirty="0" smtClean="0"/>
              <a:t>receiver), </a:t>
            </a:r>
            <a:r>
              <a:rPr lang="en-US" altLang="zh-CN" sz="1400" b="0" dirty="0" smtClean="0"/>
              <a:t>which means sensing measurements are </a:t>
            </a:r>
            <a:r>
              <a:rPr lang="en-US" altLang="zh-CN" sz="1400" b="0" dirty="0" smtClean="0"/>
              <a:t>processed and </a:t>
            </a:r>
            <a:r>
              <a:rPr lang="en-US" altLang="zh-CN" sz="1400" b="0" dirty="0" smtClean="0"/>
              <a:t>the sensing result is feedback to sensing initiator.</a:t>
            </a:r>
          </a:p>
          <a:p>
            <a:pPr marL="628650" indent="-285750" algn="just">
              <a:spcBef>
                <a:spcPts val="0"/>
              </a:spcBef>
              <a:spcAft>
                <a:spcPts val="0"/>
              </a:spcAft>
              <a:buFont typeface="Wingdings" panose="05000000000000000000" pitchFamily="2" charset="2"/>
              <a:buChar char="n"/>
            </a:pPr>
            <a:r>
              <a:rPr lang="en-US" altLang="zh-CN" sz="1400" b="0" kern="0" dirty="0" smtClean="0"/>
              <a:t>During the sensing session, there could be more than one sensing processor.</a:t>
            </a:r>
            <a:endParaRPr lang="en-US" altLang="zh-CN" sz="1400" b="0" kern="0" dirty="0"/>
          </a:p>
          <a:p>
            <a:pPr indent="0" algn="just">
              <a:spcBef>
                <a:spcPts val="0"/>
              </a:spcBef>
              <a:spcAft>
                <a:spcPts val="0"/>
              </a:spcAft>
              <a:buNone/>
            </a:pPr>
            <a:r>
              <a:rPr lang="en-US" altLang="zh-CN" sz="1600" kern="0" dirty="0" smtClean="0">
                <a:solidFill>
                  <a:srgbClr val="000000"/>
                </a:solidFill>
              </a:rPr>
              <a:t>Note: the roles discussed here are functions rather than fixed roles of stations.</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Definition of roles WLAN sensing</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January 2021</a:t>
            </a:r>
          </a:p>
        </p:txBody>
      </p:sp>
      <p:sp>
        <p:nvSpPr>
          <p:cNvPr id="44" name="内容占位符 2"/>
          <p:cNvSpPr txBox="1">
            <a:spLocks/>
          </p:cNvSpPr>
          <p:nvPr/>
        </p:nvSpPr>
        <p:spPr bwMode="auto">
          <a:xfrm>
            <a:off x="696913" y="1877198"/>
            <a:ext cx="7772400" cy="4447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solidFill>
                  <a:srgbClr val="000000"/>
                </a:solidFill>
              </a:rPr>
              <a:t>Signals in the WLAN sensing</a:t>
            </a:r>
          </a:p>
          <a:p>
            <a:pPr indent="342900" algn="just">
              <a:spcBef>
                <a:spcPts val="0"/>
              </a:spcBef>
              <a:spcAft>
                <a:spcPts val="0"/>
              </a:spcAft>
              <a:buFont typeface="Wingdings" panose="05000000000000000000" pitchFamily="2" charset="2"/>
              <a:buChar char="Ø"/>
            </a:pPr>
            <a:r>
              <a:rPr lang="en-US" altLang="zh-CN" sz="1800" kern="0" dirty="0" smtClean="0">
                <a:solidFill>
                  <a:srgbClr val="000000"/>
                </a:solidFill>
              </a:rPr>
              <a:t>Illumination signal</a:t>
            </a:r>
          </a:p>
          <a:p>
            <a:pPr indent="0" algn="just">
              <a:spcBef>
                <a:spcPts val="0"/>
              </a:spcBef>
              <a:spcAft>
                <a:spcPts val="0"/>
              </a:spcAft>
              <a:buNone/>
            </a:pPr>
            <a:r>
              <a:rPr lang="en-US" altLang="zh-CN" sz="1600" b="0" kern="0" dirty="0" smtClean="0">
                <a:solidFill>
                  <a:srgbClr val="000000"/>
                </a:solidFill>
              </a:rPr>
              <a:t>The illumination signal is transmitted by a sensing transmitter to illuminate the area of interest. </a:t>
            </a:r>
          </a:p>
          <a:p>
            <a:pPr indent="0" algn="just">
              <a:spcBef>
                <a:spcPts val="0"/>
              </a:spcBef>
              <a:spcAft>
                <a:spcPts val="0"/>
              </a:spcAft>
              <a:buNone/>
            </a:pPr>
            <a:r>
              <a:rPr lang="en-US" altLang="zh-CN" sz="1600" b="0" kern="0" dirty="0" smtClean="0">
                <a:solidFill>
                  <a:srgbClr val="000000"/>
                </a:solidFill>
              </a:rPr>
              <a:t>The illumination signal could be non-dedicated illumination signal in the environment(un-coordinated or passive mode).</a:t>
            </a:r>
          </a:p>
          <a:p>
            <a:pPr indent="342900" algn="just">
              <a:spcBef>
                <a:spcPts val="0"/>
              </a:spcBef>
              <a:spcAft>
                <a:spcPts val="0"/>
              </a:spcAft>
              <a:buFont typeface="Wingdings" panose="05000000000000000000" pitchFamily="2" charset="2"/>
              <a:buChar char="Ø"/>
            </a:pPr>
            <a:r>
              <a:rPr lang="en-US" altLang="zh-CN" sz="1800" kern="0" dirty="0" smtClean="0">
                <a:solidFill>
                  <a:srgbClr val="000000"/>
                </a:solidFill>
              </a:rPr>
              <a:t>Echo signal  </a:t>
            </a:r>
          </a:p>
          <a:p>
            <a:pPr indent="0" algn="just">
              <a:spcBef>
                <a:spcPts val="0"/>
              </a:spcBef>
              <a:spcAft>
                <a:spcPts val="0"/>
              </a:spcAft>
              <a:buNone/>
            </a:pPr>
            <a:r>
              <a:rPr lang="en-US" altLang="zh-CN" sz="1600" b="0" kern="0" dirty="0">
                <a:solidFill>
                  <a:srgbClr val="000000"/>
                </a:solidFill>
              </a:rPr>
              <a:t>The echo signal </a:t>
            </a:r>
            <a:r>
              <a:rPr lang="en-US" altLang="zh-CN" sz="1600" b="0" kern="0" dirty="0" smtClean="0">
                <a:solidFill>
                  <a:srgbClr val="000000"/>
                </a:solidFill>
              </a:rPr>
              <a:t>is the signal received at the sensing receiver which contains the information of the </a:t>
            </a:r>
            <a:r>
              <a:rPr lang="en-US" altLang="zh-CN" sz="1600" b="0" kern="0" dirty="0">
                <a:solidFill>
                  <a:srgbClr val="000000"/>
                </a:solidFill>
              </a:rPr>
              <a:t>area of interest</a:t>
            </a:r>
            <a:r>
              <a:rPr lang="en-US" altLang="zh-CN" sz="1600" b="0" kern="0" dirty="0" smtClean="0">
                <a:solidFill>
                  <a:srgbClr val="000000"/>
                </a:solidFill>
              </a:rPr>
              <a:t>.</a:t>
            </a:r>
          </a:p>
          <a:p>
            <a:pPr indent="0" algn="just">
              <a:spcBef>
                <a:spcPts val="0"/>
              </a:spcBef>
              <a:spcAft>
                <a:spcPts val="0"/>
              </a:spcAft>
              <a:buNone/>
            </a:pPr>
            <a:endParaRPr lang="en-US" altLang="zh-CN" sz="1600" b="0" kern="0" dirty="0">
              <a:solidFill>
                <a:srgbClr val="000000"/>
              </a:solidFill>
            </a:endParaRPr>
          </a:p>
          <a:p>
            <a:pPr algn="just">
              <a:spcBef>
                <a:spcPts val="0"/>
              </a:spcBef>
              <a:spcAft>
                <a:spcPts val="0"/>
              </a:spcAft>
            </a:pPr>
            <a:r>
              <a:rPr lang="en-US" altLang="zh-CN" sz="2000" kern="0" dirty="0" smtClean="0">
                <a:solidFill>
                  <a:srgbClr val="000000"/>
                </a:solidFill>
              </a:rPr>
              <a:t>Results in the WLAN sensing </a:t>
            </a:r>
          </a:p>
          <a:p>
            <a:pPr indent="342900" algn="just">
              <a:spcBef>
                <a:spcPts val="0"/>
              </a:spcBef>
              <a:spcAft>
                <a:spcPts val="0"/>
              </a:spcAft>
              <a:buFont typeface="Wingdings" panose="05000000000000000000" pitchFamily="2" charset="2"/>
              <a:buChar char="Ø"/>
            </a:pPr>
            <a:r>
              <a:rPr lang="en-US" altLang="zh-CN" sz="1800" kern="0" dirty="0" smtClean="0"/>
              <a:t>Sensing measurement </a:t>
            </a:r>
          </a:p>
          <a:p>
            <a:pPr indent="0" algn="just">
              <a:spcBef>
                <a:spcPts val="0"/>
              </a:spcBef>
              <a:spcAft>
                <a:spcPts val="0"/>
              </a:spcAft>
              <a:buNone/>
            </a:pPr>
            <a:r>
              <a:rPr lang="en-US" altLang="zh-CN" sz="1600" b="0" kern="0" dirty="0" smtClean="0"/>
              <a:t>The sensing measurement is the measurement of the </a:t>
            </a:r>
            <a:r>
              <a:rPr lang="en-US" altLang="zh-CN" sz="1600" b="0" kern="0" dirty="0"/>
              <a:t>area of </a:t>
            </a:r>
            <a:r>
              <a:rPr lang="en-US" altLang="zh-CN" sz="1600" b="0" kern="0" dirty="0" smtClean="0"/>
              <a:t>interest</a:t>
            </a:r>
            <a:r>
              <a:rPr lang="zh-CN" altLang="en-US" sz="1600" b="0" kern="0" dirty="0" smtClean="0"/>
              <a:t>（</a:t>
            </a:r>
            <a:r>
              <a:rPr lang="en-US" altLang="zh-CN" sz="1600" b="0" kern="0" dirty="0" smtClean="0"/>
              <a:t>e.g. raw CSI, received radar signal</a:t>
            </a:r>
            <a:r>
              <a:rPr lang="zh-CN" altLang="en-US" sz="1600" b="0" kern="0" dirty="0" smtClean="0"/>
              <a:t>）</a:t>
            </a:r>
            <a:r>
              <a:rPr lang="en-US" altLang="zh-CN" sz="1600" b="0" kern="0" dirty="0" smtClean="0"/>
              <a:t>.</a:t>
            </a:r>
            <a:endParaRPr lang="en-US" altLang="zh-CN" sz="1600" b="0" kern="0" dirty="0" smtClean="0">
              <a:solidFill>
                <a:srgbClr val="C00000"/>
              </a:solidFill>
            </a:endParaRPr>
          </a:p>
          <a:p>
            <a:pPr indent="342900" algn="just">
              <a:spcBef>
                <a:spcPts val="0"/>
              </a:spcBef>
              <a:spcAft>
                <a:spcPts val="0"/>
              </a:spcAft>
              <a:buFont typeface="Wingdings" panose="05000000000000000000" pitchFamily="2" charset="2"/>
              <a:buChar char="Ø"/>
            </a:pPr>
            <a:r>
              <a:rPr lang="en-US" altLang="zh-CN" sz="1800" kern="0" dirty="0" smtClean="0"/>
              <a:t>Sensing result </a:t>
            </a:r>
          </a:p>
          <a:p>
            <a:pPr indent="0" algn="just">
              <a:spcBef>
                <a:spcPts val="0"/>
              </a:spcBef>
              <a:spcAft>
                <a:spcPts val="0"/>
              </a:spcAft>
              <a:buNone/>
            </a:pPr>
            <a:r>
              <a:rPr lang="en-US" altLang="zh-CN" sz="1600" b="0" kern="0" dirty="0" smtClean="0"/>
              <a:t>The sensing result is the </a:t>
            </a:r>
            <a:r>
              <a:rPr lang="en-US" altLang="zh-CN" sz="1600" b="0" kern="0" dirty="0" smtClean="0"/>
              <a:t>result </a:t>
            </a:r>
            <a:r>
              <a:rPr lang="en-US" altLang="zh-CN" sz="1600" b="0" kern="0" dirty="0" smtClean="0"/>
              <a:t>after signal processing at the sensing processor(e.g. compressed CSI, range-Doppler map, range-time map). </a:t>
            </a: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FontTx/>
              <a:buNone/>
            </a:pPr>
            <a:endParaRPr lang="en-US" altLang="zh-CN" sz="1800" kern="0" dirty="0" smtClean="0">
              <a:solidFill>
                <a:srgbClr val="000000"/>
              </a:solidFill>
            </a:endParaRPr>
          </a:p>
          <a:p>
            <a:pPr marL="0" indent="0" algn="just">
              <a:spcBef>
                <a:spcPts val="0"/>
              </a:spcBef>
              <a:spcAft>
                <a:spcPts val="0"/>
              </a:spcAft>
              <a:buFontTx/>
              <a:buNone/>
            </a:pPr>
            <a:endParaRPr lang="en-US" altLang="zh-CN" sz="1800" kern="0" dirty="0">
              <a:solidFill>
                <a:srgbClr val="000000"/>
              </a:solidFill>
            </a:endParaRPr>
          </a:p>
          <a:p>
            <a:pPr marL="0" indent="0" algn="just">
              <a:spcBef>
                <a:spcPts val="0"/>
              </a:spcBef>
              <a:spcAft>
                <a:spcPts val="0"/>
              </a:spcAft>
              <a:buNone/>
            </a:pPr>
            <a:endParaRPr lang="en-US" altLang="zh-CN" sz="1800" kern="0" dirty="0">
              <a:solidFill>
                <a:srgbClr val="000000"/>
              </a:solidFill>
            </a:endParaRPr>
          </a:p>
        </p:txBody>
      </p:sp>
      <p:sp>
        <p:nvSpPr>
          <p:cNvPr id="50" name="标题 1"/>
          <p:cNvSpPr>
            <a:spLocks noGrp="1"/>
          </p:cNvSpPr>
          <p:nvPr>
            <p:ph type="title"/>
          </p:nvPr>
        </p:nvSpPr>
        <p:spPr>
          <a:xfrm>
            <a:off x="685800" y="609600"/>
            <a:ext cx="7772400" cy="1066800"/>
          </a:xfrm>
        </p:spPr>
        <p:txBody>
          <a:bodyPr/>
          <a:lstStyle/>
          <a:p>
            <a:r>
              <a:rPr lang="en-US" altLang="zh-CN" dirty="0">
                <a:solidFill>
                  <a:schemeClr val="tx1"/>
                </a:solidFill>
              </a:rPr>
              <a:t>Definition of </a:t>
            </a:r>
            <a:r>
              <a:rPr lang="en-US" altLang="zh-CN" dirty="0" smtClean="0">
                <a:solidFill>
                  <a:schemeClr val="tx1"/>
                </a:solidFill>
              </a:rPr>
              <a:t>related terms in </a:t>
            </a:r>
            <a:r>
              <a:rPr lang="en-US" altLang="zh-CN" dirty="0">
                <a:solidFill>
                  <a:schemeClr val="tx1"/>
                </a:solidFill>
              </a:rPr>
              <a:t>WLAN sensing </a:t>
            </a:r>
            <a:endParaRPr lang="zh-CN" altLang="en-US" dirty="0">
              <a:solidFill>
                <a:schemeClr val="tx1"/>
              </a:solidFill>
            </a:endParaRPr>
          </a:p>
        </p:txBody>
      </p:sp>
    </p:spTree>
    <p:extLst>
      <p:ext uri="{BB962C8B-B14F-4D97-AF65-F5344CB8AC3E}">
        <p14:creationId xmlns:p14="http://schemas.microsoft.com/office/powerpoint/2010/main" val="3406167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 of sensing session </a:t>
            </a:r>
            <a:endParaRPr lang="zh-CN" altLang="en-US" dirty="0"/>
          </a:p>
        </p:txBody>
      </p:sp>
      <p:sp>
        <p:nvSpPr>
          <p:cNvPr id="3" name="内容占位符 2"/>
          <p:cNvSpPr>
            <a:spLocks noGrp="1"/>
          </p:cNvSpPr>
          <p:nvPr>
            <p:ph idx="1"/>
          </p:nvPr>
        </p:nvSpPr>
        <p:spPr>
          <a:xfrm>
            <a:off x="685800" y="1981200"/>
            <a:ext cx="7772400" cy="4419600"/>
          </a:xfrm>
        </p:spPr>
        <p:txBody>
          <a:bodyPr/>
          <a:lstStyle/>
          <a:p>
            <a:pPr>
              <a:spcBef>
                <a:spcPts val="600"/>
              </a:spcBef>
              <a:spcAft>
                <a:spcPts val="600"/>
              </a:spcAft>
            </a:pPr>
            <a:r>
              <a:rPr lang="en-US" altLang="zh-CN" sz="2000" dirty="0" smtClean="0"/>
              <a:t>Sensing session</a:t>
            </a:r>
            <a:endParaRPr lang="en-US" altLang="zh-CN" dirty="0" smtClean="0"/>
          </a:p>
          <a:p>
            <a:pPr indent="342900">
              <a:buFont typeface="Wingdings" panose="05000000000000000000" pitchFamily="2" charset="2"/>
              <a:buChar char="Ø"/>
            </a:pPr>
            <a:r>
              <a:rPr lang="en-US" altLang="zh-CN" sz="1800" b="0" dirty="0"/>
              <a:t>Sensing session is a </a:t>
            </a:r>
            <a:r>
              <a:rPr lang="en-US" altLang="zh-CN" sz="1800" b="0" dirty="0" smtClean="0"/>
              <a:t>process includes three phases, i.e. sensing negotiation, sensing measurement and sensing feedback.</a:t>
            </a:r>
          </a:p>
          <a:p>
            <a:pPr indent="342900">
              <a:buFont typeface="Wingdings" panose="05000000000000000000" pitchFamily="2" charset="2"/>
              <a:buChar char="Ø"/>
            </a:pPr>
            <a:endParaRPr lang="en-US" altLang="zh-CN" sz="1800" b="0" dirty="0"/>
          </a:p>
          <a:p>
            <a:pPr indent="342900">
              <a:buFont typeface="Wingdings" panose="05000000000000000000" pitchFamily="2" charset="2"/>
              <a:buChar char="Ø"/>
            </a:pPr>
            <a:r>
              <a:rPr lang="en-US" altLang="zh-CN" sz="1800" b="0" dirty="0"/>
              <a:t>Sensing session </a:t>
            </a:r>
            <a:r>
              <a:rPr lang="en-US" altLang="zh-CN" sz="1800" b="0" dirty="0" smtClean="0"/>
              <a:t>is initiated </a:t>
            </a:r>
            <a:r>
              <a:rPr lang="en-US" altLang="zh-CN" sz="1800" b="0" dirty="0"/>
              <a:t>by a sensing initiator. The station who </a:t>
            </a:r>
            <a:r>
              <a:rPr lang="en-US" altLang="zh-CN" sz="1800" b="0" dirty="0" smtClean="0"/>
              <a:t>wants the </a:t>
            </a:r>
            <a:r>
              <a:rPr lang="en-US" altLang="zh-CN" sz="1800" b="0" dirty="0"/>
              <a:t>sensing </a:t>
            </a:r>
            <a:r>
              <a:rPr lang="en-US" altLang="zh-CN" sz="1800" b="0" dirty="0" smtClean="0"/>
              <a:t>result </a:t>
            </a:r>
            <a:r>
              <a:rPr lang="en-US" altLang="zh-CN" sz="1800" b="0" dirty="0"/>
              <a:t>is the sensing initiator and will initiate the </a:t>
            </a:r>
            <a:r>
              <a:rPr lang="en-US" altLang="zh-CN" sz="1800" b="0" dirty="0" smtClean="0"/>
              <a:t>sensing session.</a:t>
            </a:r>
          </a:p>
          <a:p>
            <a:pPr indent="342900">
              <a:buFont typeface="Wingdings" panose="05000000000000000000" pitchFamily="2" charset="2"/>
              <a:buChar char="Ø"/>
            </a:pPr>
            <a:endParaRPr lang="en-US" altLang="zh-CN" sz="1800" b="0" dirty="0" smtClean="0"/>
          </a:p>
          <a:p>
            <a:pPr indent="342900">
              <a:buFont typeface="Wingdings" panose="05000000000000000000" pitchFamily="2" charset="2"/>
              <a:buChar char="Ø"/>
            </a:pPr>
            <a:r>
              <a:rPr lang="en-US" altLang="zh-CN" sz="1800" b="0" dirty="0" smtClean="0"/>
              <a:t>During the sensing session, some of the sensing roles discussed in slide 4 would participate in the session. </a:t>
            </a:r>
            <a:endParaRPr lang="en-US" altLang="zh-CN" sz="1800" b="0" dirty="0"/>
          </a:p>
          <a:p>
            <a:pPr indent="342900">
              <a:buFont typeface="Wingdings" panose="05000000000000000000" pitchFamily="2" charset="2"/>
              <a:buChar char="Ø"/>
            </a:pPr>
            <a:endParaRPr lang="en-US" altLang="zh-CN" sz="2000" b="0" dirty="0" smtClean="0"/>
          </a:p>
          <a:p>
            <a:endParaRPr lang="en-US" altLang="zh-CN" sz="180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2776322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Definition of sensing </a:t>
            </a:r>
            <a:r>
              <a:rPr lang="en-US" altLang="zh-CN" dirty="0" smtClean="0"/>
              <a:t>session(Cont’d)</a:t>
            </a:r>
            <a:endParaRPr lang="zh-CN" altLang="en-US" dirty="0"/>
          </a:p>
        </p:txBody>
      </p:sp>
      <p:sp>
        <p:nvSpPr>
          <p:cNvPr id="3" name="内容占位符 2"/>
          <p:cNvSpPr>
            <a:spLocks noGrp="1"/>
          </p:cNvSpPr>
          <p:nvPr>
            <p:ph idx="1"/>
          </p:nvPr>
        </p:nvSpPr>
        <p:spPr>
          <a:xfrm>
            <a:off x="685800" y="2057400"/>
            <a:ext cx="7772400" cy="4343400"/>
          </a:xfrm>
        </p:spPr>
        <p:txBody>
          <a:bodyPr/>
          <a:lstStyle/>
          <a:p>
            <a:pPr>
              <a:spcBef>
                <a:spcPts val="600"/>
              </a:spcBef>
              <a:spcAft>
                <a:spcPts val="600"/>
              </a:spcAft>
            </a:pPr>
            <a:r>
              <a:rPr lang="en-US" altLang="zh-CN" sz="2000" dirty="0"/>
              <a:t>Three phases are </a:t>
            </a:r>
            <a:r>
              <a:rPr lang="en-US" altLang="zh-CN" sz="2000" dirty="0" smtClean="0"/>
              <a:t>defined as </a:t>
            </a:r>
            <a:r>
              <a:rPr lang="en-US" altLang="zh-CN" sz="2000" dirty="0"/>
              <a:t>follows</a:t>
            </a:r>
            <a:r>
              <a:rPr lang="en-US" altLang="zh-CN" sz="2000" dirty="0" smtClean="0"/>
              <a:t>.</a:t>
            </a:r>
            <a:endParaRPr lang="en-US" altLang="zh-CN" dirty="0"/>
          </a:p>
          <a:p>
            <a:pPr indent="342900" algn="just">
              <a:spcBef>
                <a:spcPts val="0"/>
              </a:spcBef>
              <a:spcAft>
                <a:spcPts val="0"/>
              </a:spcAft>
              <a:buFont typeface="Wingdings" panose="05000000000000000000" pitchFamily="2" charset="2"/>
              <a:buChar char="Ø"/>
            </a:pPr>
            <a:r>
              <a:rPr lang="en-US" altLang="zh-CN" sz="1800" dirty="0">
                <a:solidFill>
                  <a:srgbClr val="000000"/>
                </a:solidFill>
              </a:rPr>
              <a:t>Sensing negotiation </a:t>
            </a:r>
          </a:p>
          <a:p>
            <a:pPr indent="0" algn="just">
              <a:spcBef>
                <a:spcPts val="0"/>
              </a:spcBef>
              <a:spcAft>
                <a:spcPts val="0"/>
              </a:spcAft>
              <a:buNone/>
            </a:pPr>
            <a:r>
              <a:rPr lang="en-US" altLang="zh-CN" sz="1600" b="0" dirty="0" smtClean="0">
                <a:solidFill>
                  <a:srgbClr val="000000"/>
                </a:solidFill>
              </a:rPr>
              <a:t>During the negotiation phase, initiator negotiat</a:t>
            </a:r>
            <a:r>
              <a:rPr lang="en-US" altLang="zh-CN" sz="1600" b="0" dirty="0" smtClean="0"/>
              <a:t>es </a:t>
            </a:r>
            <a:r>
              <a:rPr lang="en-US" altLang="zh-CN" sz="1600" b="0" dirty="0" smtClean="0">
                <a:solidFill>
                  <a:srgbClr val="000000"/>
                </a:solidFill>
              </a:rPr>
              <a:t>with the station who will participate in the sensing session and identi</a:t>
            </a:r>
            <a:r>
              <a:rPr lang="en-US" altLang="zh-CN" sz="1600" b="0" dirty="0" smtClean="0"/>
              <a:t>fies </a:t>
            </a:r>
            <a:r>
              <a:rPr lang="en-US" altLang="zh-CN" sz="1600" b="0" dirty="0" smtClean="0">
                <a:solidFill>
                  <a:srgbClr val="000000"/>
                </a:solidFill>
              </a:rPr>
              <a:t>the transmitter, receiver and processer.</a:t>
            </a: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a:solidFill>
                  <a:srgbClr val="000000"/>
                </a:solidFill>
              </a:rPr>
              <a:t>Sensing measurement </a:t>
            </a:r>
          </a:p>
          <a:p>
            <a:pPr indent="0" algn="just">
              <a:spcBef>
                <a:spcPts val="0"/>
              </a:spcBef>
              <a:spcAft>
                <a:spcPts val="0"/>
              </a:spcAft>
              <a:buNone/>
            </a:pPr>
            <a:r>
              <a:rPr lang="en-US" altLang="zh-CN" sz="1600" b="0" dirty="0" smtClean="0">
                <a:solidFill>
                  <a:srgbClr val="000000"/>
                </a:solidFill>
              </a:rPr>
              <a:t>During the measurement phase, sensing transmitter transmits the illumination signal to illuminate the area of interest, sensing receiver receives the echo signal to measure the area of interest.</a:t>
            </a:r>
            <a:endParaRPr lang="en-US" altLang="zh-CN" sz="1600" b="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800" dirty="0">
                <a:solidFill>
                  <a:srgbClr val="000000"/>
                </a:solidFill>
              </a:rPr>
              <a:t>Sensing feedback </a:t>
            </a:r>
          </a:p>
          <a:p>
            <a:pPr indent="0" algn="just">
              <a:spcBef>
                <a:spcPts val="0"/>
              </a:spcBef>
              <a:spcAft>
                <a:spcPts val="0"/>
              </a:spcAft>
              <a:buNone/>
            </a:pPr>
            <a:r>
              <a:rPr lang="en-US" altLang="zh-CN" sz="1600" b="0" dirty="0" smtClean="0">
                <a:solidFill>
                  <a:srgbClr val="000000"/>
                </a:solidFill>
              </a:rPr>
              <a:t>During the feedback phase, two kinds of information could be feedback to the initiator. </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initiator also is the sensing processor, sensing measurement(s</a:t>
            </a:r>
            <a:r>
              <a:rPr lang="en-US" altLang="zh-CN" sz="1400" b="0" dirty="0">
                <a:solidFill>
                  <a:srgbClr val="000000"/>
                </a:solidFill>
              </a:rPr>
              <a:t>) </a:t>
            </a:r>
            <a:r>
              <a:rPr lang="en-US" altLang="zh-CN" sz="1400" b="0" dirty="0" smtClean="0">
                <a:solidFill>
                  <a:srgbClr val="000000"/>
                </a:solidFill>
              </a:rPr>
              <a:t>will be feedback to the </a:t>
            </a:r>
            <a:r>
              <a:rPr lang="en-US" altLang="zh-CN" sz="1400" b="0" dirty="0">
                <a:solidFill>
                  <a:srgbClr val="000000"/>
                </a:solidFill>
              </a:rPr>
              <a:t>initiator </a:t>
            </a:r>
            <a:r>
              <a:rPr lang="en-US" altLang="zh-CN" sz="1400" b="0" dirty="0" smtClean="0">
                <a:solidFill>
                  <a:srgbClr val="000000"/>
                </a:solidFill>
              </a:rPr>
              <a:t>and processed to get the sensing result.</a:t>
            </a:r>
          </a:p>
          <a:p>
            <a:pPr marL="628650" indent="-285750" algn="just">
              <a:spcBef>
                <a:spcPts val="0"/>
              </a:spcBef>
              <a:spcAft>
                <a:spcPts val="0"/>
              </a:spcAft>
              <a:buFont typeface="Wingdings" panose="05000000000000000000" pitchFamily="2" charset="2"/>
              <a:buChar char="n"/>
            </a:pPr>
            <a:r>
              <a:rPr lang="en-US" altLang="zh-CN" sz="1400" b="0" dirty="0" smtClean="0">
                <a:solidFill>
                  <a:srgbClr val="000000"/>
                </a:solidFill>
              </a:rPr>
              <a:t>If the sensing </a:t>
            </a:r>
            <a:r>
              <a:rPr lang="en-US" altLang="zh-CN" sz="1400" b="0" dirty="0">
                <a:solidFill>
                  <a:srgbClr val="000000"/>
                </a:solidFill>
              </a:rPr>
              <a:t>initiator </a:t>
            </a:r>
            <a:r>
              <a:rPr lang="en-US" altLang="zh-CN" sz="1400" b="0" dirty="0" smtClean="0">
                <a:solidFill>
                  <a:srgbClr val="000000"/>
                </a:solidFill>
              </a:rPr>
              <a:t>is not the </a:t>
            </a:r>
            <a:r>
              <a:rPr lang="en-US" altLang="zh-CN" sz="1400" b="0" dirty="0">
                <a:solidFill>
                  <a:srgbClr val="000000"/>
                </a:solidFill>
              </a:rPr>
              <a:t>sensing </a:t>
            </a:r>
            <a:r>
              <a:rPr lang="en-US" altLang="zh-CN" sz="1400" b="0" dirty="0" smtClean="0">
                <a:solidFill>
                  <a:srgbClr val="000000"/>
                </a:solidFill>
              </a:rPr>
              <a:t>processor, sensing measurement(s</a:t>
            </a:r>
            <a:r>
              <a:rPr lang="en-US" altLang="zh-CN" sz="1400" b="0" dirty="0">
                <a:solidFill>
                  <a:srgbClr val="000000"/>
                </a:solidFill>
              </a:rPr>
              <a:t>) will be </a:t>
            </a:r>
            <a:r>
              <a:rPr lang="en-US" altLang="zh-CN" sz="1400" b="0" dirty="0" smtClean="0">
                <a:solidFill>
                  <a:srgbClr val="000000"/>
                </a:solidFill>
              </a:rPr>
              <a:t>sent to the sensing processor and the sensing result will be feedback to sensing initiator.</a:t>
            </a:r>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1307501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Definitions of </a:t>
            </a:r>
            <a:r>
              <a:rPr lang="en-US" altLang="zh-CN" dirty="0"/>
              <a:t>s</a:t>
            </a:r>
            <a:r>
              <a:rPr lang="en-US" altLang="zh-CN" dirty="0" smtClean="0"/>
              <a:t>ensing types</a:t>
            </a:r>
            <a:endParaRPr lang="zh-CN" altLang="en-US" dirty="0"/>
          </a:p>
        </p:txBody>
      </p:sp>
      <p:sp>
        <p:nvSpPr>
          <p:cNvPr id="3" name="内容占位符 2"/>
          <p:cNvSpPr>
            <a:spLocks noGrp="1"/>
          </p:cNvSpPr>
          <p:nvPr>
            <p:ph idx="1"/>
          </p:nvPr>
        </p:nvSpPr>
        <p:spPr>
          <a:xfrm>
            <a:off x="177766" y="2019300"/>
            <a:ext cx="3784634" cy="3771900"/>
          </a:xfrm>
        </p:spPr>
        <p:txBody>
          <a:bodyPr/>
          <a:lstStyle/>
          <a:p>
            <a:pPr marL="0" indent="0">
              <a:buNone/>
            </a:pPr>
            <a:r>
              <a:rPr lang="en-US" altLang="zh-CN" sz="1600" b="0" dirty="0" smtClean="0"/>
              <a:t>The transmitter and receiver do not need to be synchronized.</a:t>
            </a:r>
          </a:p>
          <a:p>
            <a:pPr marL="0" indent="0">
              <a:buNone/>
            </a:pPr>
            <a:endParaRPr lang="en-US" altLang="zh-CN" sz="1400" b="0" dirty="0" smtClean="0"/>
          </a:p>
          <a:p>
            <a:pPr marL="0" indent="0">
              <a:buNone/>
            </a:pPr>
            <a:endParaRPr lang="en-US" altLang="zh-CN" sz="1400" b="0" dirty="0" smtClean="0"/>
          </a:p>
          <a:p>
            <a:pPr marL="0" indent="342900">
              <a:buFont typeface="Wingdings" panose="05000000000000000000" pitchFamily="2" charset="2"/>
              <a:buChar char="Ø"/>
            </a:pPr>
            <a:r>
              <a:rPr lang="en-US" altLang="zh-CN" sz="1600" b="0" dirty="0" smtClean="0"/>
              <a:t>Coordinated </a:t>
            </a:r>
          </a:p>
          <a:p>
            <a:pPr marL="0" indent="0">
              <a:buNone/>
            </a:pPr>
            <a:r>
              <a:rPr lang="en-US" altLang="zh-CN" sz="1400" b="0" dirty="0" smtClean="0">
                <a:solidFill>
                  <a:srgbClr val="0000FF"/>
                </a:solidFill>
              </a:rPr>
              <a:t>Sensing transmitter(s) will be involved </a:t>
            </a:r>
            <a:r>
              <a:rPr lang="en-US" altLang="zh-CN" sz="1400" b="0" dirty="0" smtClean="0"/>
              <a:t>in the sensing session and would transmit illumination signal to illuminate the</a:t>
            </a:r>
            <a:r>
              <a:rPr lang="en-US" altLang="zh-CN" sz="1400" b="0" dirty="0">
                <a:solidFill>
                  <a:srgbClr val="000000"/>
                </a:solidFill>
              </a:rPr>
              <a:t> area of interest</a:t>
            </a:r>
            <a:r>
              <a:rPr lang="en-US" altLang="zh-CN" sz="1400" b="0" dirty="0" smtClean="0"/>
              <a:t>. The sensing receiver receives the echo signal to measure the area of interest.</a:t>
            </a:r>
            <a:endParaRPr lang="en-US" altLang="zh-CN" sz="1200" b="0" dirty="0" smtClean="0"/>
          </a:p>
          <a:p>
            <a:pPr marL="0" indent="342900">
              <a:buFont typeface="Wingdings" panose="05000000000000000000" pitchFamily="2" charset="2"/>
              <a:buChar char="Ø"/>
            </a:pPr>
            <a:r>
              <a:rPr lang="en-US" altLang="zh-CN" sz="1600" b="0" dirty="0"/>
              <a:t>Un-coordinated </a:t>
            </a:r>
            <a:endParaRPr lang="en-US" altLang="zh-CN" sz="1600" b="0" dirty="0" smtClean="0"/>
          </a:p>
          <a:p>
            <a:pPr marL="0" indent="0">
              <a:buNone/>
            </a:pPr>
            <a:r>
              <a:rPr lang="en-US" altLang="zh-CN" sz="1400" b="0" dirty="0">
                <a:solidFill>
                  <a:srgbClr val="0000FF"/>
                </a:solidFill>
              </a:rPr>
              <a:t>There is no </a:t>
            </a:r>
            <a:r>
              <a:rPr lang="en-US" altLang="zh-CN" sz="1400" b="0" dirty="0" smtClean="0">
                <a:solidFill>
                  <a:srgbClr val="0000FF"/>
                </a:solidFill>
              </a:rPr>
              <a:t>dedicated sensing </a:t>
            </a:r>
            <a:r>
              <a:rPr lang="en-US" altLang="zh-CN" sz="1400" b="0" dirty="0">
                <a:solidFill>
                  <a:srgbClr val="0000FF"/>
                </a:solidFill>
              </a:rPr>
              <a:t>transmitter </a:t>
            </a:r>
            <a:r>
              <a:rPr lang="en-US" altLang="zh-CN" sz="1400" b="0" dirty="0" smtClean="0"/>
              <a:t>involved in the sensing session and </a:t>
            </a:r>
            <a:r>
              <a:rPr lang="en-US" altLang="zh-CN" sz="1400" b="0" dirty="0"/>
              <a:t>the </a:t>
            </a:r>
            <a:r>
              <a:rPr lang="en-US" altLang="zh-CN" sz="1400" b="0" dirty="0" smtClean="0"/>
              <a:t>sensing receiver measures the area of interest by receiving the </a:t>
            </a:r>
            <a:r>
              <a:rPr lang="en-US" altLang="zh-CN" sz="1400" b="0" dirty="0"/>
              <a:t>illumination </a:t>
            </a:r>
            <a:r>
              <a:rPr lang="en-US" altLang="zh-CN" sz="1400" b="0" dirty="0" smtClean="0"/>
              <a:t>signal in the environment.</a:t>
            </a:r>
            <a:endParaRPr lang="en-US" altLang="zh-CN" sz="1400" b="0" dirty="0"/>
          </a:p>
        </p:txBody>
      </p:sp>
      <p:sp>
        <p:nvSpPr>
          <p:cNvPr id="4" name="日期占位符 3"/>
          <p:cNvSpPr>
            <a:spLocks noGrp="1"/>
          </p:cNvSpPr>
          <p:nvPr>
            <p:ph type="dt" sz="half" idx="10"/>
          </p:nvPr>
        </p:nvSpPr>
        <p:spPr>
          <a:xfrm>
            <a:off x="696913" y="332601"/>
            <a:ext cx="1340110" cy="276999"/>
          </a:xfrm>
        </p:spPr>
        <p:txBody>
          <a:bodyPr/>
          <a:lstStyle/>
          <a:p>
            <a:r>
              <a:rPr lang="en-US" altLang="zh-CN" dirty="0"/>
              <a:t>January 2021</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6" name="圆角矩形 5"/>
          <p:cNvSpPr/>
          <p:nvPr/>
        </p:nvSpPr>
        <p:spPr bwMode="auto">
          <a:xfrm>
            <a:off x="194827" y="1905000"/>
            <a:ext cx="3784634" cy="4419600"/>
          </a:xfrm>
          <a:prstGeom prst="roundRect">
            <a:avLst>
              <a:gd name="adj" fmla="val 1322"/>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1066800" y="1600200"/>
            <a:ext cx="1905000" cy="304800"/>
          </a:xfrm>
          <a:prstGeom prst="rect">
            <a:avLst/>
          </a:prstGeom>
          <a:solidFill>
            <a:srgbClr val="0070C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a:solidFill>
                  <a:schemeClr val="bg1"/>
                </a:solidFill>
              </a:rPr>
              <a:t>CSI </a:t>
            </a:r>
            <a:r>
              <a:rPr lang="en-US" altLang="zh-CN" sz="1400" b="1" dirty="0" smtClean="0">
                <a:solidFill>
                  <a:schemeClr val="bg1"/>
                </a:solidFill>
              </a:rPr>
              <a:t>based sensing</a:t>
            </a:r>
            <a:endParaRPr lang="en-US" altLang="zh-CN" sz="1400" b="1" dirty="0">
              <a:solidFill>
                <a:schemeClr val="bg1"/>
              </a:solidFill>
            </a:endParaRPr>
          </a:p>
        </p:txBody>
      </p:sp>
      <p:grpSp>
        <p:nvGrpSpPr>
          <p:cNvPr id="12" name="组合 11"/>
          <p:cNvGrpSpPr/>
          <p:nvPr/>
        </p:nvGrpSpPr>
        <p:grpSpPr>
          <a:xfrm>
            <a:off x="4055662" y="1600200"/>
            <a:ext cx="5012138" cy="4724400"/>
            <a:chOff x="4055662" y="1828800"/>
            <a:chExt cx="5012138" cy="4724400"/>
          </a:xfrm>
        </p:grpSpPr>
        <p:sp>
          <p:nvSpPr>
            <p:cNvPr id="8" name="内容占位符 2"/>
            <p:cNvSpPr txBox="1">
              <a:spLocks/>
            </p:cNvSpPr>
            <p:nvPr/>
          </p:nvSpPr>
          <p:spPr bwMode="auto">
            <a:xfrm>
              <a:off x="4114799" y="2247900"/>
              <a:ext cx="4953001"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600" b="0" dirty="0" smtClean="0"/>
                <a:t>The </a:t>
              </a:r>
              <a:r>
                <a:rPr lang="en-US" altLang="zh-CN" sz="1600" b="0" dirty="0"/>
                <a:t>transmitter and receiver are usually </a:t>
              </a:r>
              <a:r>
                <a:rPr lang="en-US" altLang="zh-CN" sz="1600" b="0" dirty="0" smtClean="0"/>
                <a:t>synchronized (usually ask for much higher synchronization performance than wireless communication, e.g. STF ).</a:t>
              </a:r>
            </a:p>
            <a:p>
              <a:pPr marL="0" indent="0">
                <a:buNone/>
              </a:pPr>
              <a:endParaRPr lang="en-US" altLang="zh-CN" sz="1600" b="0" dirty="0"/>
            </a:p>
            <a:p>
              <a:pPr marL="0" indent="342900">
                <a:buFont typeface="Wingdings" panose="05000000000000000000" pitchFamily="2" charset="2"/>
                <a:buChar char="Ø"/>
              </a:pPr>
              <a:r>
                <a:rPr lang="en-US" altLang="zh-CN" sz="1600" b="0" dirty="0"/>
                <a:t>Active radar (coordinated)</a:t>
              </a:r>
            </a:p>
            <a:p>
              <a:pPr marL="0" indent="0">
                <a:buFontTx/>
                <a:buNone/>
              </a:pPr>
              <a:r>
                <a:rPr lang="en-US" altLang="zh-CN" sz="1200" b="0" dirty="0">
                  <a:solidFill>
                    <a:srgbClr val="0000FF"/>
                  </a:solidFill>
                </a:rPr>
                <a:t>Sensing transmitter(s) will be involved </a:t>
              </a:r>
              <a:r>
                <a:rPr lang="en-US" altLang="zh-CN" sz="1200" b="0" dirty="0"/>
                <a:t>in the sensing session and would transmit illumination signal to illuminate the area of interest. The sensing receiver receives </a:t>
              </a:r>
              <a:r>
                <a:rPr lang="en-US" altLang="zh-CN" sz="1200" b="0" dirty="0" smtClean="0"/>
                <a:t>the echo </a:t>
              </a:r>
              <a:r>
                <a:rPr lang="en-US" altLang="zh-CN" sz="1200" b="0" dirty="0"/>
                <a:t>signal to measure the area. There could be different geometries for active radar, e.g.</a:t>
              </a:r>
            </a:p>
            <a:p>
              <a:pPr marL="0" indent="285750">
                <a:buFont typeface="Arial" panose="020B0604020202020204" pitchFamily="34" charset="0"/>
                <a:buChar char="•"/>
              </a:pPr>
              <a:r>
                <a:rPr lang="en-US" altLang="zh-CN" sz="1200" b="0" dirty="0"/>
                <a:t>Monostatic radar </a:t>
              </a:r>
            </a:p>
            <a:p>
              <a:pPr marL="0" indent="285750">
                <a:buFont typeface="Arial" panose="020B0604020202020204" pitchFamily="34" charset="0"/>
                <a:buChar char="•"/>
              </a:pPr>
              <a:r>
                <a:rPr lang="en-US" altLang="zh-CN" sz="1200" b="0" dirty="0" err="1"/>
                <a:t>Bistatic</a:t>
              </a:r>
              <a:r>
                <a:rPr lang="en-US" altLang="zh-CN" sz="1200" b="0" dirty="0"/>
                <a:t> radar </a:t>
              </a:r>
            </a:p>
            <a:p>
              <a:pPr marL="0" indent="285750">
                <a:buFont typeface="Arial" panose="020B0604020202020204" pitchFamily="34" charset="0"/>
                <a:buChar char="•"/>
              </a:pPr>
              <a:r>
                <a:rPr lang="en-US" altLang="zh-CN" sz="1200" b="0" dirty="0" err="1"/>
                <a:t>Multistatic</a:t>
              </a:r>
              <a:r>
                <a:rPr lang="en-US" altLang="zh-CN" sz="1200" b="0" dirty="0"/>
                <a:t> radar </a:t>
              </a:r>
            </a:p>
            <a:p>
              <a:pPr marL="0" indent="342900">
                <a:buFont typeface="Wingdings" panose="05000000000000000000" pitchFamily="2" charset="2"/>
                <a:buChar char="Ø"/>
              </a:pPr>
              <a:r>
                <a:rPr lang="en-US" altLang="zh-CN" sz="1600" b="0" dirty="0"/>
                <a:t>Passive radar (un-coordinated)</a:t>
              </a:r>
            </a:p>
            <a:p>
              <a:pPr marL="0" indent="0">
                <a:buFontTx/>
                <a:buNone/>
              </a:pPr>
              <a:r>
                <a:rPr lang="en-US" altLang="zh-CN" sz="1200" b="0" dirty="0">
                  <a:solidFill>
                    <a:srgbClr val="0000FF"/>
                  </a:solidFill>
                </a:rPr>
                <a:t>There is no dedicated sensing transmitter </a:t>
              </a:r>
              <a:r>
                <a:rPr lang="en-US" altLang="zh-CN" sz="1200" b="0" dirty="0"/>
                <a:t>involved in the sensing session and the sensing receiver </a:t>
              </a:r>
              <a:r>
                <a:rPr lang="en-US" altLang="zh-CN" sz="1200" b="0" dirty="0" smtClean="0"/>
                <a:t>measures </a:t>
              </a:r>
              <a:r>
                <a:rPr lang="en-US" altLang="zh-CN" sz="1200" b="0" dirty="0"/>
                <a:t>the area of interest by receiving the illumination signal in the environment. Although the transmitter and receiver are not synchronized in the passive radar, the reference signal channel and echo signal channel at the receiver are synchronized.</a:t>
              </a:r>
            </a:p>
            <a:p>
              <a:endParaRPr lang="en-US" altLang="zh-CN" sz="1600" kern="0" dirty="0"/>
            </a:p>
          </p:txBody>
        </p:sp>
        <p:sp>
          <p:nvSpPr>
            <p:cNvPr id="10" name="圆角矩形 9"/>
            <p:cNvSpPr/>
            <p:nvPr/>
          </p:nvSpPr>
          <p:spPr bwMode="auto">
            <a:xfrm>
              <a:off x="4055662" y="2133600"/>
              <a:ext cx="4935937" cy="4419600"/>
            </a:xfrm>
            <a:prstGeom prst="roundRect">
              <a:avLst>
                <a:gd name="adj" fmla="val 1322"/>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5486400" y="1828800"/>
              <a:ext cx="2133600" cy="304800"/>
            </a:xfrm>
            <a:prstGeom prst="rect">
              <a:avLst/>
            </a:prstGeom>
            <a:solidFill>
              <a:srgbClr val="C000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1400" b="1" dirty="0" smtClean="0">
                  <a:solidFill>
                    <a:schemeClr val="bg1"/>
                  </a:solidFill>
                </a:rPr>
                <a:t>Radar based sensing</a:t>
              </a:r>
              <a:endParaRPr lang="en-US" altLang="zh-CN" sz="1400" b="1" dirty="0">
                <a:solidFill>
                  <a:schemeClr val="bg1"/>
                </a:solidFill>
              </a:endParaRPr>
            </a:p>
          </p:txBody>
        </p:sp>
      </p:grpSp>
    </p:spTree>
    <p:extLst>
      <p:ext uri="{BB962C8B-B14F-4D97-AF65-F5344CB8AC3E}">
        <p14:creationId xmlns:p14="http://schemas.microsoft.com/office/powerpoint/2010/main" val="2781283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Scenarios of WLAN sensing</a:t>
            </a:r>
            <a:endParaRPr lang="zh-CN" alt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9</a:t>
            </a:fld>
            <a:endParaRPr lang="en-US" altLang="zh-CN"/>
          </a:p>
        </p:txBody>
      </p:sp>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日期占位符 3"/>
          <p:cNvSpPr txBox="1">
            <a:spLocks/>
          </p:cNvSpPr>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t>January 2021</a:t>
            </a:r>
            <a:endParaRPr lang="en-US" altLang="zh-CN" dirty="0"/>
          </a:p>
        </p:txBody>
      </p:sp>
      <p:sp>
        <p:nvSpPr>
          <p:cNvPr id="12" name="内容占位符 2"/>
          <p:cNvSpPr>
            <a:spLocks noGrp="1"/>
          </p:cNvSpPr>
          <p:nvPr>
            <p:ph idx="1"/>
          </p:nvPr>
        </p:nvSpPr>
        <p:spPr>
          <a:xfrm>
            <a:off x="457200" y="5562600"/>
            <a:ext cx="8153400" cy="762000"/>
          </a:xfrm>
        </p:spPr>
        <p:txBody>
          <a:bodyPr/>
          <a:lstStyle/>
          <a:p>
            <a:pPr marL="180000" indent="-180000"/>
            <a:r>
              <a:rPr lang="en-US" altLang="zh-CN" sz="1400" b="0" dirty="0" smtClean="0"/>
              <a:t>The scenarios of WLAN sensing are quite complicated and we classify them into different categories.</a:t>
            </a:r>
          </a:p>
          <a:p>
            <a:pPr marL="180000" indent="-180000"/>
            <a:r>
              <a:rPr lang="en-US" altLang="zh-CN" sz="1400" b="0" dirty="0" smtClean="0"/>
              <a:t>Each individual scenario is further discussed in the following slides. </a:t>
            </a:r>
            <a:endParaRPr lang="en-US" altLang="zh-CN" sz="1400" b="0" dirty="0"/>
          </a:p>
          <a:p>
            <a:pPr marL="0" indent="0">
              <a:buNone/>
            </a:pPr>
            <a:endParaRPr lang="en-US" altLang="zh-CN" sz="1200" b="0" dirty="0" smtClean="0"/>
          </a:p>
          <a:p>
            <a:endParaRPr lang="en-US" altLang="zh-CN" sz="1400" b="0" dirty="0" smtClean="0"/>
          </a:p>
        </p:txBody>
      </p:sp>
      <p:pic>
        <p:nvPicPr>
          <p:cNvPr id="13" name="图片 12"/>
          <p:cNvPicPr>
            <a:picLocks noChangeAspect="1"/>
          </p:cNvPicPr>
          <p:nvPr/>
        </p:nvPicPr>
        <p:blipFill>
          <a:blip r:embed="rId2"/>
          <a:stretch>
            <a:fillRect/>
          </a:stretch>
        </p:blipFill>
        <p:spPr>
          <a:xfrm>
            <a:off x="0" y="1683462"/>
            <a:ext cx="9144000" cy="3491075"/>
          </a:xfrm>
          <a:prstGeom prst="rect">
            <a:avLst/>
          </a:prstGeom>
        </p:spPr>
      </p:pic>
    </p:spTree>
    <p:extLst>
      <p:ext uri="{BB962C8B-B14F-4D97-AF65-F5344CB8AC3E}">
        <p14:creationId xmlns:p14="http://schemas.microsoft.com/office/powerpoint/2010/main" val="1946611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120613</TotalTime>
  <Words>2731</Words>
  <Application>Microsoft Office PowerPoint</Application>
  <PresentationFormat>全屏显示(4:3)</PresentationFormat>
  <Paragraphs>285</Paragraphs>
  <Slides>20</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MS PGothic</vt:lpstr>
      <vt:lpstr>MS PGothic</vt:lpstr>
      <vt:lpstr>Arial</vt:lpstr>
      <vt:lpstr>Times New Roman</vt:lpstr>
      <vt:lpstr>Wingdings</vt:lpstr>
      <vt:lpstr>802-11-Submission</vt:lpstr>
      <vt:lpstr>Definitions and scenarios of the WLAN sensing</vt:lpstr>
      <vt:lpstr>Outline </vt:lpstr>
      <vt:lpstr>Abstract</vt:lpstr>
      <vt:lpstr>Definition of roles WLAN sensing</vt:lpstr>
      <vt:lpstr>Definition of related terms in WLAN sensing </vt:lpstr>
      <vt:lpstr>Definition of sensing session </vt:lpstr>
      <vt:lpstr>Definition of sensing session(Cont’d)</vt:lpstr>
      <vt:lpstr>Definitions of sensing types</vt:lpstr>
      <vt:lpstr>Scenarios of WLAN sensing</vt:lpstr>
      <vt:lpstr>Scenarios of WLAN sensing 1-1 Coordinated CSI based sensing(one transmitter and one receiver)</vt:lpstr>
      <vt:lpstr>Scenarios of WLAN sensing 1-2 Coordinated CSI based sensing(multi transmitter or multi receiver, participators are transmitters or receivers)</vt:lpstr>
      <vt:lpstr>Scenarios of WLAN sensing 1-3 Coordinated CSI based sensing(multi transmitter or multi receiver, participators are transmitters and receivers)</vt:lpstr>
      <vt:lpstr>Scenarios of WLAN sensing 2 Un-coordinated CSI based sensing</vt:lpstr>
      <vt:lpstr>Scenarios of WLAN sensing 3-1 Active radar sensing(one monostatic radar)</vt:lpstr>
      <vt:lpstr>Scenarios of WLAN sensing 3-2 Active radar sensing(multi monostatic radars)</vt:lpstr>
      <vt:lpstr>Scenarios of WLAN sensing 3-3 Bistatic/multistatic radar sensing</vt:lpstr>
      <vt:lpstr>Scenarios of WLAN sensing 4 Passive radar sensing</vt:lpstr>
      <vt:lpstr>Scenarios of WLAN sensing</vt:lpstr>
      <vt:lpstr>Summary </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ambiguity function, range Doppler map and link level simulation</dc:title>
  <dc:creator>Rui Du</dc:creator>
  <cp:lastModifiedBy>durui (D)</cp:lastModifiedBy>
  <cp:revision>1383</cp:revision>
  <cp:lastPrinted>1998-02-10T13:28:06Z</cp:lastPrinted>
  <dcterms:created xsi:type="dcterms:W3CDTF">2007-04-17T18:10:23Z</dcterms:created>
  <dcterms:modified xsi:type="dcterms:W3CDTF">2021-01-11T10:37:04Z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(3)O4gG0FSip3vNlsY8EgCZkr6oubPKPzj5xE9QlVHUpFD+KYYMt+NPj3UqVXhUdhmGdIUGZmT1
xECvErLW+7k/LQrua0g2lMpGq1762/PTTP47Bc4AVzEUKasDxEAFpWWQ/rMSyg18g9gsL8jw
PsV68CsaqG90/X/cZv19nihqGeA5fz2kcgxkVHnq1p1RXYqa4jBFNUIG1mCBHL0cbOOu/+Y+
0K3YC4pLC6sGqSdeVQ</vt:lpwstr>
  </property>
  <property fmtid="{D5CDD505-2E9C-101B-9397-08002B2CF9AE}" pid="10" name="_2015_ms_pID_7253431">
    <vt:lpwstr>TgtPFGUx0faC9nEDPMHJvqFHTBd9aoV/BP8PaH7q97PxXQT2P3T/x2
Kxl0hd9DSvNJe1Zx0rSPe4EbTJFzziBdBB/gQgcX5kdkdXqlDFcgjXynjRt8856xACIPPoXF
6dazkhkpRIaJSsr/wOo2+DwI8Y6zuKf5sLn7I7A0wsrEBWkINySrrWElVszXR2PtM4h3H6c8
HBwZG2RymyxNKBWjZqLTJRdsm3nuDzeLZBCX</vt:lpwstr>
  </property>
  <property fmtid="{D5CDD505-2E9C-101B-9397-08002B2CF9AE}" pid="11" name="_2015_ms_pID_7253432">
    <vt:lpwstr>S/8zR+01qiQjHY5Rzp1m1fU=</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1610100283</vt:lpwstr>
  </property>
</Properties>
</file>