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300" r:id="rId4"/>
    <p:sldId id="282" r:id="rId5"/>
    <p:sldId id="286" r:id="rId6"/>
    <p:sldId id="287" r:id="rId7"/>
    <p:sldId id="303" r:id="rId8"/>
    <p:sldId id="289" r:id="rId9"/>
    <p:sldId id="290" r:id="rId10"/>
    <p:sldId id="291" r:id="rId11"/>
    <p:sldId id="293" r:id="rId12"/>
    <p:sldId id="292" r:id="rId13"/>
    <p:sldId id="294" r:id="rId14"/>
    <p:sldId id="304" r:id="rId15"/>
    <p:sldId id="305" r:id="rId16"/>
    <p:sldId id="295" r:id="rId17"/>
    <p:sldId id="297" r:id="rId18"/>
    <p:sldId id="298" r:id="rId19"/>
    <p:sldId id="299" r:id="rId20"/>
    <p:sldId id="301" r:id="rId21"/>
    <p:sldId id="30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varScale="1">
        <p:scale>
          <a:sx n="69" d="100"/>
          <a:sy n="69" d="100"/>
        </p:scale>
        <p:origin x="644"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a:t>Solomon Trainin, Qualcomm</a:t>
            </a:r>
            <a:endParaRPr lang="en-GB" dirty="0"/>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Solomon Trainin,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Solomon Trainin,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Solomon Trainin,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802.11-21/0032r0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January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Comparison of the SENS approaches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2021-01-05</a:t>
            </a:r>
          </a:p>
        </p:txBody>
      </p:sp>
      <p:graphicFrame>
        <p:nvGraphicFramePr>
          <p:cNvPr id="3075" name="Object 3"/>
          <p:cNvGraphicFramePr>
            <a:graphicFrameLocks noChangeAspect="1"/>
          </p:cNvGraphicFramePr>
          <p:nvPr>
            <p:extLst>
              <p:ext uri="{D42A27DB-BD31-4B8C-83A1-F6EECF244321}">
                <p14:modId xmlns:p14="http://schemas.microsoft.com/office/powerpoint/2010/main" val="2925949089"/>
              </p:ext>
            </p:extLst>
          </p:nvPr>
        </p:nvGraphicFramePr>
        <p:xfrm>
          <a:off x="517525" y="2265363"/>
          <a:ext cx="8047038" cy="2844800"/>
        </p:xfrm>
        <a:graphic>
          <a:graphicData uri="http://schemas.openxmlformats.org/presentationml/2006/ole">
            <mc:AlternateContent xmlns:mc="http://schemas.openxmlformats.org/markup-compatibility/2006">
              <mc:Choice xmlns:v="urn:schemas-microsoft-com:vml" Requires="v">
                <p:oleObj name="Document" r:id="rId3" imgW="8235535" imgH="2917653" progId="Word.Document.8">
                  <p:embed/>
                </p:oleObj>
              </mc:Choice>
              <mc:Fallback>
                <p:oleObj name="Document" r:id="rId3" imgW="8235535" imgH="2917653" progId="Word.Document.8">
                  <p:embed/>
                  <p:pic>
                    <p:nvPicPr>
                      <p:cNvPr id="3075" name="Object 3"/>
                      <p:cNvPicPr>
                        <a:picLocks noChangeAspect="1" noChangeArrowheads="1"/>
                      </p:cNvPicPr>
                      <p:nvPr/>
                    </p:nvPicPr>
                    <p:blipFill>
                      <a:blip r:embed="rId4"/>
                      <a:srcRect/>
                      <a:stretch>
                        <a:fillRect/>
                      </a:stretch>
                    </p:blipFill>
                    <p:spPr bwMode="auto">
                      <a:xfrm>
                        <a:off x="517525" y="2265363"/>
                        <a:ext cx="8047038" cy="2844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7A2AE-5A23-4602-93A2-1CE2A89A46E3}"/>
              </a:ext>
            </a:extLst>
          </p:cNvPr>
          <p:cNvSpPr>
            <a:spLocks noGrp="1"/>
          </p:cNvSpPr>
          <p:nvPr>
            <p:ph type="title"/>
          </p:nvPr>
        </p:nvSpPr>
        <p:spPr>
          <a:xfrm>
            <a:off x="685800" y="685801"/>
            <a:ext cx="7770813" cy="533400"/>
          </a:xfrm>
        </p:spPr>
        <p:txBody>
          <a:bodyPr/>
          <a:lstStyle/>
          <a:p>
            <a:r>
              <a:rPr lang="en-US" sz="1800" b="1" i="0" u="none" strike="noStrike" baseline="0" dirty="0">
                <a:solidFill>
                  <a:srgbClr val="000000"/>
                </a:solidFill>
                <a:latin typeface="Arial" panose="020B0604020202020204" pitchFamily="34" charset="0"/>
              </a:rPr>
              <a:t>Figure 11-37d—TB Ranging availability window with two ISTAs </a:t>
            </a:r>
            <a:endParaRPr lang="en-US" dirty="0"/>
          </a:p>
        </p:txBody>
      </p:sp>
      <p:sp>
        <p:nvSpPr>
          <p:cNvPr id="3" name="Date Placeholder 2">
            <a:extLst>
              <a:ext uri="{FF2B5EF4-FFF2-40B4-BE49-F238E27FC236}">
                <a16:creationId xmlns:a16="http://schemas.microsoft.com/office/drawing/2014/main" id="{588EBC62-C53F-45EE-BF6D-0902CC05006C}"/>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8F1DF818-5725-4D3C-A46B-EF94CC469B92}"/>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6DCDF9B8-DFF3-43F1-90BD-A23CD81A14B7}"/>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pic>
        <p:nvPicPr>
          <p:cNvPr id="7" name="Picture 6">
            <a:extLst>
              <a:ext uri="{FF2B5EF4-FFF2-40B4-BE49-F238E27FC236}">
                <a16:creationId xmlns:a16="http://schemas.microsoft.com/office/drawing/2014/main" id="{B285BAF0-1295-4DB2-AAB6-DB641307A9E6}"/>
              </a:ext>
            </a:extLst>
          </p:cNvPr>
          <p:cNvPicPr>
            <a:picLocks noChangeAspect="1"/>
          </p:cNvPicPr>
          <p:nvPr/>
        </p:nvPicPr>
        <p:blipFill>
          <a:blip r:embed="rId2"/>
          <a:stretch>
            <a:fillRect/>
          </a:stretch>
        </p:blipFill>
        <p:spPr>
          <a:xfrm>
            <a:off x="609600" y="1447800"/>
            <a:ext cx="8305800" cy="3774332"/>
          </a:xfrm>
          <a:prstGeom prst="rect">
            <a:avLst/>
          </a:prstGeom>
        </p:spPr>
      </p:pic>
    </p:spTree>
    <p:extLst>
      <p:ext uri="{BB962C8B-B14F-4D97-AF65-F5344CB8AC3E}">
        <p14:creationId xmlns:p14="http://schemas.microsoft.com/office/powerpoint/2010/main" val="294639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4428-2375-4440-B9C6-8560BC8D8A18}"/>
              </a:ext>
            </a:extLst>
          </p:cNvPr>
          <p:cNvSpPr>
            <a:spLocks noGrp="1"/>
          </p:cNvSpPr>
          <p:nvPr>
            <p:ph type="title"/>
          </p:nvPr>
        </p:nvSpPr>
        <p:spPr>
          <a:xfrm>
            <a:off x="685800" y="685801"/>
            <a:ext cx="7770813" cy="838200"/>
          </a:xfrm>
        </p:spPr>
        <p:txBody>
          <a:bodyPr/>
          <a:lstStyle/>
          <a:p>
            <a:r>
              <a:rPr lang="en-US" sz="1800" b="1" i="0" u="none" strike="noStrike" baseline="0" dirty="0">
                <a:solidFill>
                  <a:srgbClr val="000000"/>
                </a:solidFill>
                <a:latin typeface="Arial" panose="020B0604020202020204" pitchFamily="34" charset="0"/>
              </a:rPr>
              <a:t>Figure 11-37f—Timing diagram of a Measurement Sounding phase in TB Ranging</a:t>
            </a:r>
            <a:endParaRPr lang="en-US" dirty="0"/>
          </a:p>
        </p:txBody>
      </p:sp>
      <p:sp>
        <p:nvSpPr>
          <p:cNvPr id="3" name="Date Placeholder 2">
            <a:extLst>
              <a:ext uri="{FF2B5EF4-FFF2-40B4-BE49-F238E27FC236}">
                <a16:creationId xmlns:a16="http://schemas.microsoft.com/office/drawing/2014/main" id="{9C8B6CD9-F547-439A-8763-BDE2ABF798DF}"/>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2CBD741E-52D1-431F-81A8-CD05BD4E0CDF}"/>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AC2BDF60-3050-42A7-89A3-3730BAEA1E82}"/>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pic>
        <p:nvPicPr>
          <p:cNvPr id="9" name="Picture 8">
            <a:extLst>
              <a:ext uri="{FF2B5EF4-FFF2-40B4-BE49-F238E27FC236}">
                <a16:creationId xmlns:a16="http://schemas.microsoft.com/office/drawing/2014/main" id="{7B3DFCCC-EB8C-4781-A480-00C8C47E053D}"/>
              </a:ext>
            </a:extLst>
          </p:cNvPr>
          <p:cNvPicPr>
            <a:picLocks noChangeAspect="1"/>
          </p:cNvPicPr>
          <p:nvPr/>
        </p:nvPicPr>
        <p:blipFill>
          <a:blip r:embed="rId2"/>
          <a:stretch>
            <a:fillRect/>
          </a:stretch>
        </p:blipFill>
        <p:spPr>
          <a:xfrm>
            <a:off x="1752600" y="1810358"/>
            <a:ext cx="5719864" cy="3599234"/>
          </a:xfrm>
          <a:prstGeom prst="rect">
            <a:avLst/>
          </a:prstGeom>
        </p:spPr>
      </p:pic>
    </p:spTree>
    <p:extLst>
      <p:ext uri="{BB962C8B-B14F-4D97-AF65-F5344CB8AC3E}">
        <p14:creationId xmlns:p14="http://schemas.microsoft.com/office/powerpoint/2010/main" val="2219122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1A318-887A-4F77-89E4-503CDA652B58}"/>
              </a:ext>
            </a:extLst>
          </p:cNvPr>
          <p:cNvSpPr>
            <a:spLocks noGrp="1"/>
          </p:cNvSpPr>
          <p:nvPr>
            <p:ph type="title"/>
          </p:nvPr>
        </p:nvSpPr>
        <p:spPr/>
        <p:txBody>
          <a:bodyPr/>
          <a:lstStyle/>
          <a:p>
            <a:r>
              <a:rPr lang="en-US" sz="1800" b="1" i="0" u="none" strike="noStrike" baseline="0" dirty="0">
                <a:solidFill>
                  <a:srgbClr val="000000"/>
                </a:solidFill>
                <a:latin typeface="Arial" panose="020B0604020202020204" pitchFamily="34" charset="0"/>
              </a:rPr>
              <a:t>Figure 11-37h—TB Ranging measurement reporting phase with Bidirectional LMR Feedback for n ISTAs</a:t>
            </a:r>
            <a:endParaRPr lang="en-US" dirty="0"/>
          </a:p>
        </p:txBody>
      </p:sp>
      <p:sp>
        <p:nvSpPr>
          <p:cNvPr id="3" name="Date Placeholder 2">
            <a:extLst>
              <a:ext uri="{FF2B5EF4-FFF2-40B4-BE49-F238E27FC236}">
                <a16:creationId xmlns:a16="http://schemas.microsoft.com/office/drawing/2014/main" id="{D22289DD-7DBB-46C1-9FA7-7C38977E65F2}"/>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CCB4CF81-EC3D-4682-8464-12D2EF299562}"/>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CFE57E51-F83A-426B-8FA0-A73C1B50310E}"/>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pic>
        <p:nvPicPr>
          <p:cNvPr id="7" name="Picture 6">
            <a:extLst>
              <a:ext uri="{FF2B5EF4-FFF2-40B4-BE49-F238E27FC236}">
                <a16:creationId xmlns:a16="http://schemas.microsoft.com/office/drawing/2014/main" id="{6778BEDA-9BEF-45C0-B280-E58580CD4B01}"/>
              </a:ext>
            </a:extLst>
          </p:cNvPr>
          <p:cNvPicPr>
            <a:picLocks noChangeAspect="1"/>
          </p:cNvPicPr>
          <p:nvPr/>
        </p:nvPicPr>
        <p:blipFill>
          <a:blip r:embed="rId2"/>
          <a:stretch>
            <a:fillRect/>
          </a:stretch>
        </p:blipFill>
        <p:spPr>
          <a:xfrm>
            <a:off x="151606" y="2133600"/>
            <a:ext cx="8839200" cy="2892829"/>
          </a:xfrm>
          <a:prstGeom prst="rect">
            <a:avLst/>
          </a:prstGeom>
        </p:spPr>
      </p:pic>
    </p:spTree>
    <p:extLst>
      <p:ext uri="{BB962C8B-B14F-4D97-AF65-F5344CB8AC3E}">
        <p14:creationId xmlns:p14="http://schemas.microsoft.com/office/powerpoint/2010/main" val="292947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3800-C410-47C5-85E1-756E491A7457}"/>
              </a:ext>
            </a:extLst>
          </p:cNvPr>
          <p:cNvSpPr>
            <a:spLocks noGrp="1"/>
          </p:cNvSpPr>
          <p:nvPr>
            <p:ph type="title"/>
          </p:nvPr>
        </p:nvSpPr>
        <p:spPr/>
        <p:txBody>
          <a:bodyPr/>
          <a:lstStyle/>
          <a:p>
            <a:br>
              <a:rPr lang="en-US" sz="1800" b="0" i="0" u="none" strike="noStrike" baseline="0" dirty="0">
                <a:solidFill>
                  <a:srgbClr val="000000"/>
                </a:solidFill>
                <a:latin typeface="Arial" panose="020B0604020202020204" pitchFamily="34" charset="0"/>
              </a:rPr>
            </a:br>
            <a:r>
              <a:rPr lang="en-US" sz="1800" b="1" i="0" u="none" strike="noStrike" baseline="0" dirty="0">
                <a:solidFill>
                  <a:srgbClr val="000000"/>
                </a:solidFill>
                <a:latin typeface="Arial" panose="020B0604020202020204" pitchFamily="34" charset="0"/>
              </a:rPr>
              <a:t>Figure 11-37i—Non-TB Ranging measurement exchange sequence </a:t>
            </a:r>
            <a:br>
              <a:rPr lang="en-US" sz="1800" b="0" i="0" u="none" strike="noStrike" baseline="0" dirty="0">
                <a:solidFill>
                  <a:srgbClr val="000000"/>
                </a:solidFill>
                <a:latin typeface="Arial" panose="020B0604020202020204" pitchFamily="34" charset="0"/>
              </a:rPr>
            </a:br>
            <a:endParaRPr lang="en-US" dirty="0"/>
          </a:p>
        </p:txBody>
      </p:sp>
      <p:sp>
        <p:nvSpPr>
          <p:cNvPr id="3" name="Date Placeholder 2">
            <a:extLst>
              <a:ext uri="{FF2B5EF4-FFF2-40B4-BE49-F238E27FC236}">
                <a16:creationId xmlns:a16="http://schemas.microsoft.com/office/drawing/2014/main" id="{977DA58D-6E85-4D1C-AD1F-A95721AA933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FE350B44-F88A-4E21-8417-39DA18F02790}"/>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3B822737-9A74-44AA-AF54-3683B74062FB}"/>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pic>
        <p:nvPicPr>
          <p:cNvPr id="7" name="Picture 6">
            <a:extLst>
              <a:ext uri="{FF2B5EF4-FFF2-40B4-BE49-F238E27FC236}">
                <a16:creationId xmlns:a16="http://schemas.microsoft.com/office/drawing/2014/main" id="{8F49D2AA-81CF-4828-AEAB-2BDB97908A1A}"/>
              </a:ext>
            </a:extLst>
          </p:cNvPr>
          <p:cNvPicPr>
            <a:picLocks noChangeAspect="1"/>
          </p:cNvPicPr>
          <p:nvPr/>
        </p:nvPicPr>
        <p:blipFill>
          <a:blip r:embed="rId2"/>
          <a:stretch>
            <a:fillRect/>
          </a:stretch>
        </p:blipFill>
        <p:spPr>
          <a:xfrm>
            <a:off x="443230" y="2305523"/>
            <a:ext cx="8132323" cy="3025302"/>
          </a:xfrm>
          <a:prstGeom prst="rect">
            <a:avLst/>
          </a:prstGeom>
        </p:spPr>
      </p:pic>
    </p:spTree>
    <p:extLst>
      <p:ext uri="{BB962C8B-B14F-4D97-AF65-F5344CB8AC3E}">
        <p14:creationId xmlns:p14="http://schemas.microsoft.com/office/powerpoint/2010/main" val="166610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CE45-CF22-4EF9-B9E4-FE6E1A80386C}"/>
              </a:ext>
            </a:extLst>
          </p:cNvPr>
          <p:cNvSpPr>
            <a:spLocks noGrp="1"/>
          </p:cNvSpPr>
          <p:nvPr>
            <p:ph type="title"/>
          </p:nvPr>
        </p:nvSpPr>
        <p:spPr>
          <a:xfrm>
            <a:off x="685800" y="685801"/>
            <a:ext cx="7770813" cy="533400"/>
          </a:xfrm>
        </p:spPr>
        <p:txBody>
          <a:bodyPr/>
          <a:lstStyle/>
          <a:p>
            <a:r>
              <a:rPr lang="en-US" sz="2800" dirty="0"/>
              <a:t>Frame types used by the protocol (non-DMG)</a:t>
            </a:r>
          </a:p>
        </p:txBody>
      </p:sp>
      <p:graphicFrame>
        <p:nvGraphicFramePr>
          <p:cNvPr id="7" name="Table 7">
            <a:extLst>
              <a:ext uri="{FF2B5EF4-FFF2-40B4-BE49-F238E27FC236}">
                <a16:creationId xmlns:a16="http://schemas.microsoft.com/office/drawing/2014/main" id="{E69CFE92-49B1-4019-8EB2-4776374C8727}"/>
              </a:ext>
            </a:extLst>
          </p:cNvPr>
          <p:cNvGraphicFramePr>
            <a:graphicFrameLocks noGrp="1"/>
          </p:cNvGraphicFramePr>
          <p:nvPr>
            <p:ph idx="1"/>
            <p:extLst>
              <p:ext uri="{D42A27DB-BD31-4B8C-83A1-F6EECF244321}">
                <p14:modId xmlns:p14="http://schemas.microsoft.com/office/powerpoint/2010/main" val="3296914166"/>
              </p:ext>
            </p:extLst>
          </p:nvPr>
        </p:nvGraphicFramePr>
        <p:xfrm>
          <a:off x="533400" y="1358098"/>
          <a:ext cx="8008938" cy="4978418"/>
        </p:xfrm>
        <a:graphic>
          <a:graphicData uri="http://schemas.openxmlformats.org/drawingml/2006/table">
            <a:tbl>
              <a:tblPr firstRow="1" bandRow="1">
                <a:tableStyleId>{00A15C55-8517-42AA-B614-E9B94910E393}</a:tableStyleId>
              </a:tblPr>
              <a:tblGrid>
                <a:gridCol w="1524000">
                  <a:extLst>
                    <a:ext uri="{9D8B030D-6E8A-4147-A177-3AD203B41FA5}">
                      <a16:colId xmlns:a16="http://schemas.microsoft.com/office/drawing/2014/main" val="194967034"/>
                    </a:ext>
                  </a:extLst>
                </a:gridCol>
                <a:gridCol w="1143000">
                  <a:extLst>
                    <a:ext uri="{9D8B030D-6E8A-4147-A177-3AD203B41FA5}">
                      <a16:colId xmlns:a16="http://schemas.microsoft.com/office/drawing/2014/main" val="650426337"/>
                    </a:ext>
                  </a:extLst>
                </a:gridCol>
                <a:gridCol w="1219200">
                  <a:extLst>
                    <a:ext uri="{9D8B030D-6E8A-4147-A177-3AD203B41FA5}">
                      <a16:colId xmlns:a16="http://schemas.microsoft.com/office/drawing/2014/main" val="2311276051"/>
                    </a:ext>
                  </a:extLst>
                </a:gridCol>
                <a:gridCol w="1752600">
                  <a:extLst>
                    <a:ext uri="{9D8B030D-6E8A-4147-A177-3AD203B41FA5}">
                      <a16:colId xmlns:a16="http://schemas.microsoft.com/office/drawing/2014/main" val="728919972"/>
                    </a:ext>
                  </a:extLst>
                </a:gridCol>
                <a:gridCol w="1219200">
                  <a:extLst>
                    <a:ext uri="{9D8B030D-6E8A-4147-A177-3AD203B41FA5}">
                      <a16:colId xmlns:a16="http://schemas.microsoft.com/office/drawing/2014/main" val="3109639804"/>
                    </a:ext>
                  </a:extLst>
                </a:gridCol>
                <a:gridCol w="1150938">
                  <a:extLst>
                    <a:ext uri="{9D8B030D-6E8A-4147-A177-3AD203B41FA5}">
                      <a16:colId xmlns:a16="http://schemas.microsoft.com/office/drawing/2014/main" val="3988628695"/>
                    </a:ext>
                  </a:extLst>
                </a:gridCol>
              </a:tblGrid>
              <a:tr h="541353">
                <a:tc rowSpan="2">
                  <a:txBody>
                    <a:bodyPr/>
                    <a:lstStyle/>
                    <a:p>
                      <a:r>
                        <a:rPr lang="en-US" sz="1400" dirty="0"/>
                        <a:t>Frame </a:t>
                      </a:r>
                    </a:p>
                  </a:txBody>
                  <a:tcPr/>
                </a:tc>
                <a:tc rowSpan="2">
                  <a:txBody>
                    <a:bodyPr/>
                    <a:lstStyle/>
                    <a:p>
                      <a:r>
                        <a:rPr lang="en-US" sz="1400" dirty="0"/>
                        <a:t>Type </a:t>
                      </a:r>
                    </a:p>
                  </a:txBody>
                  <a:tcPr/>
                </a:tc>
                <a:tc rowSpan="2">
                  <a:txBody>
                    <a:bodyPr/>
                    <a:lstStyle/>
                    <a:p>
                      <a:r>
                        <a:rPr lang="en-US" sz="1400" dirty="0"/>
                        <a:t>Subtype</a:t>
                      </a:r>
                    </a:p>
                  </a:txBody>
                  <a:tcPr/>
                </a:tc>
                <a:tc gridSpan="2">
                  <a:txBody>
                    <a:bodyPr/>
                    <a:lstStyle/>
                    <a:p>
                      <a:r>
                        <a:rPr lang="en-US" sz="1400" dirty="0"/>
                        <a:t>Used for </a:t>
                      </a:r>
                    </a:p>
                  </a:txBody>
                  <a:tcPr/>
                </a:tc>
                <a:tc hMerge="1">
                  <a:txBody>
                    <a:bodyPr/>
                    <a:lstStyle/>
                    <a:p>
                      <a:endParaRPr lang="en-US" dirty="0"/>
                    </a:p>
                  </a:txBody>
                  <a:tcPr/>
                </a:tc>
                <a:tc rowSpan="2">
                  <a:txBody>
                    <a:bodyPr/>
                    <a:lstStyle/>
                    <a:p>
                      <a:r>
                        <a:rPr lang="en-US" sz="1400" dirty="0"/>
                        <a:t>Protection availability </a:t>
                      </a:r>
                    </a:p>
                    <a:p>
                      <a:endParaRPr lang="en-US" sz="1400" dirty="0"/>
                    </a:p>
                  </a:txBody>
                  <a:tcPr/>
                </a:tc>
                <a:extLst>
                  <a:ext uri="{0D108BD9-81ED-4DB2-BD59-A6C34878D82A}">
                    <a16:rowId xmlns:a16="http://schemas.microsoft.com/office/drawing/2014/main" val="3291860071"/>
                  </a:ext>
                </a:extLst>
              </a:tr>
              <a:tr h="54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tc>
                  <a:txBody>
                    <a:bodyPr/>
                    <a:lstStyle/>
                    <a:p>
                      <a:r>
                        <a:rPr lang="en-US" sz="1400" dirty="0"/>
                        <a:t>TB and non-TB ranging </a:t>
                      </a:r>
                    </a:p>
                  </a:txBody>
                  <a:tcPr/>
                </a:tc>
                <a:tc vMerge="1">
                  <a:txBody>
                    <a:bodyPr/>
                    <a:lstStyle/>
                    <a:p>
                      <a:endParaRPr lang="en-US"/>
                    </a:p>
                  </a:txBody>
                  <a:tcPr/>
                </a:tc>
                <a:extLst>
                  <a:ext uri="{0D108BD9-81ED-4DB2-BD59-A6C34878D82A}">
                    <a16:rowId xmlns:a16="http://schemas.microsoft.com/office/drawing/2014/main" val="4116628219"/>
                  </a:ext>
                </a:extLst>
              </a:tr>
              <a:tr h="439096">
                <a:tc>
                  <a:txBody>
                    <a:bodyPr/>
                    <a:lstStyle/>
                    <a:p>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p>
                      <a:r>
                        <a:rPr lang="en-US" sz="1400" b="0" dirty="0">
                          <a:latin typeface="+mn-lt"/>
                        </a:rPr>
                        <a:t>Action </a:t>
                      </a:r>
                      <a:r>
                        <a:rPr lang="en-US" sz="1400" b="0" dirty="0" err="1">
                          <a:latin typeface="+mn-lt"/>
                        </a:rPr>
                        <a:t>no_Ack</a:t>
                      </a:r>
                      <a:endParaRPr lang="en-US" sz="1400" b="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Measurement</a:t>
                      </a:r>
                    </a:p>
                  </a:txBody>
                  <a:tcPr/>
                </a:tc>
                <a:tc>
                  <a:txBody>
                    <a:bodyPr/>
                    <a:lstStyle/>
                    <a:p>
                      <a:r>
                        <a:rPr lang="en-US" sz="1400" dirty="0"/>
                        <a:t>Session establishment  </a:t>
                      </a:r>
                      <a:endParaRPr lang="en-US" sz="1400" b="0" dirty="0">
                        <a:latin typeface="+mn-lt"/>
                      </a:endParaRPr>
                    </a:p>
                  </a:txBody>
                  <a:tcPr/>
                </a:tc>
                <a:tc>
                  <a:txBody>
                    <a:bodyPr/>
                    <a:lstStyle/>
                    <a:p>
                      <a:r>
                        <a:rPr lang="en-US" sz="1400" b="0" dirty="0">
                          <a:latin typeface="+mn-lt"/>
                        </a:rPr>
                        <a:t>MAC protection</a:t>
                      </a:r>
                    </a:p>
                  </a:txBody>
                  <a:tcPr/>
                </a:tc>
                <a:extLst>
                  <a:ext uri="{0D108BD9-81ED-4DB2-BD59-A6C34878D82A}">
                    <a16:rowId xmlns:a16="http://schemas.microsoft.com/office/drawing/2014/main" val="83602401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p>
                      <a:pPr algn="ctr"/>
                      <a:endParaRPr lang="en-US" sz="1400" b="0" dirty="0">
                        <a:latin typeface="+mn-lt"/>
                      </a:endParaRPr>
                    </a:p>
                  </a:txBody>
                  <a:tcPr/>
                </a:tc>
                <a:tc>
                  <a:txBody>
                    <a:bodyPr/>
                    <a:lstStyle/>
                    <a:p>
                      <a:r>
                        <a:rPr lang="en-US" sz="1400" b="0" dirty="0">
                          <a:latin typeface="+mn-lt"/>
                        </a:rPr>
                        <a:t>No</a:t>
                      </a:r>
                    </a:p>
                  </a:txBody>
                  <a:tcPr/>
                </a:tc>
                <a:extLst>
                  <a:ext uri="{0D108BD9-81ED-4DB2-BD59-A6C34878D82A}">
                    <a16:rowId xmlns:a16="http://schemas.microsoft.com/office/drawing/2014/main" val="1616868845"/>
                  </a:ext>
                </a:extLst>
              </a:tr>
              <a:tr h="439096">
                <a:tc>
                  <a:txBody>
                    <a:bodyPr/>
                    <a:lstStyle/>
                    <a:p>
                      <a:r>
                        <a:rPr lang="en-US" sz="1400" b="0" i="0" u="none" strike="noStrike" kern="1200" baseline="0" dirty="0">
                          <a:solidFill>
                            <a:schemeClr val="dk1"/>
                          </a:solidFill>
                          <a:latin typeface="+mn-lt"/>
                          <a:ea typeface="+mn-ea"/>
                          <a:cs typeface="+mn-cs"/>
                        </a:rPr>
                        <a:t>Location Measurement Rep</a:t>
                      </a:r>
                      <a:endParaRPr lang="en-US" sz="1400" b="0" dirty="0">
                        <a:latin typeface="+mn-lt"/>
                      </a:endParaRPr>
                    </a:p>
                  </a:txBody>
                  <a:tcPr/>
                </a:tc>
                <a:tc>
                  <a:txBody>
                    <a:bodyPr/>
                    <a:lstStyle/>
                    <a:p>
                      <a:r>
                        <a:rPr lang="en-US" sz="1400" b="0" dirty="0">
                          <a:latin typeface="+mn-lt"/>
                        </a:rPr>
                        <a:t>Management</a:t>
                      </a:r>
                    </a:p>
                  </a:txBody>
                  <a:tcPr/>
                </a:tc>
                <a:tc>
                  <a:txBody>
                    <a:bodyPr/>
                    <a:lstStyle/>
                    <a:p>
                      <a:r>
                        <a:rPr lang="en-US" sz="1400" b="0" dirty="0">
                          <a:latin typeface="+mn-lt"/>
                        </a:rPr>
                        <a:t>Action </a:t>
                      </a:r>
                      <a:r>
                        <a:rPr lang="en-US" sz="1400" b="0" dirty="0" err="1">
                          <a:latin typeface="+mn-lt"/>
                        </a:rPr>
                        <a:t>no_Ack</a:t>
                      </a:r>
                      <a:endParaRPr lang="en-US" sz="1400" b="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No</a:t>
                      </a:r>
                    </a:p>
                  </a:txBody>
                  <a:tcPr/>
                </a:tc>
                <a:tc>
                  <a:txBody>
                    <a:bodyPr/>
                    <a:lstStyle/>
                    <a:p>
                      <a:pPr algn="ctr"/>
                      <a:r>
                        <a:rPr lang="en-US" sz="1400" b="0" dirty="0">
                          <a:latin typeface="+mn-lt"/>
                        </a:rPr>
                        <a:t>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MAC protection</a:t>
                      </a:r>
                    </a:p>
                  </a:txBody>
                  <a:tcPr/>
                </a:tc>
                <a:extLst>
                  <a:ext uri="{0D108BD9-81ED-4DB2-BD59-A6C34878D82A}">
                    <a16:rowId xmlns:a16="http://schemas.microsoft.com/office/drawing/2014/main" val="1851931934"/>
                  </a:ext>
                </a:extLst>
              </a:tr>
              <a:tr h="439096">
                <a:tc>
                  <a:txBody>
                    <a:bodyPr/>
                    <a:lstStyle/>
                    <a:p>
                      <a:r>
                        <a:rPr lang="en-US" sz="1400" b="0" dirty="0">
                          <a:latin typeface="+mn-lt"/>
                        </a:rPr>
                        <a:t>TF Ranging Poll</a:t>
                      </a:r>
                    </a:p>
                  </a:txBody>
                  <a:tcPr/>
                </a:tc>
                <a:tc>
                  <a:txBody>
                    <a:bodyPr/>
                    <a:lstStyle/>
                    <a:p>
                      <a:r>
                        <a:rPr lang="en-US" sz="1400" b="0" dirty="0">
                          <a:latin typeface="+mn-lt"/>
                        </a:rPr>
                        <a:t>Control</a:t>
                      </a:r>
                    </a:p>
                  </a:txBody>
                  <a:tcPr/>
                </a:tc>
                <a:tc>
                  <a:txBody>
                    <a:bodyPr/>
                    <a:lstStyle/>
                    <a:p>
                      <a:r>
                        <a:rPr lang="en-US" sz="1400" b="0" dirty="0">
                          <a:latin typeface="+mn-lt"/>
                        </a:rPr>
                        <a:t>Trigger</a:t>
                      </a:r>
                    </a:p>
                  </a:txBody>
                  <a:tcPr/>
                </a:tc>
                <a:tc>
                  <a:txBody>
                    <a:bodyPr/>
                    <a:lstStyle/>
                    <a:p>
                      <a:pPr algn="ctr"/>
                      <a:r>
                        <a:rPr lang="en-US" sz="1400" b="0" dirty="0">
                          <a:latin typeface="+mn-lt"/>
                        </a:rPr>
                        <a:t>No</a:t>
                      </a:r>
                    </a:p>
                  </a:txBody>
                  <a:tcPr/>
                </a:tc>
                <a:tc>
                  <a:txBody>
                    <a:bodyPr/>
                    <a:lstStyle/>
                    <a:p>
                      <a:r>
                        <a:rPr lang="en-US" sz="1400" b="0" dirty="0">
                          <a:latin typeface="+mn-lt"/>
                        </a:rPr>
                        <a:t>Measurement </a:t>
                      </a:r>
                    </a:p>
                  </a:txBody>
                  <a:tcPr/>
                </a:tc>
                <a:tc>
                  <a:txBody>
                    <a:bodyPr/>
                    <a:lstStyle/>
                    <a:p>
                      <a:r>
                        <a:rPr lang="en-US" sz="1400" b="0" dirty="0">
                          <a:latin typeface="+mn-lt"/>
                        </a:rPr>
                        <a:t>No</a:t>
                      </a:r>
                    </a:p>
                  </a:txBody>
                  <a:tcPr/>
                </a:tc>
                <a:extLst>
                  <a:ext uri="{0D108BD9-81ED-4DB2-BD59-A6C34878D82A}">
                    <a16:rowId xmlns:a16="http://schemas.microsoft.com/office/drawing/2014/main" val="4018232963"/>
                  </a:ext>
                </a:extLst>
              </a:tr>
              <a:tr h="439096">
                <a:tc>
                  <a:txBody>
                    <a:bodyPr/>
                    <a:lstStyle/>
                    <a:p>
                      <a:r>
                        <a:rPr lang="en-US" sz="1400" b="0" dirty="0">
                          <a:latin typeface="+mn-lt"/>
                        </a:rPr>
                        <a:t>TF Ranging Sounding (Secure)</a:t>
                      </a:r>
                    </a:p>
                  </a:txBody>
                  <a:tcPr/>
                </a:tc>
                <a:tc>
                  <a:txBody>
                    <a:bodyPr/>
                    <a:lstStyle/>
                    <a:p>
                      <a:r>
                        <a:rPr lang="en-US" sz="1400" b="0" dirty="0">
                          <a:latin typeface="+mn-lt"/>
                        </a:rPr>
                        <a:t>Control</a:t>
                      </a:r>
                    </a:p>
                  </a:txBody>
                  <a:tcPr/>
                </a:tc>
                <a:tc>
                  <a:txBody>
                    <a:bodyPr/>
                    <a:lstStyle/>
                    <a:p>
                      <a:r>
                        <a:rPr lang="en-US" sz="1400" b="0" dirty="0">
                          <a:latin typeface="+mn-lt"/>
                        </a:rPr>
                        <a:t>Trigger</a:t>
                      </a:r>
                    </a:p>
                  </a:txBody>
                  <a:tcPr/>
                </a:tc>
                <a:tc>
                  <a:txBody>
                    <a:bodyPr/>
                    <a:lstStyle/>
                    <a:p>
                      <a:pPr algn="ctr"/>
                      <a:r>
                        <a:rPr lang="en-US" sz="1400" b="0" dirty="0">
                          <a:latin typeface="+mn-lt"/>
                        </a:rPr>
                        <a:t>No</a:t>
                      </a:r>
                    </a:p>
                  </a:txBody>
                  <a:tcPr/>
                </a:tc>
                <a:tc>
                  <a:txBody>
                    <a:bodyPr/>
                    <a:lstStyle/>
                    <a:p>
                      <a:r>
                        <a:rPr lang="en-US" sz="1400" b="0" dirty="0">
                          <a:latin typeface="+mn-lt"/>
                        </a:rPr>
                        <a:t>Measurement</a:t>
                      </a:r>
                    </a:p>
                  </a:txBody>
                  <a:tcPr/>
                </a:tc>
                <a:tc>
                  <a:txBody>
                    <a:bodyPr/>
                    <a:lstStyle/>
                    <a:p>
                      <a:r>
                        <a:rPr lang="en-US" sz="1400" b="0" dirty="0">
                          <a:latin typeface="+mn-lt"/>
                        </a:rPr>
                        <a:t> LTF security in the Secure frame</a:t>
                      </a:r>
                    </a:p>
                  </a:txBody>
                  <a:tcPr/>
                </a:tc>
                <a:extLst>
                  <a:ext uri="{0D108BD9-81ED-4DB2-BD59-A6C34878D82A}">
                    <a16:rowId xmlns:a16="http://schemas.microsoft.com/office/drawing/2014/main" val="4128622344"/>
                  </a:ext>
                </a:extLst>
              </a:tr>
              <a:tr h="439096">
                <a:tc>
                  <a:txBody>
                    <a:bodyPr/>
                    <a:lstStyle/>
                    <a:p>
                      <a:r>
                        <a:rPr lang="en-US" sz="1400" b="0" dirty="0">
                          <a:latin typeface="+mn-lt"/>
                        </a:rPr>
                        <a:t>Ranging NDP announcement</a:t>
                      </a:r>
                    </a:p>
                  </a:txBody>
                  <a:tcPr/>
                </a:tc>
                <a:tc>
                  <a:txBody>
                    <a:bodyPr/>
                    <a:lstStyle/>
                    <a:p>
                      <a:r>
                        <a:rPr lang="en-US" sz="1400" b="0" dirty="0">
                          <a:latin typeface="+mn-lt"/>
                        </a:rPr>
                        <a:t>Control</a:t>
                      </a:r>
                    </a:p>
                  </a:txBody>
                  <a:tcPr/>
                </a:tc>
                <a:tc>
                  <a:txBody>
                    <a:bodyPr/>
                    <a:lstStyle/>
                    <a:p>
                      <a:r>
                        <a:rPr lang="en-US" sz="1200" b="0" dirty="0">
                          <a:latin typeface="+mn-lt"/>
                        </a:rPr>
                        <a:t> </a:t>
                      </a:r>
                      <a:r>
                        <a:rPr lang="en-US" sz="1200" b="0" i="0" u="none" strike="noStrike" kern="1200" baseline="0" dirty="0">
                          <a:solidFill>
                            <a:schemeClr val="dk1"/>
                          </a:solidFill>
                          <a:latin typeface="+mn-lt"/>
                          <a:ea typeface="+mn-ea"/>
                          <a:cs typeface="+mn-cs"/>
                        </a:rPr>
                        <a:t>VHT NDP Announcement</a:t>
                      </a:r>
                      <a:endParaRPr lang="en-US" sz="1200" b="0" dirty="0">
                        <a:latin typeface="+mn-lt"/>
                      </a:endParaRPr>
                    </a:p>
                  </a:txBody>
                  <a:tcPr/>
                </a:tc>
                <a:tc>
                  <a:txBody>
                    <a:bodyPr/>
                    <a:lstStyle/>
                    <a:p>
                      <a:pPr algn="ctr"/>
                      <a:r>
                        <a:rPr lang="en-US" sz="1400" b="0" dirty="0">
                          <a:latin typeface="+mn-lt"/>
                        </a:rPr>
                        <a:t>No</a:t>
                      </a:r>
                    </a:p>
                  </a:txBody>
                  <a:tcPr/>
                </a:tc>
                <a:tc>
                  <a:txBody>
                    <a:bodyPr/>
                    <a:lstStyle/>
                    <a:p>
                      <a:r>
                        <a:rPr lang="en-US" sz="1400" b="0" dirty="0">
                          <a:latin typeface="+mn-lt"/>
                        </a:rPr>
                        <a:t>Measurement</a:t>
                      </a:r>
                    </a:p>
                  </a:txBody>
                  <a:tcPr/>
                </a:tc>
                <a:tc>
                  <a:txBody>
                    <a:bodyPr/>
                    <a:lstStyle/>
                    <a:p>
                      <a:r>
                        <a:rPr lang="en-US" sz="1400" b="0" dirty="0">
                          <a:latin typeface="+mn-lt"/>
                        </a:rPr>
                        <a:t>No</a:t>
                      </a:r>
                    </a:p>
                  </a:txBody>
                  <a:tcPr/>
                </a:tc>
                <a:extLst>
                  <a:ext uri="{0D108BD9-81ED-4DB2-BD59-A6C34878D82A}">
                    <a16:rowId xmlns:a16="http://schemas.microsoft.com/office/drawing/2014/main" val="2074767601"/>
                  </a:ext>
                </a:extLst>
              </a:tr>
              <a:tr h="439096">
                <a:tc>
                  <a:txBody>
                    <a:bodyPr/>
                    <a:lstStyle/>
                    <a:p>
                      <a:r>
                        <a:rPr lang="en-US" sz="1400" b="0" dirty="0">
                          <a:latin typeface="+mn-lt"/>
                        </a:rPr>
                        <a:t>NDP</a:t>
                      </a:r>
                    </a:p>
                  </a:txBody>
                  <a:tcPr/>
                </a:tc>
                <a:tc>
                  <a:txBody>
                    <a:bodyPr/>
                    <a:lstStyle/>
                    <a:p>
                      <a:r>
                        <a:rPr lang="en-US" sz="1400" b="0" dirty="0">
                          <a:latin typeface="+mn-lt"/>
                        </a:rPr>
                        <a:t>NA</a:t>
                      </a:r>
                    </a:p>
                  </a:txBody>
                  <a:tcPr/>
                </a:tc>
                <a:tc>
                  <a:txBody>
                    <a:bodyPr/>
                    <a:lstStyle/>
                    <a:p>
                      <a:r>
                        <a:rPr lang="en-US" sz="1200" b="0" dirty="0">
                          <a:latin typeface="+mn-lt"/>
                        </a:rPr>
                        <a:t>NA</a:t>
                      </a:r>
                    </a:p>
                  </a:txBody>
                  <a:tcPr/>
                </a:tc>
                <a:tc>
                  <a:txBody>
                    <a:bodyPr/>
                    <a:lstStyle/>
                    <a:p>
                      <a:pPr algn="ctr"/>
                      <a:r>
                        <a:rPr lang="en-US" sz="1400" b="0" dirty="0">
                          <a:latin typeface="+mn-lt"/>
                        </a:rPr>
                        <a:t>No</a:t>
                      </a:r>
                    </a:p>
                  </a:txBody>
                  <a:tcPr/>
                </a:tc>
                <a:tc>
                  <a:txBody>
                    <a:bodyPr/>
                    <a:lstStyle/>
                    <a:p>
                      <a:r>
                        <a:rPr lang="en-US" sz="1400" b="0" dirty="0">
                          <a:latin typeface="+mn-lt"/>
                        </a:rPr>
                        <a:t>Measurement </a:t>
                      </a:r>
                    </a:p>
                  </a:txBody>
                  <a:tcPr/>
                </a:tc>
                <a:tc>
                  <a:txBody>
                    <a:bodyPr/>
                    <a:lstStyle/>
                    <a:p>
                      <a:r>
                        <a:rPr lang="en-US" sz="1400" b="0" dirty="0">
                          <a:latin typeface="+mn-lt"/>
                        </a:rPr>
                        <a:t>LTF security</a:t>
                      </a:r>
                    </a:p>
                  </a:txBody>
                  <a:tcPr/>
                </a:tc>
                <a:extLst>
                  <a:ext uri="{0D108BD9-81ED-4DB2-BD59-A6C34878D82A}">
                    <a16:rowId xmlns:a16="http://schemas.microsoft.com/office/drawing/2014/main" val="237297669"/>
                  </a:ext>
                </a:extLst>
              </a:tr>
            </a:tbl>
          </a:graphicData>
        </a:graphic>
      </p:graphicFrame>
      <p:sp>
        <p:nvSpPr>
          <p:cNvPr id="4" name="Date Placeholder 3">
            <a:extLst>
              <a:ext uri="{FF2B5EF4-FFF2-40B4-BE49-F238E27FC236}">
                <a16:creationId xmlns:a16="http://schemas.microsoft.com/office/drawing/2014/main" id="{60DFA8F8-D834-474D-8ABB-10BD444D9DDA}"/>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6A52D31C-1DFA-4C07-8428-91B33299C1D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D6B7A32D-9B92-4243-8015-D1F797BDF64B}"/>
              </a:ext>
            </a:extLst>
          </p:cNvPr>
          <p:cNvSpPr>
            <a:spLocks noGrp="1"/>
          </p:cNvSpPr>
          <p:nvPr>
            <p:ph type="sldNum" idx="12"/>
          </p:nvPr>
        </p:nvSpPr>
        <p:spPr/>
        <p:txBody>
          <a:bodyPr/>
          <a:lstStyle/>
          <a:p>
            <a:r>
              <a:rPr lang="en-GB"/>
              <a:t>Slide </a:t>
            </a:r>
            <a:fld id="{D09C756B-EB39-4236-ADBB-73052B179AE4}" type="slidenum">
              <a:rPr lang="en-GB" smtClean="0"/>
              <a:pPr/>
              <a:t>14</a:t>
            </a:fld>
            <a:endParaRPr lang="en-GB"/>
          </a:p>
        </p:txBody>
      </p:sp>
    </p:spTree>
    <p:extLst>
      <p:ext uri="{BB962C8B-B14F-4D97-AF65-F5344CB8AC3E}">
        <p14:creationId xmlns:p14="http://schemas.microsoft.com/office/powerpoint/2010/main" val="422433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CE45-CF22-4EF9-B9E4-FE6E1A80386C}"/>
              </a:ext>
            </a:extLst>
          </p:cNvPr>
          <p:cNvSpPr>
            <a:spLocks noGrp="1"/>
          </p:cNvSpPr>
          <p:nvPr>
            <p:ph type="title"/>
          </p:nvPr>
        </p:nvSpPr>
        <p:spPr>
          <a:xfrm>
            <a:off x="685800" y="685801"/>
            <a:ext cx="7770813" cy="533400"/>
          </a:xfrm>
        </p:spPr>
        <p:txBody>
          <a:bodyPr/>
          <a:lstStyle/>
          <a:p>
            <a:r>
              <a:rPr lang="en-US" sz="2800" dirty="0"/>
              <a:t>Frame types used by the protocol (DMG)</a:t>
            </a:r>
          </a:p>
        </p:txBody>
      </p:sp>
      <p:graphicFrame>
        <p:nvGraphicFramePr>
          <p:cNvPr id="7" name="Table 7">
            <a:extLst>
              <a:ext uri="{FF2B5EF4-FFF2-40B4-BE49-F238E27FC236}">
                <a16:creationId xmlns:a16="http://schemas.microsoft.com/office/drawing/2014/main" id="{E69CFE92-49B1-4019-8EB2-4776374C8727}"/>
              </a:ext>
            </a:extLst>
          </p:cNvPr>
          <p:cNvGraphicFramePr>
            <a:graphicFrameLocks noGrp="1"/>
          </p:cNvGraphicFramePr>
          <p:nvPr>
            <p:ph idx="1"/>
            <p:extLst>
              <p:ext uri="{D42A27DB-BD31-4B8C-83A1-F6EECF244321}">
                <p14:modId xmlns:p14="http://schemas.microsoft.com/office/powerpoint/2010/main" val="2761449227"/>
              </p:ext>
            </p:extLst>
          </p:nvPr>
        </p:nvGraphicFramePr>
        <p:xfrm>
          <a:off x="604837" y="1360590"/>
          <a:ext cx="8008938" cy="4759969"/>
        </p:xfrm>
        <a:graphic>
          <a:graphicData uri="http://schemas.openxmlformats.org/drawingml/2006/table">
            <a:tbl>
              <a:tblPr firstRow="1" bandRow="1">
                <a:tableStyleId>{00A15C55-8517-42AA-B614-E9B94910E393}</a:tableStyleId>
              </a:tblPr>
              <a:tblGrid>
                <a:gridCol w="1219200">
                  <a:extLst>
                    <a:ext uri="{9D8B030D-6E8A-4147-A177-3AD203B41FA5}">
                      <a16:colId xmlns:a16="http://schemas.microsoft.com/office/drawing/2014/main" val="194967034"/>
                    </a:ext>
                  </a:extLst>
                </a:gridCol>
                <a:gridCol w="1143000">
                  <a:extLst>
                    <a:ext uri="{9D8B030D-6E8A-4147-A177-3AD203B41FA5}">
                      <a16:colId xmlns:a16="http://schemas.microsoft.com/office/drawing/2014/main" val="650426337"/>
                    </a:ext>
                  </a:extLst>
                </a:gridCol>
                <a:gridCol w="914400">
                  <a:extLst>
                    <a:ext uri="{9D8B030D-6E8A-4147-A177-3AD203B41FA5}">
                      <a16:colId xmlns:a16="http://schemas.microsoft.com/office/drawing/2014/main" val="2311276051"/>
                    </a:ext>
                  </a:extLst>
                </a:gridCol>
                <a:gridCol w="1447800">
                  <a:extLst>
                    <a:ext uri="{9D8B030D-6E8A-4147-A177-3AD203B41FA5}">
                      <a16:colId xmlns:a16="http://schemas.microsoft.com/office/drawing/2014/main" val="728919972"/>
                    </a:ext>
                  </a:extLst>
                </a:gridCol>
                <a:gridCol w="1828800">
                  <a:extLst>
                    <a:ext uri="{9D8B030D-6E8A-4147-A177-3AD203B41FA5}">
                      <a16:colId xmlns:a16="http://schemas.microsoft.com/office/drawing/2014/main" val="3109639804"/>
                    </a:ext>
                  </a:extLst>
                </a:gridCol>
                <a:gridCol w="1455738">
                  <a:extLst>
                    <a:ext uri="{9D8B030D-6E8A-4147-A177-3AD203B41FA5}">
                      <a16:colId xmlns:a16="http://schemas.microsoft.com/office/drawing/2014/main" val="3988628695"/>
                    </a:ext>
                  </a:extLst>
                </a:gridCol>
              </a:tblGrid>
              <a:tr h="541353">
                <a:tc rowSpan="2">
                  <a:txBody>
                    <a:bodyPr/>
                    <a:lstStyle/>
                    <a:p>
                      <a:r>
                        <a:rPr lang="en-US" sz="1400" dirty="0"/>
                        <a:t>Frame </a:t>
                      </a:r>
                    </a:p>
                  </a:txBody>
                  <a:tcPr/>
                </a:tc>
                <a:tc rowSpan="2">
                  <a:txBody>
                    <a:bodyPr/>
                    <a:lstStyle/>
                    <a:p>
                      <a:r>
                        <a:rPr lang="en-US" sz="1400" dirty="0"/>
                        <a:t>Type </a:t>
                      </a:r>
                    </a:p>
                  </a:txBody>
                  <a:tcPr/>
                </a:tc>
                <a:tc rowSpan="2">
                  <a:txBody>
                    <a:bodyPr/>
                    <a:lstStyle/>
                    <a:p>
                      <a:r>
                        <a:rPr lang="en-US" sz="1400" dirty="0"/>
                        <a:t>Subtype</a:t>
                      </a:r>
                    </a:p>
                  </a:txBody>
                  <a:tcPr/>
                </a:tc>
                <a:tc gridSpan="2">
                  <a:txBody>
                    <a:bodyPr/>
                    <a:lstStyle/>
                    <a:p>
                      <a:r>
                        <a:rPr lang="en-US" sz="1400" dirty="0"/>
                        <a:t>Used for </a:t>
                      </a:r>
                    </a:p>
                  </a:txBody>
                  <a:tcPr/>
                </a:tc>
                <a:tc hMerge="1">
                  <a:txBody>
                    <a:bodyPr/>
                    <a:lstStyle/>
                    <a:p>
                      <a:endParaRPr lang="en-US" dirty="0"/>
                    </a:p>
                  </a:txBody>
                  <a:tcPr/>
                </a:tc>
                <a:tc rowSpan="2">
                  <a:txBody>
                    <a:bodyPr/>
                    <a:lstStyle/>
                    <a:p>
                      <a:r>
                        <a:rPr lang="en-US" sz="1400" dirty="0"/>
                        <a:t>Protection availability </a:t>
                      </a:r>
                    </a:p>
                    <a:p>
                      <a:endParaRPr lang="en-US" sz="1400" dirty="0"/>
                    </a:p>
                  </a:txBody>
                  <a:tcPr/>
                </a:tc>
                <a:extLst>
                  <a:ext uri="{0D108BD9-81ED-4DB2-BD59-A6C34878D82A}">
                    <a16:rowId xmlns:a16="http://schemas.microsoft.com/office/drawing/2014/main" val="3291860071"/>
                  </a:ext>
                </a:extLst>
              </a:tr>
              <a:tr h="54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tc>
                  <a:txBody>
                    <a:bodyPr/>
                    <a:lstStyle/>
                    <a:p>
                      <a:r>
                        <a:rPr lang="en-US" sz="1400" b="0" i="0" u="none" strike="noStrike" kern="1200" baseline="0" dirty="0">
                          <a:solidFill>
                            <a:schemeClr val="dk1"/>
                          </a:solidFill>
                          <a:latin typeface="+mn-lt"/>
                          <a:ea typeface="+mn-ea"/>
                          <a:cs typeface="+mn-cs"/>
                        </a:rPr>
                        <a:t>DMG/</a:t>
                      </a:r>
                    </a:p>
                    <a:p>
                      <a:r>
                        <a:rPr lang="en-US" sz="1400" b="0" i="0" u="none" strike="noStrike" kern="1200" baseline="0" dirty="0">
                          <a:solidFill>
                            <a:schemeClr val="dk1"/>
                          </a:solidFill>
                          <a:latin typeface="+mn-lt"/>
                          <a:ea typeface="+mn-ea"/>
                          <a:cs typeface="+mn-cs"/>
                        </a:rPr>
                        <a:t>EDGM AOA/AOD measurement exchange </a:t>
                      </a:r>
                      <a:endParaRPr lang="en-US" sz="1400" b="0" dirty="0"/>
                    </a:p>
                  </a:txBody>
                  <a:tcPr/>
                </a:tc>
                <a:tc vMerge="1">
                  <a:txBody>
                    <a:bodyPr/>
                    <a:lstStyle/>
                    <a:p>
                      <a:endParaRPr lang="en-US"/>
                    </a:p>
                  </a:txBody>
                  <a:tcPr/>
                </a:tc>
                <a:extLst>
                  <a:ext uri="{0D108BD9-81ED-4DB2-BD59-A6C34878D82A}">
                    <a16:rowId xmlns:a16="http://schemas.microsoft.com/office/drawing/2014/main" val="4116628219"/>
                  </a:ext>
                </a:extLst>
              </a:tr>
              <a:tr h="439096">
                <a:tc>
                  <a:txBody>
                    <a:bodyPr/>
                    <a:lstStyle/>
                    <a:p>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txBody>
                  <a:tcPr/>
                </a:tc>
                <a:tc>
                  <a:txBody>
                    <a:bodyPr/>
                    <a:lstStyle/>
                    <a:p>
                      <a:r>
                        <a:rPr lang="en-US" sz="1400" b="0" dirty="0">
                          <a:latin typeface="+mn-lt"/>
                        </a:rPr>
                        <a:t>MAC protection</a:t>
                      </a:r>
                    </a:p>
                  </a:txBody>
                  <a:tcPr/>
                </a:tc>
                <a:extLst>
                  <a:ext uri="{0D108BD9-81ED-4DB2-BD59-A6C34878D82A}">
                    <a16:rowId xmlns:a16="http://schemas.microsoft.com/office/drawing/2014/main" val="83602401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 </a:t>
                      </a:r>
                    </a:p>
                  </a:txBody>
                  <a:tcPr/>
                </a:tc>
                <a:tc>
                  <a:txBody>
                    <a:bodyPr/>
                    <a:lstStyle/>
                    <a:p>
                      <a:r>
                        <a:rPr lang="en-US" sz="1400" b="0" dirty="0">
                          <a:latin typeface="+mn-lt"/>
                        </a:rPr>
                        <a:t>No</a:t>
                      </a:r>
                    </a:p>
                  </a:txBody>
                  <a:tcPr/>
                </a:tc>
                <a:extLst>
                  <a:ext uri="{0D108BD9-81ED-4DB2-BD59-A6C34878D82A}">
                    <a16:rowId xmlns:a16="http://schemas.microsoft.com/office/drawing/2014/main" val="1616868845"/>
                  </a:ext>
                </a:extLst>
              </a:tr>
              <a:tr h="439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Measurement</a:t>
                      </a:r>
                    </a:p>
                  </a:txBody>
                  <a:tcPr/>
                </a:tc>
                <a:tc>
                  <a:txBody>
                    <a:bodyPr/>
                    <a:lstStyle/>
                    <a:p>
                      <a:pPr algn="ctr"/>
                      <a:r>
                        <a:rPr lang="en-US" sz="1400" b="0" dirty="0">
                          <a:latin typeface="+mn-lt"/>
                        </a:rPr>
                        <a:t>Measurement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MAC protection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PHY Protection (Protected TRN)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for </a:t>
                      </a: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extLst>
                  <a:ext uri="{0D108BD9-81ED-4DB2-BD59-A6C34878D82A}">
                    <a16:rowId xmlns:a16="http://schemas.microsoft.com/office/drawing/2014/main" val="331398719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Measurement</a:t>
                      </a:r>
                    </a:p>
                  </a:txBody>
                  <a:tcPr/>
                </a:tc>
                <a:tc>
                  <a:txBody>
                    <a:bodyPr/>
                    <a:lstStyle/>
                    <a:p>
                      <a:pPr algn="ctr"/>
                      <a:r>
                        <a:rPr lang="en-US" sz="1400" b="0" dirty="0">
                          <a:latin typeface="+mn-lt"/>
                        </a:rPr>
                        <a:t>Measurement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PHY Protection (Protected TRN)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for </a:t>
                      </a: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extLst>
                  <a:ext uri="{0D108BD9-81ED-4DB2-BD59-A6C34878D82A}">
                    <a16:rowId xmlns:a16="http://schemas.microsoft.com/office/drawing/2014/main" val="1703372054"/>
                  </a:ext>
                </a:extLst>
              </a:tr>
            </a:tbl>
          </a:graphicData>
        </a:graphic>
      </p:graphicFrame>
      <p:sp>
        <p:nvSpPr>
          <p:cNvPr id="4" name="Date Placeholder 3">
            <a:extLst>
              <a:ext uri="{FF2B5EF4-FFF2-40B4-BE49-F238E27FC236}">
                <a16:creationId xmlns:a16="http://schemas.microsoft.com/office/drawing/2014/main" id="{60DFA8F8-D834-474D-8ABB-10BD444D9DDA}"/>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6A52D31C-1DFA-4C07-8428-91B33299C1D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D6B7A32D-9B92-4243-8015-D1F797BDF64B}"/>
              </a:ext>
            </a:extLst>
          </p:cNvPr>
          <p:cNvSpPr>
            <a:spLocks noGrp="1"/>
          </p:cNvSpPr>
          <p:nvPr>
            <p:ph type="sldNum" idx="12"/>
          </p:nvPr>
        </p:nvSpPr>
        <p:spPr/>
        <p:txBody>
          <a:bodyPr/>
          <a:lstStyle/>
          <a:p>
            <a:r>
              <a:rPr lang="en-GB"/>
              <a:t>Slide </a:t>
            </a:r>
            <a:fld id="{D09C756B-EB39-4236-ADBB-73052B179AE4}" type="slidenum">
              <a:rPr lang="en-GB" smtClean="0"/>
              <a:pPr/>
              <a:t>15</a:t>
            </a:fld>
            <a:endParaRPr lang="en-GB"/>
          </a:p>
        </p:txBody>
      </p:sp>
    </p:spTree>
    <p:extLst>
      <p:ext uri="{BB962C8B-B14F-4D97-AF65-F5344CB8AC3E}">
        <p14:creationId xmlns:p14="http://schemas.microsoft.com/office/powerpoint/2010/main" val="1675836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BA69-A11E-47A3-811B-F985D220EEF1}"/>
              </a:ext>
            </a:extLst>
          </p:cNvPr>
          <p:cNvSpPr>
            <a:spLocks noGrp="1"/>
          </p:cNvSpPr>
          <p:nvPr>
            <p:ph type="title"/>
          </p:nvPr>
        </p:nvSpPr>
        <p:spPr>
          <a:xfrm>
            <a:off x="685800" y="685801"/>
            <a:ext cx="7770813" cy="533400"/>
          </a:xfrm>
        </p:spPr>
        <p:txBody>
          <a:bodyPr/>
          <a:lstStyle/>
          <a:p>
            <a:r>
              <a:rPr lang="en-US" sz="1800" b="1" i="0" u="none" strike="noStrike" baseline="0" dirty="0">
                <a:solidFill>
                  <a:srgbClr val="000000"/>
                </a:solidFill>
                <a:latin typeface="Arial" panose="020B0604020202020204" pitchFamily="34" charset="0"/>
              </a:rPr>
              <a:t>Figure 12-55a—PASN authentication</a:t>
            </a:r>
            <a:endParaRPr lang="en-US" dirty="0"/>
          </a:p>
        </p:txBody>
      </p:sp>
      <p:sp>
        <p:nvSpPr>
          <p:cNvPr id="3" name="Date Placeholder 2">
            <a:extLst>
              <a:ext uri="{FF2B5EF4-FFF2-40B4-BE49-F238E27FC236}">
                <a16:creationId xmlns:a16="http://schemas.microsoft.com/office/drawing/2014/main" id="{634B11BE-7E8C-47FC-AE26-529D2960187C}"/>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E09E4ADE-9D7B-49C0-B834-678AF7E144E8}"/>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88A50444-1D3B-4BFC-83DE-4DBE849AF39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pic>
        <p:nvPicPr>
          <p:cNvPr id="7" name="Picture 6">
            <a:extLst>
              <a:ext uri="{FF2B5EF4-FFF2-40B4-BE49-F238E27FC236}">
                <a16:creationId xmlns:a16="http://schemas.microsoft.com/office/drawing/2014/main" id="{7AAF2903-DF9F-4306-AEBC-F76693B0629D}"/>
              </a:ext>
            </a:extLst>
          </p:cNvPr>
          <p:cNvPicPr>
            <a:picLocks noChangeAspect="1"/>
          </p:cNvPicPr>
          <p:nvPr/>
        </p:nvPicPr>
        <p:blipFill>
          <a:blip r:embed="rId2"/>
          <a:stretch>
            <a:fillRect/>
          </a:stretch>
        </p:blipFill>
        <p:spPr>
          <a:xfrm>
            <a:off x="1910592" y="1233488"/>
            <a:ext cx="5557008" cy="4828498"/>
          </a:xfrm>
          <a:prstGeom prst="rect">
            <a:avLst/>
          </a:prstGeom>
        </p:spPr>
      </p:pic>
    </p:spTree>
    <p:extLst>
      <p:ext uri="{BB962C8B-B14F-4D97-AF65-F5344CB8AC3E}">
        <p14:creationId xmlns:p14="http://schemas.microsoft.com/office/powerpoint/2010/main" val="14453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352D-646D-48D1-A913-E71610B4F959}"/>
              </a:ext>
            </a:extLst>
          </p:cNvPr>
          <p:cNvSpPr>
            <a:spLocks noGrp="1"/>
          </p:cNvSpPr>
          <p:nvPr>
            <p:ph type="title"/>
          </p:nvPr>
        </p:nvSpPr>
        <p:spPr>
          <a:xfrm>
            <a:off x="685800" y="685801"/>
            <a:ext cx="7770813" cy="457199"/>
          </a:xfrm>
        </p:spPr>
        <p:txBody>
          <a:bodyPr/>
          <a:lstStyle/>
          <a:p>
            <a:r>
              <a:rPr lang="en-US" dirty="0"/>
              <a:t>FTM Roles and Responsibilities </a:t>
            </a:r>
          </a:p>
        </p:txBody>
      </p:sp>
      <p:sp>
        <p:nvSpPr>
          <p:cNvPr id="3" name="Content Placeholder 2">
            <a:extLst>
              <a:ext uri="{FF2B5EF4-FFF2-40B4-BE49-F238E27FC236}">
                <a16:creationId xmlns:a16="http://schemas.microsoft.com/office/drawing/2014/main" id="{695F04A8-4DAC-4395-AE30-40CE8DB31CB9}"/>
              </a:ext>
            </a:extLst>
          </p:cNvPr>
          <p:cNvSpPr>
            <a:spLocks noGrp="1"/>
          </p:cNvSpPr>
          <p:nvPr>
            <p:ph idx="1"/>
          </p:nvPr>
        </p:nvSpPr>
        <p:spPr>
          <a:xfrm>
            <a:off x="685800" y="1312433"/>
            <a:ext cx="7770813" cy="4719636"/>
          </a:xfrm>
        </p:spPr>
        <p:txBody>
          <a:bodyPr/>
          <a:lstStyle/>
          <a:p>
            <a:pPr>
              <a:buFont typeface="Arial" panose="020B0604020202020204" pitchFamily="34" charset="0"/>
              <a:buChar char="•"/>
            </a:pPr>
            <a:r>
              <a:rPr lang="en-US" sz="1800" dirty="0">
                <a:solidFill>
                  <a:srgbClr val="000000"/>
                </a:solidFill>
                <a:effectLst/>
                <a:ea typeface="Calibri" panose="020F0502020204030204" pitchFamily="34" charset="0"/>
              </a:rPr>
              <a:t>ISTA – Initiating STA, RSTA – Responding STA (no more roles)</a:t>
            </a:r>
          </a:p>
          <a:p>
            <a:pPr>
              <a:buFont typeface="Arial" panose="020B0604020202020204" pitchFamily="34" charset="0"/>
              <a:buChar char="•"/>
            </a:pPr>
            <a:r>
              <a:rPr lang="en-US" sz="1800" dirty="0">
                <a:solidFill>
                  <a:srgbClr val="000000"/>
                </a:solidFill>
                <a:effectLst/>
                <a:ea typeface="Calibri" panose="020F0502020204030204" pitchFamily="34" charset="0"/>
              </a:rPr>
              <a:t>ISTA determines its range, relative range, and its direction to or from another RSTA. In order for the ISTA to obtain its location, it may perform the FTM procedure with multiple RSTAs whose locations are known.</a:t>
            </a:r>
          </a:p>
          <a:p>
            <a:pPr>
              <a:buFont typeface="Arial" panose="020B0604020202020204" pitchFamily="34" charset="0"/>
              <a:buChar char="•"/>
            </a:pPr>
            <a:r>
              <a:rPr lang="en-US" sz="1800" dirty="0">
                <a:ea typeface="Calibri" panose="020F0502020204030204" pitchFamily="34" charset="0"/>
              </a:rPr>
              <a:t>RSTA provides a service to the ISTA</a:t>
            </a:r>
          </a:p>
          <a:p>
            <a:pPr>
              <a:buFont typeface="Arial" panose="020B0604020202020204" pitchFamily="34" charset="0"/>
              <a:buChar char="•"/>
            </a:pPr>
            <a:r>
              <a:rPr lang="en-US" sz="1800" dirty="0"/>
              <a:t>ISTA – non-AP STA</a:t>
            </a:r>
          </a:p>
          <a:p>
            <a:pPr>
              <a:buFont typeface="Arial" panose="020B0604020202020204" pitchFamily="34" charset="0"/>
              <a:buChar char="•"/>
            </a:pPr>
            <a:r>
              <a:rPr lang="en-US" sz="1800" dirty="0"/>
              <a:t>RSTA – AP STA</a:t>
            </a:r>
          </a:p>
          <a:p>
            <a:pPr>
              <a:buFont typeface="Arial" panose="020B0604020202020204" pitchFamily="34" charset="0"/>
              <a:buChar char="•"/>
            </a:pPr>
            <a:r>
              <a:rPr lang="en-US" sz="1800" dirty="0"/>
              <a:t>ISTA initiates the FTM procedure and gets the results. It may share the results with RSTA</a:t>
            </a:r>
          </a:p>
          <a:p>
            <a:pPr>
              <a:buFont typeface="Arial" panose="020B0604020202020204" pitchFamily="34" charset="0"/>
              <a:buChar char="•"/>
            </a:pPr>
            <a:r>
              <a:rPr lang="en-US" sz="1800" dirty="0"/>
              <a:t>The frames used for measurement are generated and/or responded to by the ISTA and RSTA, frames of type/subtype Management, Control,  ACK, NDP</a:t>
            </a:r>
          </a:p>
          <a:p>
            <a:pPr>
              <a:buFont typeface="Arial" panose="020B0604020202020204" pitchFamily="34" charset="0"/>
              <a:buChar char="•"/>
            </a:pPr>
            <a:r>
              <a:rPr lang="en-US" sz="1800" dirty="0"/>
              <a:t>The reported parameters are collected and reported by SME. The reported parameters are part of the definition</a:t>
            </a:r>
          </a:p>
        </p:txBody>
      </p:sp>
      <p:sp>
        <p:nvSpPr>
          <p:cNvPr id="4" name="Date Placeholder 3">
            <a:extLst>
              <a:ext uri="{FF2B5EF4-FFF2-40B4-BE49-F238E27FC236}">
                <a16:creationId xmlns:a16="http://schemas.microsoft.com/office/drawing/2014/main" id="{DEA93B3C-21E4-4851-90DC-7E53486EC2A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BA58452-E6C6-4277-9B7E-D68D1A24775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71831107-0777-487C-A485-B32C781C047D}"/>
              </a:ext>
            </a:extLst>
          </p:cNvPr>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4148894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352D-646D-48D1-A913-E71610B4F959}"/>
              </a:ext>
            </a:extLst>
          </p:cNvPr>
          <p:cNvSpPr>
            <a:spLocks noGrp="1"/>
          </p:cNvSpPr>
          <p:nvPr>
            <p:ph type="title"/>
          </p:nvPr>
        </p:nvSpPr>
        <p:spPr>
          <a:xfrm>
            <a:off x="685800" y="685800"/>
            <a:ext cx="7770813" cy="914400"/>
          </a:xfrm>
        </p:spPr>
        <p:txBody>
          <a:bodyPr/>
          <a:lstStyle/>
          <a:p>
            <a:r>
              <a:rPr lang="en-US" dirty="0"/>
              <a:t>FTM Session</a:t>
            </a:r>
            <a:br>
              <a:rPr lang="en-US" dirty="0"/>
            </a:br>
            <a:r>
              <a:rPr lang="en-US" dirty="0"/>
              <a:t>Preparation for measurement </a:t>
            </a:r>
          </a:p>
        </p:txBody>
      </p:sp>
      <p:sp>
        <p:nvSpPr>
          <p:cNvPr id="3" name="Content Placeholder 2">
            <a:extLst>
              <a:ext uri="{FF2B5EF4-FFF2-40B4-BE49-F238E27FC236}">
                <a16:creationId xmlns:a16="http://schemas.microsoft.com/office/drawing/2014/main" id="{695F04A8-4DAC-4395-AE30-40CE8DB31CB9}"/>
              </a:ext>
            </a:extLst>
          </p:cNvPr>
          <p:cNvSpPr>
            <a:spLocks noGrp="1"/>
          </p:cNvSpPr>
          <p:nvPr>
            <p:ph idx="1"/>
          </p:nvPr>
        </p:nvSpPr>
        <p:spPr>
          <a:xfrm>
            <a:off x="685800" y="1679576"/>
            <a:ext cx="7770813" cy="4492624"/>
          </a:xfrm>
        </p:spPr>
        <p:txBody>
          <a:bodyPr/>
          <a:lstStyle/>
          <a:p>
            <a:pPr>
              <a:buFont typeface="Arial" panose="020B0604020202020204" pitchFamily="34" charset="0"/>
              <a:buChar char="•"/>
            </a:pPr>
            <a:r>
              <a:rPr lang="en-US" sz="2000" dirty="0"/>
              <a:t>FTM Session - </a:t>
            </a:r>
            <a:r>
              <a:rPr lang="en-US" sz="2000" dirty="0">
                <a:solidFill>
                  <a:srgbClr val="000000"/>
                </a:solidFill>
                <a:effectLst/>
                <a:ea typeface="Calibri" panose="020F0502020204030204" pitchFamily="34" charset="0"/>
              </a:rPr>
              <a:t>an instance of an FTM procedure between an ISTA and a an RSTA along with the associated scheduling and operational parameters</a:t>
            </a:r>
          </a:p>
          <a:p>
            <a:pPr>
              <a:buFont typeface="Arial" panose="020B0604020202020204" pitchFamily="34" charset="0"/>
              <a:buChar char="•"/>
            </a:pPr>
            <a:r>
              <a:rPr lang="en-US" sz="2000" dirty="0">
                <a:ea typeface="Calibri" panose="020F0502020204030204" pitchFamily="34" charset="0"/>
              </a:rPr>
              <a:t>PASN if required is set before the FTM session negotiation</a:t>
            </a:r>
            <a:r>
              <a:rPr lang="en-US" sz="2000" dirty="0">
                <a:solidFill>
                  <a:srgbClr val="000000"/>
                </a:solidFill>
                <a:effectLst/>
                <a:ea typeface="Calibri" panose="020F0502020204030204" pitchFamily="34" charset="0"/>
              </a:rPr>
              <a:t> </a:t>
            </a:r>
          </a:p>
          <a:p>
            <a:pPr marR="0">
              <a:spcBef>
                <a:spcPts val="0"/>
              </a:spcBef>
              <a:spcAft>
                <a:spcPts val="0"/>
              </a:spcAft>
              <a:buFont typeface="Arial" panose="020B0604020202020204" pitchFamily="34" charset="0"/>
              <a:buChar char="•"/>
            </a:pPr>
            <a:r>
              <a:rPr lang="en-US" sz="2000" dirty="0">
                <a:solidFill>
                  <a:srgbClr val="000000"/>
                </a:solidFill>
                <a:effectLst/>
                <a:ea typeface="Calibri" panose="020F0502020204030204" pitchFamily="34" charset="0"/>
              </a:rPr>
              <a:t>An FTM session is composed of a negotiation, measurement exchange and termination.</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A RSTA might be required to establish overlapping FTM sessions with a large number of ISTAs (e.g., an AP providing measurements to STAs at a mall or a store). </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An ISTA might have multiple ongoing FTM sessions on the same or different channels with different RSTAs (APs), while being associated with an AP for the exchange of data or signaling.</a:t>
            </a:r>
          </a:p>
          <a:p>
            <a:pPr marR="0">
              <a:lnSpc>
                <a:spcPct val="107000"/>
              </a:lnSpc>
              <a:spcBef>
                <a:spcPts val="0"/>
              </a:spcBef>
              <a:spcAft>
                <a:spcPts val="0"/>
              </a:spcAft>
              <a:buFont typeface="Arial" panose="020B0604020202020204" pitchFamily="34" charset="0"/>
              <a:buChar char="•"/>
            </a:pPr>
            <a:r>
              <a:rPr lang="en-US" sz="2000" dirty="0">
                <a:ea typeface="Calibri" panose="020F0502020204030204" pitchFamily="34" charset="0"/>
                <a:cs typeface="Arial" panose="020B0604020202020204" pitchFamily="34" charset="0"/>
              </a:rPr>
              <a:t>ISTA initiates the FTM session</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RSTA provides scheduling, protection, and time synchronization</a:t>
            </a:r>
          </a:p>
          <a:p>
            <a:pPr>
              <a:buFont typeface="Arial" panose="020B0604020202020204" pitchFamily="34" charset="0"/>
              <a:buChar char="•"/>
            </a:pPr>
            <a:endParaRPr lang="en-US" sz="2400" dirty="0"/>
          </a:p>
          <a:p>
            <a:endParaRPr lang="en-US" dirty="0"/>
          </a:p>
        </p:txBody>
      </p:sp>
      <p:sp>
        <p:nvSpPr>
          <p:cNvPr id="4" name="Date Placeholder 3">
            <a:extLst>
              <a:ext uri="{FF2B5EF4-FFF2-40B4-BE49-F238E27FC236}">
                <a16:creationId xmlns:a16="http://schemas.microsoft.com/office/drawing/2014/main" id="{DEA93B3C-21E4-4851-90DC-7E53486EC2A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BA58452-E6C6-4277-9B7E-D68D1A24775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71831107-0777-487C-A485-B32C781C047D}"/>
              </a:ext>
            </a:extLst>
          </p:cNvPr>
          <p:cNvSpPr>
            <a:spLocks noGrp="1"/>
          </p:cNvSpPr>
          <p:nvPr>
            <p:ph type="sldNum" idx="12"/>
          </p:nvPr>
        </p:nvSpPr>
        <p:spPr/>
        <p:txBody>
          <a:bodyPr/>
          <a:lstStyle/>
          <a:p>
            <a:r>
              <a:rPr lang="en-GB"/>
              <a:t>Slide </a:t>
            </a:r>
            <a:fld id="{D09C756B-EB39-4236-ADBB-73052B179AE4}" type="slidenum">
              <a:rPr lang="en-GB" smtClean="0"/>
              <a:pPr/>
              <a:t>18</a:t>
            </a:fld>
            <a:endParaRPr lang="en-GB"/>
          </a:p>
        </p:txBody>
      </p:sp>
    </p:spTree>
    <p:extLst>
      <p:ext uri="{BB962C8B-B14F-4D97-AF65-F5344CB8AC3E}">
        <p14:creationId xmlns:p14="http://schemas.microsoft.com/office/powerpoint/2010/main" val="1931808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0257-BBD2-49E2-B2EA-03D8C63AAE76}"/>
              </a:ext>
            </a:extLst>
          </p:cNvPr>
          <p:cNvSpPr>
            <a:spLocks noGrp="1"/>
          </p:cNvSpPr>
          <p:nvPr>
            <p:ph type="title"/>
          </p:nvPr>
        </p:nvSpPr>
        <p:spPr>
          <a:xfrm>
            <a:off x="659967" y="777877"/>
            <a:ext cx="7770813" cy="273050"/>
          </a:xfrm>
        </p:spPr>
        <p:txBody>
          <a:bodyPr/>
          <a:lstStyle/>
          <a:p>
            <a:br>
              <a:rPr lang="en-US" sz="1800" b="0" i="0" u="none" strike="noStrike" baseline="0" dirty="0">
                <a:solidFill>
                  <a:srgbClr val="000000"/>
                </a:solidFill>
                <a:latin typeface="Arial" panose="020B0604020202020204" pitchFamily="34" charset="0"/>
              </a:rPr>
            </a:br>
            <a:r>
              <a:rPr lang="fr-FR" sz="1800" b="1" i="0" u="none" strike="noStrike" baseline="0" dirty="0">
                <a:solidFill>
                  <a:srgbClr val="000000"/>
                </a:solidFill>
                <a:latin typeface="Arial" panose="020B0604020202020204" pitchFamily="34" charset="0"/>
              </a:rPr>
              <a:t>Figure 11-34—Concurrent FTM Sessions</a:t>
            </a:r>
            <a:br>
              <a:rPr lang="fr-FR" sz="1800" b="1" i="0" u="none" strike="noStrike" baseline="0" dirty="0">
                <a:solidFill>
                  <a:srgbClr val="000000"/>
                </a:solidFill>
                <a:latin typeface="Arial" panose="020B0604020202020204" pitchFamily="34" charset="0"/>
              </a:rPr>
            </a:br>
            <a:r>
              <a:rPr lang="fr-FR" sz="1800" b="1" i="0" u="none" strike="noStrike" baseline="0" dirty="0">
                <a:solidFill>
                  <a:srgbClr val="000000"/>
                </a:solidFill>
                <a:latin typeface="Arial" panose="020B0604020202020204" pitchFamily="34" charset="0"/>
              </a:rPr>
              <a:t> </a:t>
            </a:r>
            <a:endParaRPr lang="en-US" dirty="0"/>
          </a:p>
        </p:txBody>
      </p:sp>
      <p:sp>
        <p:nvSpPr>
          <p:cNvPr id="3" name="Date Placeholder 2">
            <a:extLst>
              <a:ext uri="{FF2B5EF4-FFF2-40B4-BE49-F238E27FC236}">
                <a16:creationId xmlns:a16="http://schemas.microsoft.com/office/drawing/2014/main" id="{5F2641E5-C4D5-4E87-8973-A0B645BD2D0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BC6F53C2-4B4E-447B-A8A4-3A3C9D31A3CB}"/>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3902893B-2A51-4AA4-962C-40273C1B83D1}"/>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pic>
        <p:nvPicPr>
          <p:cNvPr id="7" name="Picture 6">
            <a:extLst>
              <a:ext uri="{FF2B5EF4-FFF2-40B4-BE49-F238E27FC236}">
                <a16:creationId xmlns:a16="http://schemas.microsoft.com/office/drawing/2014/main" id="{B101AF4E-DD69-4DA4-A592-F490F1E4055A}"/>
              </a:ext>
            </a:extLst>
          </p:cNvPr>
          <p:cNvPicPr>
            <a:picLocks noChangeAspect="1"/>
          </p:cNvPicPr>
          <p:nvPr/>
        </p:nvPicPr>
        <p:blipFill>
          <a:blip r:embed="rId2"/>
          <a:stretch>
            <a:fillRect/>
          </a:stretch>
        </p:blipFill>
        <p:spPr>
          <a:xfrm>
            <a:off x="1643263" y="1222379"/>
            <a:ext cx="6015435" cy="5196125"/>
          </a:xfrm>
          <a:prstGeom prst="rect">
            <a:avLst/>
          </a:prstGeom>
        </p:spPr>
      </p:pic>
    </p:spTree>
    <p:extLst>
      <p:ext uri="{BB962C8B-B14F-4D97-AF65-F5344CB8AC3E}">
        <p14:creationId xmlns:p14="http://schemas.microsoft.com/office/powerpoint/2010/main" val="4087950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January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Analyzing other measurements supported by 802.11 as an introduction to SENS solutions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0E51-82AA-4064-AED5-ED0FEF20DEF7}"/>
              </a:ext>
            </a:extLst>
          </p:cNvPr>
          <p:cNvSpPr>
            <a:spLocks noGrp="1"/>
          </p:cNvSpPr>
          <p:nvPr>
            <p:ph type="title"/>
          </p:nvPr>
        </p:nvSpPr>
        <p:spPr>
          <a:xfrm>
            <a:off x="636155" y="688976"/>
            <a:ext cx="7770813" cy="606424"/>
          </a:xfrm>
        </p:spPr>
        <p:txBody>
          <a:bodyPr/>
          <a:lstStyle/>
          <a:p>
            <a:r>
              <a:rPr lang="en-US" dirty="0"/>
              <a:t>FTM Measurement </a:t>
            </a:r>
          </a:p>
        </p:txBody>
      </p:sp>
      <p:sp>
        <p:nvSpPr>
          <p:cNvPr id="3" name="Content Placeholder 2">
            <a:extLst>
              <a:ext uri="{FF2B5EF4-FFF2-40B4-BE49-F238E27FC236}">
                <a16:creationId xmlns:a16="http://schemas.microsoft.com/office/drawing/2014/main" id="{08808405-C1A0-44B5-9F82-F7CC6E2061EC}"/>
              </a:ext>
            </a:extLst>
          </p:cNvPr>
          <p:cNvSpPr>
            <a:spLocks noGrp="1"/>
          </p:cNvSpPr>
          <p:nvPr>
            <p:ph idx="1"/>
          </p:nvPr>
        </p:nvSpPr>
        <p:spPr>
          <a:xfrm>
            <a:off x="686593" y="1295400"/>
            <a:ext cx="7770813" cy="5097462"/>
          </a:xfrm>
        </p:spPr>
        <p:txBody>
          <a:bodyPr/>
          <a:lstStyle/>
          <a:p>
            <a:pPr>
              <a:buFont typeface="Arial" panose="020B0604020202020204" pitchFamily="34" charset="0"/>
              <a:buChar char="•"/>
            </a:pPr>
            <a:r>
              <a:rPr lang="en-US" dirty="0">
                <a:solidFill>
                  <a:srgbClr val="000000"/>
                </a:solidFill>
                <a:effectLst/>
                <a:ea typeface="Calibri" panose="020F0502020204030204" pitchFamily="34" charset="0"/>
              </a:rPr>
              <a:t>The FTM procedure allows a STA to determine its range, relative range, and its direction to or from another STA. In order for a STA to obtain its location, the STA may perform this procedure with multiple STAs whose locations are known.</a:t>
            </a:r>
          </a:p>
          <a:p>
            <a:pPr>
              <a:buFont typeface="Arial" panose="020B0604020202020204" pitchFamily="34" charset="0"/>
              <a:buChar char="•"/>
            </a:pPr>
            <a:r>
              <a:rPr lang="en-US" dirty="0">
                <a:solidFill>
                  <a:srgbClr val="000000"/>
                </a:solidFill>
                <a:effectLst/>
                <a:ea typeface="Calibri" panose="020F0502020204030204" pitchFamily="34" charset="0"/>
              </a:rPr>
              <a:t>The measurement can be initiated either by ISTA (non-TB) or by RSTA (TB)</a:t>
            </a:r>
          </a:p>
          <a:p>
            <a:pPr>
              <a:buFont typeface="Arial" panose="020B0604020202020204" pitchFamily="34" charset="0"/>
              <a:buChar char="•"/>
            </a:pPr>
            <a:r>
              <a:rPr lang="en-US" dirty="0">
                <a:solidFill>
                  <a:srgbClr val="000000"/>
                </a:solidFill>
                <a:effectLst/>
                <a:ea typeface="Calibri" panose="020F0502020204030204" pitchFamily="34" charset="0"/>
              </a:rPr>
              <a:t>The measurement requires </a:t>
            </a:r>
            <a:r>
              <a:rPr lang="en-US" dirty="0">
                <a:ea typeface="Calibri" panose="020F0502020204030204" pitchFamily="34" charset="0"/>
              </a:rPr>
              <a:t>transmission of at least one frame by the ISTA and RSTA</a:t>
            </a:r>
          </a:p>
          <a:p>
            <a:pPr>
              <a:buFont typeface="Arial" panose="020B0604020202020204" pitchFamily="34" charset="0"/>
              <a:buChar char="•"/>
            </a:pPr>
            <a:r>
              <a:rPr lang="en-US" dirty="0">
                <a:ea typeface="Calibri" panose="020F0502020204030204" pitchFamily="34" charset="0"/>
              </a:rPr>
              <a:t>The measurement result by default are accumulated by the ISTA</a:t>
            </a:r>
          </a:p>
          <a:p>
            <a:pPr>
              <a:buFont typeface="Arial" panose="020B0604020202020204" pitchFamily="34" charset="0"/>
              <a:buChar char="•"/>
            </a:pPr>
            <a:r>
              <a:rPr lang="en-US" dirty="0">
                <a:ea typeface="Calibri" panose="020F0502020204030204" pitchFamily="34" charset="0"/>
              </a:rPr>
              <a:t>RSTA(s) may get the measurement results by request</a:t>
            </a:r>
          </a:p>
          <a:p>
            <a:pPr marL="0" indent="0"/>
            <a:r>
              <a:rPr lang="en-US" sz="2000" dirty="0">
                <a:ea typeface="Calibri" panose="020F0502020204030204" pitchFamily="34" charset="0"/>
              </a:rPr>
              <a:t> </a:t>
            </a:r>
            <a:endParaRPr lang="en-US" sz="2000" dirty="0"/>
          </a:p>
        </p:txBody>
      </p:sp>
      <p:sp>
        <p:nvSpPr>
          <p:cNvPr id="4" name="Date Placeholder 3">
            <a:extLst>
              <a:ext uri="{FF2B5EF4-FFF2-40B4-BE49-F238E27FC236}">
                <a16:creationId xmlns:a16="http://schemas.microsoft.com/office/drawing/2014/main" id="{A1C43C95-2264-4102-B458-BC72281CE2B7}"/>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08132739-4C83-48F7-BF8B-A1A3537983F2}"/>
              </a:ext>
            </a:extLst>
          </p:cNvPr>
          <p:cNvSpPr>
            <a:spLocks noGrp="1"/>
          </p:cNvSpPr>
          <p:nvPr>
            <p:ph type="ftr" idx="11"/>
          </p:nvPr>
        </p:nvSpPr>
        <p:spPr/>
        <p:txBody>
          <a:bodyPr/>
          <a:lstStyle/>
          <a:p>
            <a:r>
              <a:rPr lang="en-GB" dirty="0"/>
              <a:t>Solomon Trainin, Qualcomm</a:t>
            </a:r>
          </a:p>
        </p:txBody>
      </p:sp>
      <p:sp>
        <p:nvSpPr>
          <p:cNvPr id="6" name="Slide Number Placeholder 5">
            <a:extLst>
              <a:ext uri="{FF2B5EF4-FFF2-40B4-BE49-F238E27FC236}">
                <a16:creationId xmlns:a16="http://schemas.microsoft.com/office/drawing/2014/main" id="{B722B18D-1978-48A3-B35E-EAA5EF044698}"/>
              </a:ext>
            </a:extLst>
          </p:cNvPr>
          <p:cNvSpPr>
            <a:spLocks noGrp="1"/>
          </p:cNvSpPr>
          <p:nvPr>
            <p:ph type="sldNum" idx="12"/>
          </p:nvPr>
        </p:nvSpPr>
        <p:spPr/>
        <p:txBody>
          <a:bodyPr/>
          <a:lstStyle/>
          <a:p>
            <a:r>
              <a:rPr lang="en-GB"/>
              <a:t>Slide </a:t>
            </a:r>
            <a:fld id="{D09C756B-EB39-4236-ADBB-73052B179AE4}" type="slidenum">
              <a:rPr lang="en-GB" smtClean="0"/>
              <a:pPr/>
              <a:t>20</a:t>
            </a:fld>
            <a:endParaRPr lang="en-GB"/>
          </a:p>
        </p:txBody>
      </p:sp>
    </p:spTree>
    <p:extLst>
      <p:ext uri="{BB962C8B-B14F-4D97-AF65-F5344CB8AC3E}">
        <p14:creationId xmlns:p14="http://schemas.microsoft.com/office/powerpoint/2010/main" val="808635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0E51-82AA-4064-AED5-ED0FEF20DEF7}"/>
              </a:ext>
            </a:extLst>
          </p:cNvPr>
          <p:cNvSpPr>
            <a:spLocks noGrp="1"/>
          </p:cNvSpPr>
          <p:nvPr>
            <p:ph type="title"/>
          </p:nvPr>
        </p:nvSpPr>
        <p:spPr>
          <a:xfrm>
            <a:off x="636155" y="688975"/>
            <a:ext cx="7770813" cy="600073"/>
          </a:xfrm>
        </p:spPr>
        <p:txBody>
          <a:bodyPr/>
          <a:lstStyle/>
          <a:p>
            <a:r>
              <a:rPr lang="en-US" dirty="0"/>
              <a:t>FTM Measurement (cont.) </a:t>
            </a:r>
          </a:p>
        </p:txBody>
      </p:sp>
      <p:sp>
        <p:nvSpPr>
          <p:cNvPr id="3" name="Content Placeholder 2">
            <a:extLst>
              <a:ext uri="{FF2B5EF4-FFF2-40B4-BE49-F238E27FC236}">
                <a16:creationId xmlns:a16="http://schemas.microsoft.com/office/drawing/2014/main" id="{08808405-C1A0-44B5-9F82-F7CC6E2061EC}"/>
              </a:ext>
            </a:extLst>
          </p:cNvPr>
          <p:cNvSpPr>
            <a:spLocks noGrp="1"/>
          </p:cNvSpPr>
          <p:nvPr>
            <p:ph idx="1"/>
          </p:nvPr>
        </p:nvSpPr>
        <p:spPr>
          <a:xfrm>
            <a:off x="686593" y="1371600"/>
            <a:ext cx="7770813" cy="5021262"/>
          </a:xfrm>
        </p:spPr>
        <p:txBody>
          <a:bodyPr/>
          <a:lstStyle/>
          <a:p>
            <a:pPr>
              <a:buFont typeface="Arial" panose="020B0604020202020204" pitchFamily="34" charset="0"/>
              <a:buChar char="•"/>
            </a:pPr>
            <a:r>
              <a:rPr lang="en-US" dirty="0">
                <a:ea typeface="Calibri" panose="020F0502020204030204" pitchFamily="34" charset="0"/>
              </a:rPr>
              <a:t>Format of the measured and reported parameters is unified</a:t>
            </a:r>
          </a:p>
          <a:p>
            <a:pPr>
              <a:buFont typeface="Arial" panose="020B0604020202020204" pitchFamily="34" charset="0"/>
              <a:buChar char="•"/>
            </a:pPr>
            <a:r>
              <a:rPr lang="en-US" dirty="0">
                <a:ea typeface="Calibri" panose="020F0502020204030204" pitchFamily="34" charset="0"/>
              </a:rPr>
              <a:t>Transmission of the NDP by the ISTA and RSTA is supported</a:t>
            </a:r>
          </a:p>
          <a:p>
            <a:pPr>
              <a:buFont typeface="Arial" panose="020B0604020202020204" pitchFamily="34" charset="0"/>
              <a:buChar char="•"/>
            </a:pPr>
            <a:r>
              <a:rPr lang="en-US" dirty="0">
                <a:ea typeface="Calibri" panose="020F0502020204030204" pitchFamily="34" charset="0"/>
              </a:rPr>
              <a:t>Announcement of the NDP transmission across multiple sessions is supported thus enabling multiple receivers to receive NDPs sent by one transmitter</a:t>
            </a:r>
          </a:p>
          <a:p>
            <a:pPr>
              <a:buFont typeface="Arial" panose="020B0604020202020204" pitchFamily="34" charset="0"/>
              <a:buChar char="•"/>
            </a:pPr>
            <a:r>
              <a:rPr lang="en-US" dirty="0">
                <a:ea typeface="Calibri" panose="020F0502020204030204" pitchFamily="34" charset="0"/>
              </a:rPr>
              <a:t>Management action frames used by FTM may be protected if required </a:t>
            </a:r>
          </a:p>
          <a:p>
            <a:pPr>
              <a:buFont typeface="Arial" panose="020B0604020202020204" pitchFamily="34" charset="0"/>
              <a:buChar char="•"/>
            </a:pPr>
            <a:r>
              <a:rPr lang="en-US" dirty="0">
                <a:ea typeface="Calibri" panose="020F0502020204030204" pitchFamily="34" charset="0"/>
              </a:rPr>
              <a:t>LTF and TRNs of the PPDUs used for measurement may be protected against attack to change TOA (PHY security)</a:t>
            </a:r>
          </a:p>
          <a:p>
            <a:pPr marL="0" indent="0"/>
            <a:r>
              <a:rPr lang="en-US" sz="2000" dirty="0">
                <a:ea typeface="Calibri" panose="020F0502020204030204" pitchFamily="34" charset="0"/>
              </a:rPr>
              <a:t> </a:t>
            </a:r>
            <a:endParaRPr lang="en-US" sz="2000" dirty="0"/>
          </a:p>
        </p:txBody>
      </p:sp>
      <p:sp>
        <p:nvSpPr>
          <p:cNvPr id="4" name="Date Placeholder 3">
            <a:extLst>
              <a:ext uri="{FF2B5EF4-FFF2-40B4-BE49-F238E27FC236}">
                <a16:creationId xmlns:a16="http://schemas.microsoft.com/office/drawing/2014/main" id="{A1C43C95-2264-4102-B458-BC72281CE2B7}"/>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08132739-4C83-48F7-BF8B-A1A3537983F2}"/>
              </a:ext>
            </a:extLst>
          </p:cNvPr>
          <p:cNvSpPr>
            <a:spLocks noGrp="1"/>
          </p:cNvSpPr>
          <p:nvPr>
            <p:ph type="ftr" idx="11"/>
          </p:nvPr>
        </p:nvSpPr>
        <p:spPr/>
        <p:txBody>
          <a:bodyPr/>
          <a:lstStyle/>
          <a:p>
            <a:r>
              <a:rPr lang="en-GB" dirty="0"/>
              <a:t>Solomon Trainin, Qualcomm</a:t>
            </a:r>
          </a:p>
        </p:txBody>
      </p:sp>
      <p:sp>
        <p:nvSpPr>
          <p:cNvPr id="6" name="Slide Number Placeholder 5">
            <a:extLst>
              <a:ext uri="{FF2B5EF4-FFF2-40B4-BE49-F238E27FC236}">
                <a16:creationId xmlns:a16="http://schemas.microsoft.com/office/drawing/2014/main" id="{B722B18D-1978-48A3-B35E-EAA5EF044698}"/>
              </a:ext>
            </a:extLst>
          </p:cNvPr>
          <p:cNvSpPr>
            <a:spLocks noGrp="1"/>
          </p:cNvSpPr>
          <p:nvPr>
            <p:ph type="sldNum" idx="12"/>
          </p:nvPr>
        </p:nvSpPr>
        <p:spPr/>
        <p:txBody>
          <a:bodyPr/>
          <a:lstStyle/>
          <a:p>
            <a:r>
              <a:rPr lang="en-GB"/>
              <a:t>Slide </a:t>
            </a:r>
            <a:fld id="{D09C756B-EB39-4236-ADBB-73052B179AE4}" type="slidenum">
              <a:rPr lang="en-GB" smtClean="0"/>
              <a:pPr/>
              <a:t>21</a:t>
            </a:fld>
            <a:endParaRPr lang="en-GB"/>
          </a:p>
        </p:txBody>
      </p:sp>
    </p:spTree>
    <p:extLst>
      <p:ext uri="{BB962C8B-B14F-4D97-AF65-F5344CB8AC3E}">
        <p14:creationId xmlns:p14="http://schemas.microsoft.com/office/powerpoint/2010/main" val="46274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3E33-D4E3-465D-A1AA-A2DD67E1D6F4}"/>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40CC6BE7-128C-4F6C-9215-D09C8D80E57E}"/>
              </a:ext>
            </a:extLst>
          </p:cNvPr>
          <p:cNvSpPr>
            <a:spLocks noGrp="1"/>
          </p:cNvSpPr>
          <p:nvPr>
            <p:ph idx="1"/>
          </p:nvPr>
        </p:nvSpPr>
        <p:spPr>
          <a:xfrm>
            <a:off x="685800" y="1981201"/>
            <a:ext cx="7770813" cy="1981200"/>
          </a:xfrm>
        </p:spPr>
        <p:txBody>
          <a:bodyPr/>
          <a:lstStyle/>
          <a:p>
            <a:pPr marL="457200" indent="-457200">
              <a:buFont typeface="Arial" panose="020B0604020202020204" pitchFamily="34" charset="0"/>
              <a:buChar char="•"/>
            </a:pPr>
            <a:r>
              <a:rPr lang="en-US" dirty="0"/>
              <a:t>FTM session summary </a:t>
            </a:r>
          </a:p>
          <a:p>
            <a:pPr marL="457200" indent="-457200">
              <a:buFont typeface="Arial" panose="020B0604020202020204" pitchFamily="34" charset="0"/>
              <a:buChar char="•"/>
            </a:pPr>
            <a:r>
              <a:rPr lang="en-US" dirty="0"/>
              <a:t>Sensing measurement </a:t>
            </a:r>
          </a:p>
          <a:p>
            <a:pPr marL="457200" indent="-457200">
              <a:buFont typeface="Arial" panose="020B0604020202020204" pitchFamily="34" charset="0"/>
              <a:buChar char="•"/>
            </a:pPr>
            <a:r>
              <a:rPr lang="en-US" dirty="0"/>
              <a:t>Sensing session</a:t>
            </a:r>
          </a:p>
          <a:p>
            <a:pPr marL="457200" indent="-457200">
              <a:buFont typeface="Arial" panose="020B0604020202020204" pitchFamily="34" charset="0"/>
              <a:buChar char="•"/>
            </a:pPr>
            <a:r>
              <a:rPr lang="en-US" dirty="0"/>
              <a:t>Reuse of the FTM mechanisms for sensing </a:t>
            </a:r>
          </a:p>
          <a:p>
            <a:pPr marL="457200" indent="-457200">
              <a:buFont typeface="Arial" panose="020B0604020202020204" pitchFamily="34" charset="0"/>
              <a:buChar char="•"/>
            </a:pPr>
            <a:endParaRPr lang="en-US" dirty="0"/>
          </a:p>
          <a:p>
            <a:pPr marL="0" indent="0"/>
            <a:endParaRPr lang="en-US" dirty="0"/>
          </a:p>
        </p:txBody>
      </p:sp>
      <p:sp>
        <p:nvSpPr>
          <p:cNvPr id="4" name="Date Placeholder 3">
            <a:extLst>
              <a:ext uri="{FF2B5EF4-FFF2-40B4-BE49-F238E27FC236}">
                <a16:creationId xmlns:a16="http://schemas.microsoft.com/office/drawing/2014/main" id="{CD344AE5-E999-42EF-B5A7-AD743E3EE5B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7C6BC1D5-3670-43FD-BE65-5AAA3349F77D}"/>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5CB1F2C3-6AAF-4995-90F6-9641AE47E4A4}"/>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3414364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72D3-5AF8-4902-B828-48598059DF5F}"/>
              </a:ext>
            </a:extLst>
          </p:cNvPr>
          <p:cNvSpPr>
            <a:spLocks noGrp="1"/>
          </p:cNvSpPr>
          <p:nvPr>
            <p:ph type="title"/>
          </p:nvPr>
        </p:nvSpPr>
        <p:spPr>
          <a:xfrm>
            <a:off x="686593" y="910136"/>
            <a:ext cx="7770813" cy="717582"/>
          </a:xfrm>
        </p:spPr>
        <p:txBody>
          <a:bodyPr/>
          <a:lstStyle/>
          <a:p>
            <a:r>
              <a:rPr lang="en-US" sz="1800" b="1" i="0" u="none" strike="noStrike" baseline="0" dirty="0">
                <a:latin typeface="Arial-BoldMT"/>
              </a:rPr>
              <a:t>Figure 4-24—Portion of the ISO/IEC basic reference model covered in this standard</a:t>
            </a:r>
            <a:endParaRPr lang="en-US" dirty="0"/>
          </a:p>
        </p:txBody>
      </p:sp>
      <p:sp>
        <p:nvSpPr>
          <p:cNvPr id="4" name="Slide Number Placeholder 3">
            <a:extLst>
              <a:ext uri="{FF2B5EF4-FFF2-40B4-BE49-F238E27FC236}">
                <a16:creationId xmlns:a16="http://schemas.microsoft.com/office/drawing/2014/main" id="{A98CF5D8-4FF4-49AC-BCF8-23C8E428F44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8BC1B3-3B24-4EDB-A0C7-037791571FD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8E65FD2A-F232-4007-999C-F89C4B36F26A}"/>
              </a:ext>
            </a:extLst>
          </p:cNvPr>
          <p:cNvSpPr>
            <a:spLocks noGrp="1"/>
          </p:cNvSpPr>
          <p:nvPr>
            <p:ph type="dt" idx="10"/>
          </p:nvPr>
        </p:nvSpPr>
        <p:spPr>
          <a:xfrm>
            <a:off x="696912" y="333375"/>
            <a:ext cx="1874823" cy="273050"/>
          </a:xfrm>
        </p:spPr>
        <p:txBody>
          <a:bodyPr/>
          <a:lstStyle/>
          <a:p>
            <a:r>
              <a:rPr lang="en-US"/>
              <a:t>January 2021</a:t>
            </a:r>
            <a:endParaRPr lang="en-GB" dirty="0"/>
          </a:p>
        </p:txBody>
      </p:sp>
      <p:pic>
        <p:nvPicPr>
          <p:cNvPr id="7" name="Picture 6">
            <a:extLst>
              <a:ext uri="{FF2B5EF4-FFF2-40B4-BE49-F238E27FC236}">
                <a16:creationId xmlns:a16="http://schemas.microsoft.com/office/drawing/2014/main" id="{3945638F-0F3C-4F6B-BB5C-05B48AF9DEAF}"/>
              </a:ext>
            </a:extLst>
          </p:cNvPr>
          <p:cNvPicPr>
            <a:picLocks noChangeAspect="1"/>
          </p:cNvPicPr>
          <p:nvPr/>
        </p:nvPicPr>
        <p:blipFill>
          <a:blip r:embed="rId2"/>
          <a:stretch>
            <a:fillRect/>
          </a:stretch>
        </p:blipFill>
        <p:spPr>
          <a:xfrm>
            <a:off x="1371600" y="1711502"/>
            <a:ext cx="6162367" cy="3962545"/>
          </a:xfrm>
          <a:prstGeom prst="rect">
            <a:avLst/>
          </a:prstGeom>
          <a:ln>
            <a:noFill/>
          </a:ln>
        </p:spPr>
      </p:pic>
    </p:spTree>
    <p:extLst>
      <p:ext uri="{BB962C8B-B14F-4D97-AF65-F5344CB8AC3E}">
        <p14:creationId xmlns:p14="http://schemas.microsoft.com/office/powerpoint/2010/main" val="311080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A9EBF-8189-478F-B319-C53FC4CFBCDB}"/>
              </a:ext>
            </a:extLst>
          </p:cNvPr>
          <p:cNvSpPr>
            <a:spLocks noGrp="1"/>
          </p:cNvSpPr>
          <p:nvPr>
            <p:ph type="title"/>
          </p:nvPr>
        </p:nvSpPr>
        <p:spPr>
          <a:xfrm>
            <a:off x="685800" y="685801"/>
            <a:ext cx="7770813" cy="778954"/>
          </a:xfrm>
        </p:spPr>
        <p:txBody>
          <a:bodyPr/>
          <a:lstStyle/>
          <a:p>
            <a:r>
              <a:rPr lang="en-US" sz="1800" b="1" i="0" u="none" strike="noStrike" baseline="0" dirty="0">
                <a:latin typeface="Arial-BoldMT"/>
              </a:rPr>
              <a:t>6.3.13 Protocol layer model for spectrum management and radio measurement</a:t>
            </a:r>
            <a:endParaRPr lang="en-US" dirty="0"/>
          </a:p>
        </p:txBody>
      </p:sp>
      <p:sp>
        <p:nvSpPr>
          <p:cNvPr id="4" name="Date Placeholder 3">
            <a:extLst>
              <a:ext uri="{FF2B5EF4-FFF2-40B4-BE49-F238E27FC236}">
                <a16:creationId xmlns:a16="http://schemas.microsoft.com/office/drawing/2014/main" id="{8C1AFB60-260A-4E1E-94BA-B3816DDD7E3D}"/>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4742C88-040C-4244-A2CD-16F36BE5758D}"/>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AD356BDD-CF04-48B1-BE67-B6D1CA6EE00D}"/>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pic>
        <p:nvPicPr>
          <p:cNvPr id="9" name="Picture 8">
            <a:extLst>
              <a:ext uri="{FF2B5EF4-FFF2-40B4-BE49-F238E27FC236}">
                <a16:creationId xmlns:a16="http://schemas.microsoft.com/office/drawing/2014/main" id="{5347D8C4-4B44-48B5-A99E-459F6847C594}"/>
              </a:ext>
            </a:extLst>
          </p:cNvPr>
          <p:cNvPicPr>
            <a:picLocks noChangeAspect="1"/>
          </p:cNvPicPr>
          <p:nvPr/>
        </p:nvPicPr>
        <p:blipFill>
          <a:blip r:embed="rId2"/>
          <a:stretch>
            <a:fillRect/>
          </a:stretch>
        </p:blipFill>
        <p:spPr>
          <a:xfrm>
            <a:off x="1981201" y="1366014"/>
            <a:ext cx="4435438" cy="4516754"/>
          </a:xfrm>
          <a:prstGeom prst="rect">
            <a:avLst/>
          </a:prstGeom>
        </p:spPr>
      </p:pic>
    </p:spTree>
    <p:extLst>
      <p:ext uri="{BB962C8B-B14F-4D97-AF65-F5344CB8AC3E}">
        <p14:creationId xmlns:p14="http://schemas.microsoft.com/office/powerpoint/2010/main" val="188288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D25D-F76F-4776-B5C4-F52D398CB4E3}"/>
              </a:ext>
            </a:extLst>
          </p:cNvPr>
          <p:cNvSpPr>
            <a:spLocks noGrp="1"/>
          </p:cNvSpPr>
          <p:nvPr>
            <p:ph type="title"/>
          </p:nvPr>
        </p:nvSpPr>
        <p:spPr>
          <a:xfrm>
            <a:off x="685800" y="685801"/>
            <a:ext cx="7770813" cy="609600"/>
          </a:xfrm>
        </p:spPr>
        <p:txBody>
          <a:bodyPr/>
          <a:lstStyle/>
          <a:p>
            <a:r>
              <a:rPr lang="en-US" sz="1800" b="1" i="0" u="none" strike="noStrike" baseline="0" dirty="0">
                <a:latin typeface="Arial-BoldMT"/>
              </a:rPr>
              <a:t>Figure 6-3—Measurement request—accepted</a:t>
            </a:r>
            <a:endParaRPr lang="en-US" dirty="0"/>
          </a:p>
        </p:txBody>
      </p:sp>
      <p:sp>
        <p:nvSpPr>
          <p:cNvPr id="3" name="Date Placeholder 2">
            <a:extLst>
              <a:ext uri="{FF2B5EF4-FFF2-40B4-BE49-F238E27FC236}">
                <a16:creationId xmlns:a16="http://schemas.microsoft.com/office/drawing/2014/main" id="{826988F7-13EE-44DB-8C21-EB14909E162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D026E61C-8639-4F44-856E-4F7E4733B019}"/>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F19ACDBC-B623-4906-990B-3E5C5EB7ECA4}"/>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7" name="Picture 6">
            <a:extLst>
              <a:ext uri="{FF2B5EF4-FFF2-40B4-BE49-F238E27FC236}">
                <a16:creationId xmlns:a16="http://schemas.microsoft.com/office/drawing/2014/main" id="{E9D136EC-BC22-428B-8994-BD8944B2B0E3}"/>
              </a:ext>
            </a:extLst>
          </p:cNvPr>
          <p:cNvPicPr>
            <a:picLocks noChangeAspect="1"/>
          </p:cNvPicPr>
          <p:nvPr/>
        </p:nvPicPr>
        <p:blipFill>
          <a:blip r:embed="rId2"/>
          <a:stretch>
            <a:fillRect/>
          </a:stretch>
        </p:blipFill>
        <p:spPr>
          <a:xfrm>
            <a:off x="1066800" y="1254684"/>
            <a:ext cx="6858000" cy="5106229"/>
          </a:xfrm>
          <a:prstGeom prst="rect">
            <a:avLst/>
          </a:prstGeom>
          <a:ln>
            <a:solidFill>
              <a:schemeClr val="tx1"/>
            </a:solidFill>
          </a:ln>
        </p:spPr>
      </p:pic>
    </p:spTree>
    <p:extLst>
      <p:ext uri="{BB962C8B-B14F-4D97-AF65-F5344CB8AC3E}">
        <p14:creationId xmlns:p14="http://schemas.microsoft.com/office/powerpoint/2010/main" val="276994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D25D-F76F-4776-B5C4-F52D398CB4E3}"/>
              </a:ext>
            </a:extLst>
          </p:cNvPr>
          <p:cNvSpPr>
            <a:spLocks noGrp="1"/>
          </p:cNvSpPr>
          <p:nvPr>
            <p:ph type="title"/>
          </p:nvPr>
        </p:nvSpPr>
        <p:spPr>
          <a:xfrm>
            <a:off x="685800" y="685801"/>
            <a:ext cx="7770813" cy="609600"/>
          </a:xfrm>
        </p:spPr>
        <p:txBody>
          <a:bodyPr/>
          <a:lstStyle/>
          <a:p>
            <a:r>
              <a:rPr lang="en-US" sz="1800" b="1" i="0" u="none" strike="noStrike" baseline="0" dirty="0">
                <a:latin typeface="Arial-BoldMT"/>
              </a:rPr>
              <a:t>Figure 6-5—TPC adaptation</a:t>
            </a:r>
            <a:endParaRPr lang="en-US" dirty="0"/>
          </a:p>
        </p:txBody>
      </p:sp>
      <p:sp>
        <p:nvSpPr>
          <p:cNvPr id="3" name="Date Placeholder 2">
            <a:extLst>
              <a:ext uri="{FF2B5EF4-FFF2-40B4-BE49-F238E27FC236}">
                <a16:creationId xmlns:a16="http://schemas.microsoft.com/office/drawing/2014/main" id="{826988F7-13EE-44DB-8C21-EB14909E162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D026E61C-8639-4F44-856E-4F7E4733B019}"/>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F19ACDBC-B623-4906-990B-3E5C5EB7ECA4}"/>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pic>
        <p:nvPicPr>
          <p:cNvPr id="9" name="Picture 8">
            <a:extLst>
              <a:ext uri="{FF2B5EF4-FFF2-40B4-BE49-F238E27FC236}">
                <a16:creationId xmlns:a16="http://schemas.microsoft.com/office/drawing/2014/main" id="{01F51A88-8CC9-4B20-A68D-D5C081D824DD}"/>
              </a:ext>
            </a:extLst>
          </p:cNvPr>
          <p:cNvPicPr>
            <a:picLocks noChangeAspect="1"/>
          </p:cNvPicPr>
          <p:nvPr/>
        </p:nvPicPr>
        <p:blipFill>
          <a:blip r:embed="rId2"/>
          <a:stretch>
            <a:fillRect/>
          </a:stretch>
        </p:blipFill>
        <p:spPr>
          <a:xfrm>
            <a:off x="690208" y="1295401"/>
            <a:ext cx="8024007" cy="4758825"/>
          </a:xfrm>
          <a:prstGeom prst="rect">
            <a:avLst/>
          </a:prstGeom>
          <a:ln>
            <a:solidFill>
              <a:schemeClr val="tx1"/>
            </a:solidFill>
          </a:ln>
        </p:spPr>
      </p:pic>
    </p:spTree>
    <p:extLst>
      <p:ext uri="{BB962C8B-B14F-4D97-AF65-F5344CB8AC3E}">
        <p14:creationId xmlns:p14="http://schemas.microsoft.com/office/powerpoint/2010/main" val="161063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DE0C-3E73-4A7F-85B0-C4F6334B640D}"/>
              </a:ext>
            </a:extLst>
          </p:cNvPr>
          <p:cNvSpPr>
            <a:spLocks noGrp="1"/>
          </p:cNvSpPr>
          <p:nvPr>
            <p:ph type="title"/>
          </p:nvPr>
        </p:nvSpPr>
        <p:spPr>
          <a:xfrm>
            <a:off x="686593" y="809625"/>
            <a:ext cx="7770813" cy="609599"/>
          </a:xfrm>
        </p:spPr>
        <p:txBody>
          <a:bodyPr/>
          <a:lstStyle/>
          <a:p>
            <a:br>
              <a:rPr lang="en-US" sz="1800" b="0" i="0" u="none" strike="noStrike" baseline="0" dirty="0">
                <a:solidFill>
                  <a:srgbClr val="000000"/>
                </a:solidFill>
                <a:latin typeface="Arial" panose="020B0604020202020204" pitchFamily="34" charset="0"/>
              </a:rPr>
            </a:br>
            <a:r>
              <a:rPr lang="en-US" sz="1800" b="1" i="0" u="none" strike="noStrike" baseline="0" dirty="0">
                <a:solidFill>
                  <a:srgbClr val="000000"/>
                </a:solidFill>
                <a:latin typeface="Arial" panose="020B0604020202020204" pitchFamily="34" charset="0"/>
              </a:rPr>
              <a:t>Fine timing measurement for EDCA based ranging measurement </a:t>
            </a:r>
            <a:r>
              <a:rPr lang="en-US" sz="1800" i="0" u="none" strike="noStrike" baseline="0" dirty="0">
                <a:solidFill>
                  <a:srgbClr val="000000"/>
                </a:solidFill>
                <a:latin typeface="Arial" panose="020B0604020202020204" pitchFamily="34" charset="0"/>
                <a:cs typeface="Arial" panose="020B0604020202020204" pitchFamily="34" charset="0"/>
              </a:rPr>
              <a:t>exchange  (2016)</a:t>
            </a:r>
            <a:br>
              <a:rPr lang="en-US" sz="1800" b="0" i="0" u="none" strike="noStrike" baseline="0" dirty="0">
                <a:solidFill>
                  <a:srgbClr val="000000"/>
                </a:solidFill>
                <a:latin typeface="Times New Roman" panose="02020603050405020304" pitchFamily="18" charset="0"/>
              </a:rPr>
            </a:br>
            <a:endParaRPr lang="en-US" dirty="0"/>
          </a:p>
        </p:txBody>
      </p:sp>
      <p:sp>
        <p:nvSpPr>
          <p:cNvPr id="3" name="Date Placeholder 2">
            <a:extLst>
              <a:ext uri="{FF2B5EF4-FFF2-40B4-BE49-F238E27FC236}">
                <a16:creationId xmlns:a16="http://schemas.microsoft.com/office/drawing/2014/main" id="{412B7414-13EF-4AE0-8DE7-D1EFD7B065A4}"/>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9ACE35A1-473E-4239-8B6A-DBEB85DEE16C}"/>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CA235B34-3ABB-4C5B-903E-E93705B5474F}"/>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pic>
        <p:nvPicPr>
          <p:cNvPr id="6" name="Picture 5">
            <a:extLst>
              <a:ext uri="{FF2B5EF4-FFF2-40B4-BE49-F238E27FC236}">
                <a16:creationId xmlns:a16="http://schemas.microsoft.com/office/drawing/2014/main" id="{E47192FF-F77C-4D19-A74A-9CC7095B404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24000"/>
            <a:ext cx="4419600" cy="3810000"/>
          </a:xfrm>
          <a:prstGeom prst="rect">
            <a:avLst/>
          </a:prstGeom>
          <a:noFill/>
          <a:ln>
            <a:noFill/>
          </a:ln>
        </p:spPr>
      </p:pic>
      <p:sp>
        <p:nvSpPr>
          <p:cNvPr id="7" name="TextBox 6">
            <a:extLst>
              <a:ext uri="{FF2B5EF4-FFF2-40B4-BE49-F238E27FC236}">
                <a16:creationId xmlns:a16="http://schemas.microsoft.com/office/drawing/2014/main" id="{AFB772E0-98F0-4615-8BBE-DF510358733E}"/>
              </a:ext>
            </a:extLst>
          </p:cNvPr>
          <p:cNvSpPr txBox="1"/>
          <p:nvPr/>
        </p:nvSpPr>
        <p:spPr>
          <a:xfrm>
            <a:off x="457201" y="5334000"/>
            <a:ext cx="8458200" cy="923330"/>
          </a:xfrm>
          <a:prstGeom prst="rect">
            <a:avLst/>
          </a:prstGeom>
          <a:noFill/>
        </p:spPr>
        <p:txBody>
          <a:bodyPr wrap="square" rtlCol="0">
            <a:spAutoFit/>
          </a:bodyPr>
          <a:lstStyle/>
          <a:p>
            <a:r>
              <a:rPr lang="en-US" sz="1800" dirty="0">
                <a:solidFill>
                  <a:schemeClr val="tx1"/>
                </a:solidFill>
              </a:rPr>
              <a:t>ISTA – initiates the session, initiates the measurement and gets the complete results of the measurement: t1, and t4 measured by the RSTA and t2, t3 measured by the ISTA itself </a:t>
            </a:r>
          </a:p>
          <a:p>
            <a:r>
              <a:rPr lang="en-US" sz="1800" dirty="0">
                <a:solidFill>
                  <a:schemeClr val="tx1"/>
                </a:solidFill>
              </a:rPr>
              <a:t>ISTA is non-AP STA, RSTA is AP STA</a:t>
            </a:r>
          </a:p>
        </p:txBody>
      </p:sp>
    </p:spTree>
    <p:extLst>
      <p:ext uri="{BB962C8B-B14F-4D97-AF65-F5344CB8AC3E}">
        <p14:creationId xmlns:p14="http://schemas.microsoft.com/office/powerpoint/2010/main" val="412310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BA63A-789D-4580-99BB-A0813BFC8C69}"/>
              </a:ext>
            </a:extLst>
          </p:cNvPr>
          <p:cNvSpPr>
            <a:spLocks noGrp="1"/>
          </p:cNvSpPr>
          <p:nvPr>
            <p:ph type="title"/>
          </p:nvPr>
        </p:nvSpPr>
        <p:spPr>
          <a:xfrm>
            <a:off x="712177" y="838200"/>
            <a:ext cx="7770813" cy="685800"/>
          </a:xfrm>
        </p:spPr>
        <p:txBody>
          <a:bodyPr/>
          <a:lstStyle/>
          <a:p>
            <a:pPr algn="l"/>
            <a:r>
              <a:rPr lang="en-US" sz="1800" b="1" i="0" u="none" strike="noStrike" baseline="0" dirty="0">
                <a:solidFill>
                  <a:srgbClr val="000000"/>
                </a:solidFill>
                <a:latin typeface="Arial" panose="020B0604020202020204" pitchFamily="34" charset="0"/>
              </a:rPr>
              <a:t>Figure 11-37a—TB Ranging availability windows each with one instance of a polling/sounding/reporting triplet</a:t>
            </a:r>
            <a:endParaRPr lang="en-US" sz="1800" b="0" i="0" u="none" strike="noStrike" baseline="0" dirty="0">
              <a:solidFill>
                <a:srgbClr val="000000"/>
              </a:solidFill>
              <a:latin typeface="Arial" panose="020B0604020202020204" pitchFamily="34" charset="0"/>
            </a:endParaRPr>
          </a:p>
        </p:txBody>
      </p:sp>
      <p:sp>
        <p:nvSpPr>
          <p:cNvPr id="3" name="Date Placeholder 2">
            <a:extLst>
              <a:ext uri="{FF2B5EF4-FFF2-40B4-BE49-F238E27FC236}">
                <a16:creationId xmlns:a16="http://schemas.microsoft.com/office/drawing/2014/main" id="{60FAE89F-18D1-41A9-A1B8-0FC5AAB9DD3E}"/>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141EBD4E-2686-418A-8354-4C3D59359B90}"/>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0BA2ACE9-FAE5-40EB-82C7-46FF498A8A74}"/>
              </a:ext>
            </a:extLst>
          </p:cNvPr>
          <p:cNvSpPr>
            <a:spLocks noGrp="1"/>
          </p:cNvSpPr>
          <p:nvPr>
            <p:ph type="sldNum" idx="12"/>
          </p:nvPr>
        </p:nvSpPr>
        <p:spPr/>
        <p:txBody>
          <a:bodyPr/>
          <a:lstStyle/>
          <a:p>
            <a:r>
              <a:rPr lang="en-GB"/>
              <a:t>Slide </a:t>
            </a:r>
            <a:fld id="{06B781AF-4CCF-49B0-A572-DE54FBE5D942}" type="slidenum">
              <a:rPr lang="en-GB" smtClean="0"/>
              <a:pPr/>
              <a:t>9</a:t>
            </a:fld>
            <a:endParaRPr lang="en-GB"/>
          </a:p>
        </p:txBody>
      </p:sp>
      <p:pic>
        <p:nvPicPr>
          <p:cNvPr id="9" name="Picture 8">
            <a:extLst>
              <a:ext uri="{FF2B5EF4-FFF2-40B4-BE49-F238E27FC236}">
                <a16:creationId xmlns:a16="http://schemas.microsoft.com/office/drawing/2014/main" id="{B658B262-A238-4834-986B-A2014616D5CE}"/>
              </a:ext>
            </a:extLst>
          </p:cNvPr>
          <p:cNvPicPr>
            <a:picLocks noChangeAspect="1"/>
          </p:cNvPicPr>
          <p:nvPr/>
        </p:nvPicPr>
        <p:blipFill>
          <a:blip r:embed="rId2"/>
          <a:stretch>
            <a:fillRect/>
          </a:stretch>
        </p:blipFill>
        <p:spPr>
          <a:xfrm>
            <a:off x="189706" y="1998034"/>
            <a:ext cx="8763000" cy="3107365"/>
          </a:xfrm>
          <a:prstGeom prst="rect">
            <a:avLst/>
          </a:prstGeom>
        </p:spPr>
      </p:pic>
      <p:sp>
        <p:nvSpPr>
          <p:cNvPr id="6" name="TextBox 5">
            <a:extLst>
              <a:ext uri="{FF2B5EF4-FFF2-40B4-BE49-F238E27FC236}">
                <a16:creationId xmlns:a16="http://schemas.microsoft.com/office/drawing/2014/main" id="{D7553CDF-3077-4FC4-9174-E4526C8F379F}"/>
              </a:ext>
            </a:extLst>
          </p:cNvPr>
          <p:cNvSpPr txBox="1"/>
          <p:nvPr/>
        </p:nvSpPr>
        <p:spPr>
          <a:xfrm>
            <a:off x="712177" y="5127844"/>
            <a:ext cx="8050823" cy="461665"/>
          </a:xfrm>
          <a:prstGeom prst="rect">
            <a:avLst/>
          </a:prstGeom>
          <a:noFill/>
        </p:spPr>
        <p:txBody>
          <a:bodyPr wrap="square" rtlCol="0">
            <a:spAutoFit/>
          </a:bodyPr>
          <a:lstStyle/>
          <a:p>
            <a:r>
              <a:rPr lang="en-US" dirty="0">
                <a:solidFill>
                  <a:schemeClr val="tx1"/>
                </a:solidFill>
              </a:rPr>
              <a:t>Definition of the ranging uses solutions provided by 802.11ax </a:t>
            </a:r>
          </a:p>
        </p:txBody>
      </p:sp>
    </p:spTree>
    <p:extLst>
      <p:ext uri="{BB962C8B-B14F-4D97-AF65-F5344CB8AC3E}">
        <p14:creationId xmlns:p14="http://schemas.microsoft.com/office/powerpoint/2010/main" val="15925658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13924</TotalTime>
  <Words>1066</Words>
  <Application>Microsoft Office PowerPoint</Application>
  <PresentationFormat>On-screen Show (4:3)</PresentationFormat>
  <Paragraphs>215</Paragraphs>
  <Slides>21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Arial-BoldMT</vt:lpstr>
      <vt:lpstr>Times New Roman</vt:lpstr>
      <vt:lpstr>Office Theme</vt:lpstr>
      <vt:lpstr>Document</vt:lpstr>
      <vt:lpstr>Comparison of the SENS approaches </vt:lpstr>
      <vt:lpstr>Abstract</vt:lpstr>
      <vt:lpstr>Content</vt:lpstr>
      <vt:lpstr>Figure 4-24—Portion of the ISO/IEC basic reference model covered in this standard</vt:lpstr>
      <vt:lpstr>6.3.13 Protocol layer model for spectrum management and radio measurement</vt:lpstr>
      <vt:lpstr>Figure 6-3—Measurement request—accepted</vt:lpstr>
      <vt:lpstr>Figure 6-5—TPC adaptation</vt:lpstr>
      <vt:lpstr> Fine timing measurement for EDCA based ranging measurement exchange  (2016) </vt:lpstr>
      <vt:lpstr>Figure 11-37a—TB Ranging availability windows each with one instance of a polling/sounding/reporting triplet</vt:lpstr>
      <vt:lpstr>Figure 11-37d—TB Ranging availability window with two ISTAs </vt:lpstr>
      <vt:lpstr>Figure 11-37f—Timing diagram of a Measurement Sounding phase in TB Ranging</vt:lpstr>
      <vt:lpstr>Figure 11-37h—TB Ranging measurement reporting phase with Bidirectional LMR Feedback for n ISTAs</vt:lpstr>
      <vt:lpstr> Figure 11-37i—Non-TB Ranging measurement exchange sequence  </vt:lpstr>
      <vt:lpstr>Frame types used by the protocol (non-DMG)</vt:lpstr>
      <vt:lpstr>Frame types used by the protocol (DMG)</vt:lpstr>
      <vt:lpstr>Figure 12-55a—PASN authentication</vt:lpstr>
      <vt:lpstr>FTM Roles and Responsibilities </vt:lpstr>
      <vt:lpstr>FTM Session Preparation for measurement </vt:lpstr>
      <vt:lpstr> Figure 11-34—Concurrent FTM Sessions  </vt:lpstr>
      <vt:lpstr>FTM Measurement </vt:lpstr>
      <vt:lpstr>FTM Measurement (cont.)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193</cp:revision>
  <cp:lastPrinted>1601-01-01T00:00:00Z</cp:lastPrinted>
  <dcterms:created xsi:type="dcterms:W3CDTF">2020-11-09T11:09:06Z</dcterms:created>
  <dcterms:modified xsi:type="dcterms:W3CDTF">2021-01-11T16:04:38Z</dcterms:modified>
</cp:coreProperties>
</file>