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74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86" autoAdjust="0"/>
    <p:restoredTop sz="50000" autoAdjust="0"/>
  </p:normalViewPr>
  <p:slideViewPr>
    <p:cSldViewPr>
      <p:cViewPr varScale="1">
        <p:scale>
          <a:sx n="133" d="100"/>
          <a:sy n="133" d="100"/>
        </p:scale>
        <p:origin x="-84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624" y="-46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January 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802.11-21/0031r00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topics/netmgmt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8886/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ctls/" TargetMode="External"/><Relationship Id="rId4" Type="http://schemas.openxmlformats.org/officeDocument/2006/relationships/hyperlink" Target="https://datatracker.ietf.org/doc/draft-ietf-tls-oldversions-deprecate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security/" TargetMode="External"/><Relationship Id="rId5" Type="http://schemas.openxmlformats.org/officeDocument/2006/relationships/hyperlink" Target="https://datatracker.ietf.org/doc/draft-ietf-detnet-yang/" TargetMode="External"/><Relationship Id="rId4" Type="http://schemas.openxmlformats.org/officeDocument/2006/relationships/hyperlink" Target="https://datatracker.ietf.org/doc/draft-ietf-detnet-ip-over-ts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raw-use-cases/" TargetMode="External"/><Relationship Id="rId2" Type="http://schemas.openxmlformats.org/officeDocument/2006/relationships/hyperlink" Target="https://datatracker.ietf.org/wg/raw/chart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w-technologie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bootstrapping-keyinfra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hc-mac-assign/" TargetMode="Externa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apn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fc-editor.org/info/rfc8928" TargetMode="External"/><Relationship Id="rId4" Type="http://schemas.openxmlformats.org/officeDocument/2006/relationships/hyperlink" Target="https://www.rfc-editor.org/info/rfc89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2021-01-10</a:t>
            </a:r>
            <a:endParaRPr 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</a:t>
            </a:r>
            <a:r>
              <a:rPr lang="en-US" sz="1400" dirty="0" smtClean="0"/>
              <a:t>no active documents </a:t>
            </a:r>
            <a:r>
              <a:rPr lang="en-US" sz="1400" dirty="0"/>
              <a:t>in the </a:t>
            </a:r>
            <a:r>
              <a:rPr lang="en-US" sz="1400" dirty="0" smtClean="0"/>
              <a:t>WG. Four documents in the RFC Editor’s queue for publication.</a:t>
            </a:r>
            <a:endParaRPr lang="en-US" sz="1400" dirty="0"/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[December 2020</a:t>
            </a:r>
            <a:r>
              <a:rPr lang="en-US" sz="2000" dirty="0" smtClean="0"/>
              <a:t>]</a:t>
            </a:r>
            <a:endParaRPr lang="en-US" sz="2000" dirty="0"/>
          </a:p>
          <a:p>
            <a:pPr lvl="1"/>
            <a:r>
              <a:rPr lang="en-US" sz="1600" dirty="0" smtClean="0"/>
              <a:t>The </a:t>
            </a:r>
            <a:r>
              <a:rPr lang="en-US" sz="1600" dirty="0" smtClean="0"/>
              <a:t>previously mentioned RFCs </a:t>
            </a:r>
            <a:r>
              <a:rPr lang="en-US" sz="1600" dirty="0" smtClean="0"/>
              <a:t>8952. (published November 2020)</a:t>
            </a:r>
          </a:p>
          <a:p>
            <a:pPr lvl="1"/>
            <a:r>
              <a:rPr lang="en-US" sz="1600" dirty="0" smtClean="0"/>
              <a:t>The group will now be closed. (December 2020)</a:t>
            </a:r>
            <a:endParaRPr lang="en-US" sz="1600" dirty="0" smtClean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Submitted </a:t>
            </a:r>
            <a:r>
              <a:rPr lang="en-US" sz="1600" dirty="0"/>
              <a:t>for </a:t>
            </a:r>
            <a:r>
              <a:rPr lang="en-US" sz="1600" dirty="0" smtClean="0"/>
              <a:t>publication, but revision now needed: </a:t>
            </a:r>
            <a:r>
              <a:rPr lang="en-US" sz="1600" dirty="0"/>
              <a:t>Using EAP-TLS with TLS 1.3, see </a:t>
            </a:r>
            <a:r>
              <a:rPr lang="en-US" sz="1600" dirty="0">
                <a:hlinkClick r:id="rId4"/>
              </a:rPr>
              <a:t>https://datatracker.ietf.org/doc/draft-ietf-emu-eap-tls13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(November 2020)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 VPN Network YANG Model, see </a:t>
            </a:r>
            <a:r>
              <a:rPr lang="en-US" sz="1400" dirty="0">
                <a:hlinkClick r:id="rId4"/>
              </a:rPr>
              <a:t>https://datatracker.ietf.org/doc/draft-ietf-opsawg-l2nm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(Updated November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 </a:t>
            </a:r>
            <a:r>
              <a:rPr lang="en-US" sz="1400" dirty="0">
                <a:hlinkClick r:id="rId5"/>
              </a:rPr>
              <a:t>https://datatracker.ietf.org/doc/draft-ietf-opsawg-vpn-common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(Updated October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RFC 8886</a:t>
            </a:r>
            <a:r>
              <a:rPr lang="en-US" sz="1400" dirty="0"/>
              <a:t>: Secure Device Install, see </a:t>
            </a:r>
            <a:r>
              <a:rPr lang="en-US" sz="1400" dirty="0">
                <a:hlinkClick r:id="rId6"/>
              </a:rPr>
              <a:t>https://datatracker.ietf.org/doc/rfc8886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(Published September 2020)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</a:t>
            </a:r>
            <a:r>
              <a:rPr lang="en-US" sz="1600" dirty="0"/>
              <a:t>interest: RFC 6632, An Overview of the IETF Network Management Protocols, see </a:t>
            </a:r>
            <a:r>
              <a:rPr lang="en-US" sz="1600" dirty="0">
                <a:hlinkClick r:id="rId7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8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 IESG evaluation: Deprecating </a:t>
            </a:r>
            <a:r>
              <a:rPr lang="en-US" sz="1400" dirty="0"/>
              <a:t>TLSv1.0 and TLSv1.1: </a:t>
            </a:r>
            <a:r>
              <a:rPr lang="en-US" sz="1400" dirty="0">
                <a:hlinkClick r:id="rId4"/>
              </a:rPr>
              <a:t>https://datatracker.ietf.org/doc/draft-ietf-tls-oldversions-deprecate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r>
              <a:rPr lang="en-US" sz="1400" dirty="0" smtClean="0"/>
              <a:t>(December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Compact TLS 1.3: </a:t>
            </a:r>
            <a:r>
              <a:rPr lang="en-US" sz="1400" dirty="0">
                <a:hlinkClick r:id="rId5"/>
              </a:rPr>
              <a:t>https://datatracker.ietf.org/doc/draft-ietf-tls-ctls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(November 2020)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Updates:</a:t>
            </a:r>
            <a:endParaRPr lang="en-US" sz="1800" dirty="0"/>
          </a:p>
          <a:p>
            <a:pPr lvl="1"/>
            <a:r>
              <a:rPr lang="en-US" sz="1400" dirty="0" err="1" smtClean="0">
                <a:sym typeface="Wingdings" pitchFamily="2" charset="2"/>
              </a:rPr>
              <a:t>DetNet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>
                <a:sym typeface="Wingdings" pitchFamily="2" charset="2"/>
              </a:rPr>
              <a:t>Data Plane: IP over IEEE 802.1 Time Sensitive Networking (TSN):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https://datatracker.ietf.org/doc/draft-ietf-detnet-ip-over-tsn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(December 2020</a:t>
            </a:r>
            <a:r>
              <a:rPr lang="en-US" sz="1400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sz="1400" dirty="0">
                <a:sym typeface="Wingdings" pitchFamily="2" charset="2"/>
              </a:rPr>
              <a:t>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Configuration YANG Model: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https://datatracker.ietf.org/doc/draft-ietf-detnet-yang</a:t>
            </a:r>
            <a:r>
              <a:rPr lang="en-US" sz="1400" dirty="0" smtClean="0">
                <a:sym typeface="Wingdings" pitchFamily="2" charset="2"/>
                <a:hlinkClick r:id="rId5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(November 2020</a:t>
            </a:r>
            <a:r>
              <a:rPr lang="en-US" sz="1400" dirty="0" smtClean="0">
                <a:sym typeface="Wingdings" pitchFamily="2" charset="2"/>
              </a:rPr>
              <a:t>)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 smtClean="0">
                <a:sym typeface="Wingdings" pitchFamily="2" charset="2"/>
              </a:rPr>
              <a:t>Deterministic </a:t>
            </a:r>
            <a:r>
              <a:rPr lang="en-US" sz="1400" dirty="0">
                <a:sym typeface="Wingdings" pitchFamily="2" charset="2"/>
              </a:rPr>
              <a:t>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https://datatracker.ietf.org/doc/draft-ietf-detnet-security</a:t>
            </a:r>
            <a:r>
              <a:rPr lang="en-US" sz="1400" dirty="0" smtClean="0">
                <a:sym typeface="Wingdings" pitchFamily="2" charset="2"/>
                <a:hlinkClick r:id="rId6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(new revision needed: December 2020)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Published: RFC 8938</a:t>
            </a:r>
            <a:r>
              <a:rPr lang="en-US" sz="1400" dirty="0">
                <a:sym typeface="Wingdings" pitchFamily="2" charset="2"/>
              </a:rPr>
              <a:t>: 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Data Plane </a:t>
            </a:r>
            <a:r>
              <a:rPr lang="en-US" sz="1400" dirty="0" smtClean="0">
                <a:sym typeface="Wingdings" pitchFamily="2" charset="2"/>
              </a:rPr>
              <a:t>Framework (November 2020)</a:t>
            </a:r>
            <a:endParaRPr lang="en-US" sz="1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</a:t>
            </a:r>
            <a:r>
              <a:rPr lang="en-US" dirty="0" smtClean="0"/>
              <a:t>Wireless (RAW)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2"/>
              </a:rPr>
              <a:t>https://datatracker.ietf.org/wg/raw/charter/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</a:t>
            </a:r>
            <a:r>
              <a:rPr lang="en-US" sz="1400" dirty="0" smtClean="0"/>
              <a:t>RAW </a:t>
            </a:r>
            <a:r>
              <a:rPr lang="en-US" sz="1400" dirty="0"/>
              <a:t>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</a:t>
            </a:r>
            <a:r>
              <a:rPr lang="en-US" sz="1400" dirty="0" smtClean="0"/>
              <a:t>…, </a:t>
            </a:r>
            <a:r>
              <a:rPr lang="en-US" sz="1400" dirty="0"/>
              <a:t>IEEE </a:t>
            </a:r>
            <a:r>
              <a:rPr lang="en-US" sz="1400" dirty="0" smtClean="0"/>
              <a:t>802.11ax/be…</a:t>
            </a:r>
          </a:p>
          <a:p>
            <a:pPr marL="457200" lvl="1" indent="0">
              <a:buNone/>
            </a:pPr>
            <a:r>
              <a:rPr lang="en-US" sz="1800" b="1" dirty="0" smtClean="0"/>
              <a:t>Of </a:t>
            </a:r>
            <a:r>
              <a:rPr lang="en-US" sz="1800" b="1" dirty="0"/>
              <a:t>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RAW use cases: </a:t>
            </a:r>
            <a:r>
              <a:rPr lang="en-US" sz="1400" dirty="0">
                <a:sym typeface="Wingdings" pitchFamily="2" charset="2"/>
                <a:hlinkClick r:id="rId3"/>
              </a:rPr>
              <a:t>https://datatracker.ietf.org/doc/draft-ietf-raw-use-cases</a:t>
            </a:r>
            <a:r>
              <a:rPr lang="en-US" sz="1400" dirty="0" smtClean="0">
                <a:sym typeface="Wingdings" pitchFamily="2" charset="2"/>
                <a:hlinkClick r:id="rId3"/>
              </a:rPr>
              <a:t>/</a:t>
            </a:r>
            <a:r>
              <a:rPr lang="en-US" sz="1400" dirty="0" smtClean="0">
                <a:sym typeface="Wingdings" pitchFamily="2" charset="2"/>
              </a:rPr>
              <a:t> (October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Technologies: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https://datatracker.ietf.org/doc/draft-ietf-raw-technologies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(October 2020) [mentions IEEE 802.11ax, be, ad, and ay]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</a:t>
            </a:r>
            <a:r>
              <a:rPr lang="en-US" sz="2000" dirty="0" smtClean="0"/>
              <a:t>specifies </a:t>
            </a:r>
            <a:r>
              <a:rPr lang="en-US" sz="2000" dirty="0"/>
              <a:t>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 smtClean="0"/>
              <a:t>Use </a:t>
            </a:r>
            <a:r>
              <a:rPr lang="en-US" sz="1800" dirty="0"/>
              <a:t>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r>
              <a:rPr lang="en-US" sz="1800" dirty="0" smtClean="0"/>
              <a:t>(AD evaluation: July </a:t>
            </a:r>
            <a:r>
              <a:rPr lang="en-US" sz="1800" dirty="0" smtClean="0"/>
              <a:t>2020)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96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further information:</a:t>
            </a:r>
          </a:p>
          <a:p>
            <a:pPr lvl="1"/>
            <a:r>
              <a:rPr lang="en-US" sz="1800" dirty="0" smtClean="0"/>
              <a:t>Updated (November 2020</a:t>
            </a:r>
            <a:r>
              <a:rPr lang="en-US" sz="1800" dirty="0"/>
              <a:t>): BRSKI is Bootstrapping Remote Secure Key Infrastructures: </a:t>
            </a:r>
            <a:r>
              <a:rPr lang="en-US" sz="1800" dirty="0">
                <a:hlinkClick r:id="rId4"/>
              </a:rPr>
              <a:t>https://datatracker.ietf.org/doc/draft-ietf-anima-bootstrapping-keyinfra/</a:t>
            </a:r>
            <a:r>
              <a:rPr lang="en-US" sz="1800" dirty="0"/>
              <a:t> </a:t>
            </a:r>
            <a:r>
              <a:rPr lang="en-US" sz="1800" dirty="0" smtClean="0"/>
              <a:t>[RFC Editor’s </a:t>
            </a:r>
            <a:r>
              <a:rPr lang="en-US" sz="1800" dirty="0"/>
              <a:t>q</a:t>
            </a:r>
            <a:r>
              <a:rPr lang="en-US" sz="1800" dirty="0" smtClean="0"/>
              <a:t>ueue]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</a:t>
            </a:r>
            <a:r>
              <a:rPr lang="en-US" dirty="0" smtClean="0"/>
              <a:t>January 2021.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 smtClean="0"/>
              <a:t>March 6-12, 2021 – Virtual (was Prague)</a:t>
            </a:r>
          </a:p>
          <a:p>
            <a:pPr lvl="1"/>
            <a:r>
              <a:rPr lang="en-US" dirty="0" smtClean="0"/>
              <a:t>July 24-30, 2021 – San Francisco, CA, USA</a:t>
            </a:r>
            <a:endParaRPr lang="en-US" dirty="0"/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</a:t>
            </a:r>
            <a:r>
              <a:rPr lang="en-US" sz="1800" dirty="0" smtClean="0"/>
              <a:t>September </a:t>
            </a:r>
            <a:r>
              <a:rPr lang="en-US" sz="1800" dirty="0"/>
              <a:t>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</a:t>
            </a:r>
            <a:r>
              <a:rPr lang="en-US" sz="1600" dirty="0" smtClean="0"/>
              <a:t>teleconferences: October 27, 2020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400" dirty="0" smtClean="0"/>
              <a:t>Noted IEEE 802.11bh, IEEE 802.11bi, and IEEE 802.11bf</a:t>
            </a:r>
            <a:r>
              <a:rPr lang="en-US" sz="1400" dirty="0"/>
              <a:t/>
            </a:r>
            <a:br>
              <a:rPr lang="en-US" sz="1400" dirty="0"/>
            </a:b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Approved by WG: Link-Layer Addresses Assignment Mechanism for DHCPv6: </a:t>
            </a:r>
            <a:r>
              <a:rPr lang="en-GB" sz="1600" dirty="0">
                <a:hlinkClick r:id="rId5"/>
              </a:rPr>
              <a:t>https://datatracker.ietf.org/doc/draft-ietf-dhc-mac-assign/</a:t>
            </a:r>
            <a:r>
              <a:rPr lang="en-GB" sz="1600" dirty="0"/>
              <a:t>.  This specification provides a means of using DHCPv6 to assign MAC addresses to (virtual) devices at time of instantiation to prevent random address collisions in large device populations.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8947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Link-Layer Address Assignment Mechanism for DHCPv6</a:t>
            </a:r>
            <a:endParaRPr lang="en-US" b="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endParaRPr lang="en-US" b="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Related: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</a:t>
            </a:r>
            <a:r>
              <a:rPr lang="en-US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8952: </a:t>
            </a:r>
            <a:r>
              <a:rPr lang="en-US" dirty="0"/>
              <a:t>Captive Portal Architecture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</a:t>
            </a:r>
            <a:r>
              <a:rPr lang="en-US" dirty="0" smtClean="0"/>
              <a:t>at IETF </a:t>
            </a:r>
            <a:r>
              <a:rPr lang="en-US" dirty="0" smtClean="0"/>
              <a:t>110 March 6-12, 2021</a:t>
            </a:r>
            <a:endParaRPr lang="en-US" dirty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52447"/>
              </p:ext>
            </p:extLst>
          </p:nvPr>
        </p:nvGraphicFramePr>
        <p:xfrm>
          <a:off x="1083221" y="3167292"/>
          <a:ext cx="6977557" cy="6195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hlinkClick r:id="rId4"/>
                        </a:rPr>
                        <a:t>apn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Application-aware Networking </a:t>
                      </a:r>
                      <a:r>
                        <a:rPr lang="en-US" b="0" dirty="0" smtClean="0"/>
                        <a:t>[was deferred in</a:t>
                      </a:r>
                      <a:r>
                        <a:rPr lang="en-US" b="0" baseline="0" dirty="0" smtClean="0"/>
                        <a:t> November</a:t>
                      </a:r>
                      <a:r>
                        <a:rPr lang="en-US" b="0" dirty="0" smtClean="0"/>
                        <a:t>,</a:t>
                      </a:r>
                      <a:r>
                        <a:rPr lang="en-US" b="0" baseline="0" dirty="0" smtClean="0"/>
                        <a:t> so may be on the agenda for March</a:t>
                      </a:r>
                      <a:r>
                        <a:rPr lang="en-US" b="0" dirty="0" smtClean="0"/>
                        <a:t>]</a:t>
                      </a:r>
                      <a:endParaRPr lang="en-US" b="0" dirty="0" smtClean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719217"/>
              </p:ext>
            </p:extLst>
          </p:nvPr>
        </p:nvGraphicFramePr>
        <p:xfrm>
          <a:off x="1066800" y="2875632"/>
          <a:ext cx="6977557" cy="49661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="" xmlns:a16="http://schemas.microsoft.com/office/drawing/2014/main" val="4119922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/>
              <a:t>Published: RFC </a:t>
            </a:r>
            <a:r>
              <a:rPr lang="en-US" sz="1400" dirty="0" smtClean="0"/>
              <a:t>8929: </a:t>
            </a:r>
            <a:r>
              <a:rPr lang="en-US" sz="1400" dirty="0"/>
              <a:t>IPv6 Backbone Router, see: </a:t>
            </a:r>
            <a:r>
              <a:rPr lang="en-US" sz="1400" dirty="0" smtClean="0">
                <a:hlinkClick r:id="rId4"/>
              </a:rPr>
              <a:t>https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www.rfc-editor.org/info/rfc8929</a:t>
            </a:r>
            <a:r>
              <a:rPr lang="en-US" sz="1400" dirty="0" smtClean="0"/>
              <a:t> (November 2020)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Published: RFC 8928: </a:t>
            </a:r>
            <a:r>
              <a:rPr lang="en-US" sz="1400" dirty="0"/>
              <a:t>Address Protected Neighbor Discovery for Low-power and Lossy Networks, see: </a:t>
            </a:r>
            <a:r>
              <a:rPr lang="en-US" sz="1400" dirty="0" smtClean="0">
                <a:hlinkClick r:id="rId5"/>
              </a:rPr>
              <a:t>https://www.rfc-editor.org/info/rfc8928</a:t>
            </a:r>
            <a:r>
              <a:rPr lang="en-US" sz="1400" dirty="0" smtClean="0"/>
              <a:t>  (November 2020)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137036</TotalTime>
  <Words>1763</Words>
  <Application>Microsoft Office PowerPoint</Application>
  <PresentationFormat>On-screen Show (4:3)</PresentationFormat>
  <Paragraphs>322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110 March 6-12, 2021</vt:lpstr>
      <vt:lpstr>IETF new groups being (re-)chartered</vt:lpstr>
      <vt:lpstr>YANG Model Catalog</vt:lpstr>
      <vt:lpstr>IoT related work</vt:lpstr>
      <vt:lpstr>IoT related work (cont.)</vt:lpstr>
      <vt:lpstr>CAPPORT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865</cp:revision>
  <cp:lastPrinted>1998-02-10T13:28:06Z</cp:lastPrinted>
  <dcterms:created xsi:type="dcterms:W3CDTF">2005-01-04T21:26:55Z</dcterms:created>
  <dcterms:modified xsi:type="dcterms:W3CDTF">2021-01-11T03:34:49Z</dcterms:modified>
  <cp:category/>
</cp:coreProperties>
</file>