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4"/>
  </p:notesMasterIdLst>
  <p:handoutMasterIdLst>
    <p:handoutMasterId r:id="rId15"/>
  </p:handoutMasterIdLst>
  <p:sldIdLst>
    <p:sldId id="269" r:id="rId2"/>
    <p:sldId id="477" r:id="rId3"/>
    <p:sldId id="486" r:id="rId4"/>
    <p:sldId id="487" r:id="rId5"/>
    <p:sldId id="488" r:id="rId6"/>
    <p:sldId id="491" r:id="rId7"/>
    <p:sldId id="492" r:id="rId8"/>
    <p:sldId id="484" r:id="rId9"/>
    <p:sldId id="493" r:id="rId10"/>
    <p:sldId id="494" r:id="rId11"/>
    <p:sldId id="497" r:id="rId12"/>
    <p:sldId id="498" r:id="rId13"/>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593"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CCCC"/>
    <a:srgbClr val="33CCCC"/>
    <a:srgbClr val="9966FF"/>
    <a:srgbClr val="FFCC99"/>
    <a:srgbClr val="EAEAEA"/>
    <a:srgbClr val="C00000"/>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밝은 스타일 1 - 강조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밝은 스타일 1 - 강조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91" autoAdjust="0"/>
  </p:normalViewPr>
  <p:slideViewPr>
    <p:cSldViewPr>
      <p:cViewPr varScale="1">
        <p:scale>
          <a:sx n="128" d="100"/>
          <a:sy n="128" d="100"/>
        </p:scale>
        <p:origin x="1116" y="120"/>
      </p:cViewPr>
      <p:guideLst>
        <p:guide orient="horz" pos="1593"/>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96" y="90"/>
      </p:cViewPr>
      <p:guideLst>
        <p:guide orient="horz" pos="3127"/>
        <p:guide pos="2141"/>
      </p:guideLst>
    </p:cSldViewPr>
  </p:notes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0182" y="20227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81635" y="20227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542760" y="960741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64476" y="960741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80079" y="9607410"/>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01901" y="117368"/>
            <a:ext cx="23561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802.11-yy/XXXXr0</a:t>
            </a:r>
            <a:endParaRPr lang="en-US" dirty="0"/>
          </a:p>
        </p:txBody>
      </p:sp>
      <p:sp>
        <p:nvSpPr>
          <p:cNvPr id="2051" name="Rectangle 3"/>
          <p:cNvSpPr>
            <a:spLocks noGrp="1" noChangeArrowheads="1"/>
          </p:cNvSpPr>
          <p:nvPr>
            <p:ph type="dt" idx="1"/>
          </p:nvPr>
        </p:nvSpPr>
        <p:spPr bwMode="auto">
          <a:xfrm>
            <a:off x="641173" y="117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715408"/>
            <a:ext cx="4986207" cy="446749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45301" y="9610806"/>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4074" y="961080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09648" y="9610806"/>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xfrm>
            <a:off x="3246667" y="9610806"/>
            <a:ext cx="415177" cy="184666"/>
          </a:xfrm>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925513" y="750888"/>
            <a:ext cx="4946650" cy="3709987"/>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ltLang="ko-KR" dirty="0" smtClean="0"/>
              <a:t>January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제목 4"/>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p:txBody>
          <a:bodyPr/>
          <a:lstStyle/>
          <a:p>
            <a:pPr>
              <a:defRPr/>
            </a:pPr>
            <a:r>
              <a:rPr lang="en-US" altLang="ko-KR" dirty="0" smtClean="0"/>
              <a:t>January 2021</a:t>
            </a:r>
            <a:endParaRPr lang="en-US" dirty="0"/>
          </a:p>
        </p:txBody>
      </p:sp>
      <p:sp>
        <p:nvSpPr>
          <p:cNvPr id="9" name="바닥글 개체 틀 8"/>
          <p:cNvSpPr>
            <a:spLocks noGrp="1"/>
          </p:cNvSpPr>
          <p:nvPr>
            <p:ph type="ftr" sz="quarter" idx="11"/>
          </p:nvPr>
        </p:nvSpPr>
        <p:spPr/>
        <p:txBody>
          <a:bodyPr/>
          <a:lstStyle/>
          <a:p>
            <a:pPr>
              <a:defRPr/>
            </a:pPr>
            <a:r>
              <a:rPr lang="en-US" altLang="ko-KR" dirty="0" smtClean="0"/>
              <a:t>Wook Bong Lee, Samsung</a:t>
            </a:r>
            <a:endParaRPr lang="en-US" altLang="ko-KR" dirty="0"/>
          </a:p>
        </p:txBody>
      </p:sp>
      <p:sp>
        <p:nvSpPr>
          <p:cNvPr id="10" name="슬라이드 번호 개체 틀 9"/>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pPr>
              <a:defRPr/>
            </a:pPr>
            <a:r>
              <a:rPr lang="en-US" altLang="ko-KR" dirty="0" smtClean="0"/>
              <a:t>January 2021</a:t>
            </a:r>
            <a:endParaRPr lang="en-US" dirty="0"/>
          </a:p>
        </p:txBody>
      </p:sp>
      <p:sp>
        <p:nvSpPr>
          <p:cNvPr id="4" name="바닥글 개체 틀 3"/>
          <p:cNvSpPr>
            <a:spLocks noGrp="1"/>
          </p:cNvSpPr>
          <p:nvPr>
            <p:ph type="ftr" sz="quarter" idx="11"/>
          </p:nvPr>
        </p:nvSpPr>
        <p:spPr/>
        <p:txBody>
          <a:bodyPr/>
          <a:lstStyle/>
          <a:p>
            <a:pPr>
              <a:defRPr/>
            </a:pPr>
            <a:r>
              <a:rPr lang="en-US" altLang="ko-KR" dirty="0" smtClean="0"/>
              <a:t>Wook Bong Lee, Samsung</a:t>
            </a:r>
            <a:endParaRPr lang="en-US" altLang="ko-KR" dirty="0"/>
          </a:p>
        </p:txBody>
      </p:sp>
      <p:sp>
        <p:nvSpPr>
          <p:cNvPr id="5" name="슬라이드 번호 개체 틀 4"/>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extLst>
      <p:ext uri="{BB962C8B-B14F-4D97-AF65-F5344CB8AC3E}">
        <p14:creationId xmlns:p14="http://schemas.microsoft.com/office/powerpoint/2010/main" val="35428592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ltLang="ko-KR" dirty="0" smtClean="0"/>
              <a:t>January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ltLang="ko-KR" dirty="0" smtClean="0"/>
              <a:t>January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dirty="0" smtClean="0"/>
              <a:t>January 2021</a:t>
            </a:r>
            <a:endParaRPr lang="en-US" dirty="0"/>
          </a:p>
        </p:txBody>
      </p:sp>
      <p:sp>
        <p:nvSpPr>
          <p:cNvPr id="1029" name="Rectangle 5"/>
          <p:cNvSpPr>
            <a:spLocks noGrp="1" noChangeArrowheads="1"/>
          </p:cNvSpPr>
          <p:nvPr>
            <p:ph type="ftr" sz="quarter" idx="3"/>
          </p:nvPr>
        </p:nvSpPr>
        <p:spPr bwMode="auto">
          <a:xfrm>
            <a:off x="6895525"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802.11-21/0012r1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dirty="0" smtClean="0"/>
              <a:t>January 2021</a:t>
            </a:r>
            <a:endParaRPr lang="en-US" dirty="0"/>
          </a:p>
        </p:txBody>
      </p:sp>
      <p:sp>
        <p:nvSpPr>
          <p:cNvPr id="1028" name="Footer Placeholder 4"/>
          <p:cNvSpPr>
            <a:spLocks noGrp="1"/>
          </p:cNvSpPr>
          <p:nvPr>
            <p:ph type="ftr" sz="quarter" idx="11"/>
          </p:nvPr>
        </p:nvSpPr>
        <p:spPr>
          <a:xfrm>
            <a:off x="6895524" y="6475413"/>
            <a:ext cx="1648401" cy="184666"/>
          </a:xfrm>
        </p:spPr>
        <p:txBody>
          <a:bodyPr/>
          <a:lstStyle/>
          <a:p>
            <a:pPr>
              <a:defRPr/>
            </a:pPr>
            <a:r>
              <a:rPr lang="en-US" altLang="ko-KR" dirty="0"/>
              <a:t>Wook Bong Lee, Samsung</a:t>
            </a:r>
          </a:p>
        </p:txBody>
      </p:sp>
      <p:sp>
        <p:nvSpPr>
          <p:cNvPr id="1029" name="Rectangle 2"/>
          <p:cNvSpPr>
            <a:spLocks noGrp="1" noChangeArrowheads="1"/>
          </p:cNvSpPr>
          <p:nvPr>
            <p:ph type="title"/>
          </p:nvPr>
        </p:nvSpPr>
        <p:spPr>
          <a:xfrm>
            <a:off x="381000" y="685800"/>
            <a:ext cx="8305800" cy="1066800"/>
          </a:xfrm>
        </p:spPr>
        <p:txBody>
          <a:bodyPr/>
          <a:lstStyle/>
          <a:p>
            <a:r>
              <a:rPr lang="en-US" sz="2600" dirty="0" smtClean="0"/>
              <a:t>Considerations on Open Issues</a:t>
            </a:r>
            <a:br>
              <a:rPr lang="en-US" sz="2600" dirty="0" smtClean="0"/>
            </a:br>
            <a:r>
              <a:rPr lang="en-US" sz="2600" dirty="0" smtClean="0"/>
              <a:t>PHY requirements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2021-01-04</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Object 8"/>
          <p:cNvGraphicFramePr>
            <a:graphicFrameLocks noChangeAspect="1"/>
          </p:cNvGraphicFramePr>
          <p:nvPr>
            <p:extLst>
              <p:ext uri="{D42A27DB-BD31-4B8C-83A1-F6EECF244321}">
                <p14:modId xmlns:p14="http://schemas.microsoft.com/office/powerpoint/2010/main" val="2726924055"/>
              </p:ext>
            </p:extLst>
          </p:nvPr>
        </p:nvGraphicFramePr>
        <p:xfrm>
          <a:off x="609600" y="2751138"/>
          <a:ext cx="7654925" cy="3814762"/>
        </p:xfrm>
        <a:graphic>
          <a:graphicData uri="http://schemas.openxmlformats.org/presentationml/2006/ole">
            <mc:AlternateContent xmlns:mc="http://schemas.openxmlformats.org/markup-compatibility/2006">
              <mc:Choice xmlns:v="urn:schemas-microsoft-com:vml" Requires="v">
                <p:oleObj spid="_x0000_s25215" name="Document" r:id="rId4" imgW="9102344" imgH="4548271" progId="Word.Document.8">
                  <p:embed/>
                </p:oleObj>
              </mc:Choice>
              <mc:Fallback>
                <p:oleObj name="Document" r:id="rId4" imgW="9102344" imgH="4548271" progId="Word.Document.8">
                  <p:embed/>
                  <p:pic>
                    <p:nvPicPr>
                      <p:cNvPr id="9" name="Object 8"/>
                      <p:cNvPicPr>
                        <a:picLocks noChangeAspect="1" noChangeArrowheads="1"/>
                      </p:cNvPicPr>
                      <p:nvPr/>
                    </p:nvPicPr>
                    <p:blipFill>
                      <a:blip r:embed="rId5"/>
                      <a:srcRect/>
                      <a:stretch>
                        <a:fillRect/>
                      </a:stretch>
                    </p:blipFill>
                    <p:spPr bwMode="auto">
                      <a:xfrm>
                        <a:off x="609600" y="2751138"/>
                        <a:ext cx="7654925" cy="3814762"/>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 the same EVM requirement for BPSK, BPSK-DCM and BPSK-DCM-DUP in EHT MU PPDU?</a:t>
            </a:r>
          </a:p>
          <a:p>
            <a:pPr lvl="1"/>
            <a:r>
              <a:rPr lang="en-US" dirty="0" smtClean="0"/>
              <a:t>An EVM requirement for </a:t>
            </a:r>
            <a:r>
              <a:rPr lang="en-US" altLang="ko-KR" dirty="0" smtClean="0"/>
              <a:t>BPSK-DCM-DUP in EHT MU PPDU</a:t>
            </a:r>
            <a:r>
              <a:rPr lang="en-US" dirty="0" smtClean="0"/>
              <a:t>: -5 dB</a:t>
            </a:r>
          </a:p>
          <a:p>
            <a:pPr lvl="1"/>
            <a:r>
              <a:rPr lang="en-US" dirty="0" smtClean="0"/>
              <a:t>An EVM requirement for</a:t>
            </a:r>
            <a:r>
              <a:rPr lang="en-US" altLang="ko-KR" dirty="0" smtClean="0"/>
              <a:t> </a:t>
            </a:r>
            <a:r>
              <a:rPr lang="en-US" altLang="ko-KR" dirty="0"/>
              <a:t>BPSK-DCM-DUP in EHT </a:t>
            </a:r>
            <a:r>
              <a:rPr lang="en-US" altLang="ko-KR" dirty="0" smtClean="0"/>
              <a:t>TB PPDU: N/A</a:t>
            </a:r>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#3</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3930948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 following minimum sensitivity levels for 4K QAM and BPSK-DCM-DUP?</a:t>
            </a:r>
          </a:p>
          <a:p>
            <a:endParaRPr lang="en-US" altLang="ko-KR" dirty="0" smtClean="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#4</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743099174"/>
              </p:ext>
            </p:extLst>
          </p:nvPr>
        </p:nvGraphicFramePr>
        <p:xfrm>
          <a:off x="1512000" y="2529000"/>
          <a:ext cx="5270500" cy="1333500"/>
        </p:xfrm>
        <a:graphic>
          <a:graphicData uri="http://schemas.openxmlformats.org/drawingml/2006/table">
            <a:tbl>
              <a:tblPr>
                <a:tableStyleId>{5940675A-B579-460E-94D1-54222C63F5DA}</a:tableStyleId>
              </a:tblPr>
              <a:tblGrid>
                <a:gridCol w="889000"/>
                <a:gridCol w="508000"/>
                <a:gridCol w="698500"/>
                <a:gridCol w="698500"/>
                <a:gridCol w="698500"/>
                <a:gridCol w="889000"/>
                <a:gridCol w="889000"/>
              </a:tblGrid>
              <a:tr h="228600">
                <a:tc>
                  <a:txBody>
                    <a:bodyPr/>
                    <a:lstStyle/>
                    <a:p>
                      <a:pPr marL="0" marR="0" algn="ctr">
                        <a:lnSpc>
                          <a:spcPts val="1000"/>
                        </a:lnSpc>
                        <a:spcBef>
                          <a:spcPts val="0"/>
                        </a:spcBef>
                        <a:spcAft>
                          <a:spcPts val="0"/>
                        </a:spcAft>
                      </a:pPr>
                      <a:r>
                        <a:rPr lang="en-US" sz="900" dirty="0" smtClean="0">
                          <a:effectLst/>
                        </a:rPr>
                        <a:t>Modulation</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Rate</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20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40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80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160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320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–49</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–37</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5/6</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–46</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–37</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–34</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–82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–79</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BPSK-DCM-DUP</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N/A</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N/A</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a:t>
                      </a:r>
                      <a:r>
                        <a:rPr lang="en-US" sz="900" dirty="0" smtClean="0">
                          <a:effectLst/>
                        </a:rPr>
                        <a:t>78</a:t>
                      </a:r>
                      <a:r>
                        <a:rPr lang="en-US" sz="800" dirty="0">
                          <a:effectLst/>
                        </a:rPr>
                        <a:t> </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a:t>
                      </a:r>
                      <a:r>
                        <a:rPr lang="en-US" sz="900" dirty="0" smtClean="0">
                          <a:effectLst/>
                        </a:rPr>
                        <a:t>75</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a:t>
                      </a:r>
                      <a:r>
                        <a:rPr lang="en-US" sz="900" dirty="0" smtClean="0">
                          <a:effectLst/>
                        </a:rPr>
                        <a:t>72</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bl>
          </a:graphicData>
        </a:graphic>
      </p:graphicFrame>
    </p:spTree>
    <p:extLst>
      <p:ext uri="{BB962C8B-B14F-4D97-AF65-F5344CB8AC3E}">
        <p14:creationId xmlns:p14="http://schemas.microsoft.com/office/powerpoint/2010/main" val="1488039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 </a:t>
            </a:r>
            <a:r>
              <a:rPr lang="en-US" altLang="ko-KR" dirty="0"/>
              <a:t>following </a:t>
            </a:r>
            <a:r>
              <a:rPr lang="en-US" altLang="ko-KR" dirty="0" smtClean="0"/>
              <a:t>channel rejection levels for 4K QAM and BPSK-DCM-DUP?</a:t>
            </a:r>
          </a:p>
          <a:p>
            <a:endParaRPr lang="en-US" altLang="ko-KR" dirty="0" smtClean="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#5</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625822466"/>
              </p:ext>
            </p:extLst>
          </p:nvPr>
        </p:nvGraphicFramePr>
        <p:xfrm>
          <a:off x="1968500" y="2438400"/>
          <a:ext cx="5207000" cy="1333500"/>
        </p:xfrm>
        <a:graphic>
          <a:graphicData uri="http://schemas.openxmlformats.org/drawingml/2006/table">
            <a:tbl>
              <a:tblPr>
                <a:tableStyleId>{5940675A-B579-460E-94D1-54222C63F5DA}</a:tableStyleId>
              </a:tblPr>
              <a:tblGrid>
                <a:gridCol w="889000"/>
                <a:gridCol w="508000"/>
                <a:gridCol w="1905000"/>
                <a:gridCol w="1905000"/>
              </a:tblGrid>
              <a:tr h="228600">
                <a:tc>
                  <a:txBody>
                    <a:bodyPr/>
                    <a:lstStyle/>
                    <a:p>
                      <a:pPr marL="0" marR="0" algn="ctr">
                        <a:lnSpc>
                          <a:spcPts val="1000"/>
                        </a:lnSpc>
                        <a:spcBef>
                          <a:spcPts val="0"/>
                        </a:spcBef>
                        <a:spcAft>
                          <a:spcPts val="0"/>
                        </a:spcAft>
                      </a:pPr>
                      <a:r>
                        <a:rPr lang="en-US" sz="900" dirty="0" smtClean="0">
                          <a:effectLst/>
                        </a:rPr>
                        <a:t>Modulation</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Rate</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Adjacent channel rejection (dB)</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Nonadjacent channel rejection (dB)</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–17</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5/6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–20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BPSK-DCM-DUP</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16</a:t>
                      </a:r>
                      <a:r>
                        <a:rPr lang="en-US" sz="800" dirty="0">
                          <a:effectLst/>
                        </a:rPr>
                        <a:t> </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32</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bl>
          </a:graphicData>
        </a:graphic>
      </p:graphicFrame>
    </p:spTree>
    <p:extLst>
      <p:ext uri="{BB962C8B-B14F-4D97-AF65-F5344CB8AC3E}">
        <p14:creationId xmlns:p14="http://schemas.microsoft.com/office/powerpoint/2010/main" val="3426182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Introduction</a:t>
            </a:r>
            <a:endParaRPr lang="ko-KR" altLang="en-US" dirty="0"/>
          </a:p>
        </p:txBody>
      </p:sp>
      <p:sp>
        <p:nvSpPr>
          <p:cNvPr id="3" name="내용 개체 틀 2"/>
          <p:cNvSpPr>
            <a:spLocks noGrp="1"/>
          </p:cNvSpPr>
          <p:nvPr>
            <p:ph idx="1"/>
          </p:nvPr>
        </p:nvSpPr>
        <p:spPr>
          <a:xfrm>
            <a:off x="685800" y="1480800"/>
            <a:ext cx="7772400" cy="4648200"/>
          </a:xfrm>
        </p:spPr>
        <p:txBody>
          <a:bodyPr/>
          <a:lstStyle/>
          <a:p>
            <a:r>
              <a:rPr lang="en-US" altLang="ko-KR" dirty="0" smtClean="0"/>
              <a:t>In this contribution, we discussed open issues in PHY requirements such as</a:t>
            </a:r>
          </a:p>
          <a:p>
            <a:pPr lvl="1"/>
            <a:r>
              <a:rPr lang="en-US" altLang="ko-KR" dirty="0" smtClean="0"/>
              <a:t>LO requirement for 320 MHz transmission</a:t>
            </a:r>
          </a:p>
          <a:p>
            <a:pPr lvl="1"/>
            <a:r>
              <a:rPr lang="en-US" altLang="ko-KR" dirty="0"/>
              <a:t>EVM requirement for 1024 QAM </a:t>
            </a:r>
            <a:r>
              <a:rPr lang="en-US" altLang="ko-KR" dirty="0" smtClean="0"/>
              <a:t>and BPSK-DCM-DUP requirement</a:t>
            </a:r>
          </a:p>
          <a:p>
            <a:pPr lvl="1"/>
            <a:r>
              <a:rPr lang="en-US" altLang="ko-KR" dirty="0" smtClean="0"/>
              <a:t>Minimum sensitivity for 4K </a:t>
            </a:r>
            <a:r>
              <a:rPr lang="en-US" altLang="ko-KR" dirty="0"/>
              <a:t>QAM and BPSK-DCM-DUP</a:t>
            </a:r>
            <a:endParaRPr lang="en-US" altLang="ko-KR" dirty="0" smtClean="0"/>
          </a:p>
          <a:p>
            <a:pPr lvl="1"/>
            <a:r>
              <a:rPr lang="en-US" altLang="ko-KR" dirty="0" smtClean="0"/>
              <a:t>Channel rejection level for 4K QAM </a:t>
            </a:r>
            <a:r>
              <a:rPr lang="en-US" altLang="ko-KR" dirty="0"/>
              <a:t>and BPSK-DCM-DUP</a:t>
            </a:r>
            <a:endParaRPr lang="en-US" altLang="ko-KR" dirty="0" smtClean="0"/>
          </a:p>
          <a:p>
            <a:pPr lvl="1"/>
            <a:endParaRPr lang="en-US" altLang="ko-KR" dirty="0" smtClean="0"/>
          </a:p>
          <a:p>
            <a:pPr lvl="1"/>
            <a:endParaRPr lang="en-US" altLang="ko-KR" dirty="0"/>
          </a:p>
          <a:p>
            <a:endParaRPr lang="en-US" altLang="ko-KR" dirty="0"/>
          </a:p>
          <a:p>
            <a:endParaRPr lang="en-US" altLang="ko-KR" dirty="0"/>
          </a:p>
          <a:p>
            <a:endParaRPr lang="en-US" altLang="ko-KR" dirty="0" smtClean="0"/>
          </a:p>
          <a:p>
            <a:endParaRPr lang="en-US" altLang="ko-KR"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altLang="ko-KR" dirty="0"/>
              <a:t>January 2021</a:t>
            </a:r>
            <a:endParaRPr lang="en-US"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11"/>
          </p:nvPr>
        </p:nvSpPr>
        <p:spPr>
          <a:xfrm>
            <a:off x="6895524" y="6475413"/>
            <a:ext cx="1648401" cy="184666"/>
          </a:xfrm>
        </p:spPr>
        <p:txBody>
          <a:bodyPr/>
          <a:lstStyle/>
          <a:p>
            <a:pPr>
              <a:defRPr/>
            </a:pPr>
            <a:r>
              <a:rPr lang="en-US" altLang="ko-KR" dirty="0"/>
              <a:t>Wook Bong Lee, Samsung</a:t>
            </a:r>
          </a:p>
        </p:txBody>
      </p:sp>
    </p:spTree>
    <p:extLst>
      <p:ext uri="{BB962C8B-B14F-4D97-AF65-F5344CB8AC3E}">
        <p14:creationId xmlns:p14="http://schemas.microsoft.com/office/powerpoint/2010/main" val="1634898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a:t>
            </a:r>
            <a:r>
              <a:rPr lang="en-US" dirty="0"/>
              <a:t>20/40/80/160 MHz transmission, the power measured at the location of the RF LO using resolution BW 78.125 kHz shall not exceed the maximum of –32 dB relative to the total transmit power and –20 </a:t>
            </a:r>
            <a:r>
              <a:rPr lang="en-US" dirty="0" err="1"/>
              <a:t>dBm</a:t>
            </a:r>
            <a:r>
              <a:rPr lang="en-US" dirty="0"/>
              <a:t>, or equivalently </a:t>
            </a:r>
            <a:r>
              <a:rPr lang="en-US" dirty="0" smtClean="0"/>
              <a:t>max(P-32,-20), </a:t>
            </a:r>
            <a:r>
              <a:rPr lang="en-US" dirty="0"/>
              <a:t>where P is the transmit power per antenna in </a:t>
            </a:r>
            <a:r>
              <a:rPr lang="en-US" dirty="0" err="1"/>
              <a:t>dBm</a:t>
            </a:r>
            <a:r>
              <a:rPr lang="en-US" dirty="0"/>
              <a:t>. </a:t>
            </a:r>
            <a:endParaRPr lang="en-US" dirty="0" smtClean="0"/>
          </a:p>
          <a:p>
            <a:r>
              <a:rPr lang="en-US" dirty="0" smtClean="0"/>
              <a:t>In case of 320 MHz, N</a:t>
            </a:r>
            <a:r>
              <a:rPr lang="en-US" baseline="-25000" dirty="0" smtClean="0"/>
              <a:t>ST</a:t>
            </a:r>
            <a:r>
              <a:rPr lang="en-US" dirty="0" smtClean="0"/>
              <a:t> = 3984, and thus each subcarrier may have PSD of (P-36).</a:t>
            </a:r>
          </a:p>
          <a:p>
            <a:endParaRPr lang="en-US" dirty="0"/>
          </a:p>
          <a:p>
            <a:r>
              <a:rPr lang="en-US" i="1" dirty="0" smtClean="0"/>
              <a:t>Proposal</a:t>
            </a:r>
            <a:r>
              <a:rPr lang="en-US" i="1" dirty="0"/>
              <a:t>: </a:t>
            </a:r>
            <a:r>
              <a:rPr lang="en-US" i="1" dirty="0" smtClean="0"/>
              <a:t>For </a:t>
            </a:r>
            <a:r>
              <a:rPr lang="en-US" i="1" dirty="0"/>
              <a:t>320 MHz transmission, the power measured at the location of the RF LO using resolution BW 78.125 kHz shall not exceed the maximum of -36 dB relative to the total transmit power and -20 </a:t>
            </a:r>
            <a:r>
              <a:rPr lang="en-US" i="1" dirty="0" err="1"/>
              <a:t>dBm</a:t>
            </a:r>
            <a:r>
              <a:rPr lang="en-US" i="1" dirty="0"/>
              <a:t>, or equivalently  max(P-36,-20). </a:t>
            </a:r>
          </a:p>
        </p:txBody>
      </p:sp>
      <p:sp>
        <p:nvSpPr>
          <p:cNvPr id="3" name="Title 2"/>
          <p:cNvSpPr>
            <a:spLocks noGrp="1"/>
          </p:cNvSpPr>
          <p:nvPr>
            <p:ph type="title"/>
          </p:nvPr>
        </p:nvSpPr>
        <p:spPr/>
        <p:txBody>
          <a:bodyPr/>
          <a:lstStyle/>
          <a:p>
            <a:r>
              <a:rPr lang="en-US" altLang="ko-KR" dirty="0"/>
              <a:t>LO requirement for 320 MHz </a:t>
            </a:r>
            <a:r>
              <a:rPr lang="en-US" altLang="ko-KR" dirty="0" smtClean="0"/>
              <a:t>transmission</a:t>
            </a:r>
            <a:endParaRPr lang="en-US" dirty="0"/>
          </a:p>
        </p:txBody>
      </p:sp>
      <p:sp>
        <p:nvSpPr>
          <p:cNvPr id="4" name="Date Placeholder 3"/>
          <p:cNvSpPr>
            <a:spLocks noGrp="1"/>
          </p:cNvSpPr>
          <p:nvPr>
            <p:ph type="dt" sz="half" idx="10"/>
          </p:nvPr>
        </p:nvSpPr>
        <p:spPr/>
        <p:txBody>
          <a:bodyPr/>
          <a:lstStyle/>
          <a:p>
            <a:pPr>
              <a:defRPr/>
            </a:pPr>
            <a:r>
              <a:rPr lang="en-US" altLang="ko-KR"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3</a:t>
            </a:fld>
            <a:endParaRPr lang="en-US"/>
          </a:p>
        </p:txBody>
      </p:sp>
    </p:spTree>
    <p:extLst>
      <p:ext uri="{BB962C8B-B14F-4D97-AF65-F5344CB8AC3E}">
        <p14:creationId xmlns:p14="http://schemas.microsoft.com/office/powerpoint/2010/main" val="2035062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11ax, there are two EVM requirements for 1024 QAM. </a:t>
            </a:r>
            <a:endParaRPr lang="en-US" dirty="0"/>
          </a:p>
          <a:p>
            <a:r>
              <a:rPr lang="en-US" dirty="0" smtClean="0"/>
              <a:t>Device may meet either</a:t>
            </a:r>
          </a:p>
          <a:p>
            <a:pPr lvl="1"/>
            <a:r>
              <a:rPr lang="en-US" dirty="0" smtClean="0"/>
              <a:t>-35 dB with amplitude drift compensation disabled</a:t>
            </a:r>
          </a:p>
          <a:p>
            <a:pPr lvl="1"/>
            <a:r>
              <a:rPr lang="en-US" dirty="0" smtClean="0"/>
              <a:t>-35 dB with amplitude drift compensation </a:t>
            </a:r>
            <a:r>
              <a:rPr lang="en-US" dirty="0" smtClean="0"/>
              <a:t>enabled and </a:t>
            </a:r>
            <a:r>
              <a:rPr lang="en-US" dirty="0" smtClean="0"/>
              <a:t>-32 dB with amplitude drift compensation </a:t>
            </a:r>
            <a:r>
              <a:rPr lang="en-US" dirty="0" smtClean="0"/>
              <a:t>disabled</a:t>
            </a:r>
            <a:endParaRPr lang="en-US" dirty="0" smtClean="0"/>
          </a:p>
          <a:p>
            <a:r>
              <a:rPr lang="en-US" dirty="0" smtClean="0"/>
              <a:t>In 11be, there is a single EVM requirement for other than 1024 QAM. EVM requirement for 1024 QAM is TBD.</a:t>
            </a:r>
          </a:p>
          <a:p>
            <a:r>
              <a:rPr lang="en-US" dirty="0" smtClean="0"/>
              <a:t>For simplicity, we propose to have a single EVM requirement for 1024 QAM as well.</a:t>
            </a:r>
          </a:p>
          <a:p>
            <a:r>
              <a:rPr lang="en-US" dirty="0" smtClean="0"/>
              <a:t>We may not need to mention whether amplitude drift compensation is enabled or not. </a:t>
            </a:r>
          </a:p>
          <a:p>
            <a:endParaRPr lang="en-US" dirty="0"/>
          </a:p>
          <a:p>
            <a:r>
              <a:rPr lang="en-US" i="1" dirty="0" smtClean="0"/>
              <a:t>Proposal: Set -35 dB as an EVM requirement for 1024 QAM</a:t>
            </a:r>
            <a:endParaRPr lang="en-US" i="1" dirty="0"/>
          </a:p>
        </p:txBody>
      </p:sp>
      <p:sp>
        <p:nvSpPr>
          <p:cNvPr id="3" name="Title 2"/>
          <p:cNvSpPr>
            <a:spLocks noGrp="1"/>
          </p:cNvSpPr>
          <p:nvPr>
            <p:ph type="title"/>
          </p:nvPr>
        </p:nvSpPr>
        <p:spPr/>
        <p:txBody>
          <a:bodyPr/>
          <a:lstStyle/>
          <a:p>
            <a:r>
              <a:rPr lang="en-US" altLang="ko-KR" dirty="0"/>
              <a:t>EVM </a:t>
            </a:r>
            <a:r>
              <a:rPr lang="en-US" altLang="ko-KR" dirty="0" smtClean="0"/>
              <a:t>requirement (1/2)</a:t>
            </a:r>
            <a:endParaRPr lang="en-US" dirty="0"/>
          </a:p>
        </p:txBody>
      </p:sp>
      <p:sp>
        <p:nvSpPr>
          <p:cNvPr id="4" name="Date Placeholder 3"/>
          <p:cNvSpPr>
            <a:spLocks noGrp="1"/>
          </p:cNvSpPr>
          <p:nvPr>
            <p:ph type="dt" sz="half" idx="10"/>
          </p:nvPr>
        </p:nvSpPr>
        <p:spPr/>
        <p:txBody>
          <a:bodyPr/>
          <a:lstStyle/>
          <a:p>
            <a:pPr>
              <a:defRPr/>
            </a:pPr>
            <a:r>
              <a:rPr lang="en-US" altLang="ko-KR"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4</a:t>
            </a:fld>
            <a:endParaRPr lang="en-US"/>
          </a:p>
        </p:txBody>
      </p:sp>
    </p:spTree>
    <p:extLst>
      <p:ext uri="{BB962C8B-B14F-4D97-AF65-F5344CB8AC3E}">
        <p14:creationId xmlns:p14="http://schemas.microsoft.com/office/powerpoint/2010/main" val="2568761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11be (and 11ax), EVM requirements for BPSK and BPSK-DCM are same. </a:t>
            </a:r>
          </a:p>
          <a:p>
            <a:r>
              <a:rPr lang="en-US" dirty="0" smtClean="0"/>
              <a:t>Currently EVM requirement for BPSK-DCM-DUP is missing.</a:t>
            </a:r>
          </a:p>
          <a:p>
            <a:r>
              <a:rPr lang="en-US" dirty="0" smtClean="0"/>
              <a:t>Note that BPSK-DCM-DUP is only applicable for SU transmission, i.e. EHT MU PPDU.</a:t>
            </a:r>
          </a:p>
          <a:p>
            <a:endParaRPr lang="en-US" dirty="0"/>
          </a:p>
          <a:p>
            <a:r>
              <a:rPr lang="en-US" i="1" dirty="0" smtClean="0"/>
              <a:t>Proposal: Set -5 dB as an EVM requirement for BPSK-DCM-DUP in an EHT MU PPDU. N/A in EHT TB PPDU.</a:t>
            </a:r>
            <a:endParaRPr lang="en-US" i="1" dirty="0"/>
          </a:p>
        </p:txBody>
      </p:sp>
      <p:sp>
        <p:nvSpPr>
          <p:cNvPr id="3" name="Title 2"/>
          <p:cNvSpPr>
            <a:spLocks noGrp="1"/>
          </p:cNvSpPr>
          <p:nvPr>
            <p:ph type="title"/>
          </p:nvPr>
        </p:nvSpPr>
        <p:spPr/>
        <p:txBody>
          <a:bodyPr/>
          <a:lstStyle/>
          <a:p>
            <a:r>
              <a:rPr lang="en-US" altLang="ko-KR" dirty="0"/>
              <a:t>EVM </a:t>
            </a:r>
            <a:r>
              <a:rPr lang="en-US" altLang="ko-KR" dirty="0" smtClean="0"/>
              <a:t>requirement (2/2)</a:t>
            </a:r>
            <a:endParaRPr lang="en-US" dirty="0"/>
          </a:p>
        </p:txBody>
      </p:sp>
      <p:sp>
        <p:nvSpPr>
          <p:cNvPr id="4" name="Date Placeholder 3"/>
          <p:cNvSpPr>
            <a:spLocks noGrp="1"/>
          </p:cNvSpPr>
          <p:nvPr>
            <p:ph type="dt" sz="half" idx="10"/>
          </p:nvPr>
        </p:nvSpPr>
        <p:spPr/>
        <p:txBody>
          <a:bodyPr/>
          <a:lstStyle/>
          <a:p>
            <a:pPr>
              <a:defRPr/>
            </a:pPr>
            <a:r>
              <a:rPr lang="en-US" altLang="ko-KR"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4120218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11be D0.2, </a:t>
            </a:r>
            <a:r>
              <a:rPr lang="en-US" altLang="ko-KR" dirty="0" smtClean="0"/>
              <a:t>minimum sensitivities for 4K </a:t>
            </a:r>
            <a:r>
              <a:rPr lang="en-US" altLang="ko-KR" dirty="0"/>
              <a:t>QAM and </a:t>
            </a:r>
            <a:r>
              <a:rPr lang="en-US" altLang="ko-KR" dirty="0" smtClean="0"/>
              <a:t>BPSK-DCM-DUP are not defined.</a:t>
            </a:r>
          </a:p>
          <a:p>
            <a:r>
              <a:rPr lang="en-US" dirty="0" smtClean="0"/>
              <a:t>10% required SNR for 4K QAM ¾ is about 2.8 dB from 1024 QAM 5/6</a:t>
            </a:r>
          </a:p>
          <a:p>
            <a:r>
              <a:rPr lang="en-US" dirty="0" smtClean="0"/>
              <a:t>10% required SNR for 4K QAM 5/6 is about 5.3 dB from 1024 QAM </a:t>
            </a:r>
            <a:r>
              <a:rPr lang="en-US" dirty="0" smtClean="0"/>
              <a:t>5/6</a:t>
            </a:r>
            <a:endParaRPr lang="en-US" dirty="0" smtClean="0"/>
          </a:p>
          <a:p>
            <a:r>
              <a:rPr lang="en-US" dirty="0" smtClean="0"/>
              <a:t>BPSK-DCM-DUP minimum sensitivity can be set to that of half bandwidth of BPSK-DCM</a:t>
            </a:r>
          </a:p>
          <a:p>
            <a:endParaRPr lang="en-US" dirty="0"/>
          </a:p>
          <a:p>
            <a:r>
              <a:rPr lang="en-US" i="1" dirty="0" smtClean="0"/>
              <a:t>Proposal:</a:t>
            </a:r>
            <a:endParaRPr lang="en-US" i="1" dirty="0"/>
          </a:p>
        </p:txBody>
      </p:sp>
      <p:sp>
        <p:nvSpPr>
          <p:cNvPr id="3" name="Title 2"/>
          <p:cNvSpPr>
            <a:spLocks noGrp="1"/>
          </p:cNvSpPr>
          <p:nvPr>
            <p:ph type="title"/>
          </p:nvPr>
        </p:nvSpPr>
        <p:spPr/>
        <p:txBody>
          <a:bodyPr/>
          <a:lstStyle/>
          <a:p>
            <a:r>
              <a:rPr lang="en-US" altLang="ko-KR" dirty="0"/>
              <a:t>Minimum </a:t>
            </a:r>
            <a:r>
              <a:rPr lang="en-US" altLang="ko-KR" dirty="0" smtClean="0"/>
              <a:t>sensitivity</a:t>
            </a:r>
            <a:endParaRPr lang="en-US" dirty="0"/>
          </a:p>
        </p:txBody>
      </p:sp>
      <p:sp>
        <p:nvSpPr>
          <p:cNvPr id="4" name="Date Placeholder 3"/>
          <p:cNvSpPr>
            <a:spLocks noGrp="1"/>
          </p:cNvSpPr>
          <p:nvPr>
            <p:ph type="dt" sz="half" idx="10"/>
          </p:nvPr>
        </p:nvSpPr>
        <p:spPr/>
        <p:txBody>
          <a:bodyPr/>
          <a:lstStyle/>
          <a:p>
            <a:pPr>
              <a:defRPr/>
            </a:pPr>
            <a:r>
              <a:rPr lang="en-US" altLang="ko-KR"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5943600" y="4021253"/>
            <a:ext cx="3200400" cy="2394857"/>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3862207116"/>
              </p:ext>
            </p:extLst>
          </p:nvPr>
        </p:nvGraphicFramePr>
        <p:xfrm>
          <a:off x="738116" y="4952207"/>
          <a:ext cx="5270500" cy="1333500"/>
        </p:xfrm>
        <a:graphic>
          <a:graphicData uri="http://schemas.openxmlformats.org/drawingml/2006/table">
            <a:tbl>
              <a:tblPr>
                <a:tableStyleId>{5940675A-B579-460E-94D1-54222C63F5DA}</a:tableStyleId>
              </a:tblPr>
              <a:tblGrid>
                <a:gridCol w="889000"/>
                <a:gridCol w="508000"/>
                <a:gridCol w="698500"/>
                <a:gridCol w="698500"/>
                <a:gridCol w="698500"/>
                <a:gridCol w="889000"/>
                <a:gridCol w="889000"/>
              </a:tblGrid>
              <a:tr h="228600">
                <a:tc>
                  <a:txBody>
                    <a:bodyPr/>
                    <a:lstStyle/>
                    <a:p>
                      <a:pPr marL="0" marR="0" algn="ctr">
                        <a:lnSpc>
                          <a:spcPts val="1000"/>
                        </a:lnSpc>
                        <a:spcBef>
                          <a:spcPts val="0"/>
                        </a:spcBef>
                        <a:spcAft>
                          <a:spcPts val="0"/>
                        </a:spcAft>
                      </a:pPr>
                      <a:r>
                        <a:rPr lang="en-US" sz="900" dirty="0" smtClean="0">
                          <a:effectLst/>
                        </a:rPr>
                        <a:t>Modulation</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Rate</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20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40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80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160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320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–49</a:t>
                      </a:r>
                      <a:r>
                        <a:rPr lang="en-US" sz="800" dirty="0">
                          <a:effectLst/>
                        </a:rPr>
                        <a:t> </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–46</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–37</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5/6</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–46</a:t>
                      </a:r>
                      <a:r>
                        <a:rPr lang="en-US" sz="800" dirty="0">
                          <a:effectLst/>
                        </a:rPr>
                        <a:t> </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–37</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–34</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dirty="0">
                          <a:effectLst/>
                        </a:rPr>
                        <a:t>BPSK-DCM</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–82</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–79</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–76</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dirty="0">
                          <a:effectLst/>
                        </a:rPr>
                        <a:t>BPSK-DCM-DUP</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N/A</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N/A</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–78</a:t>
                      </a:r>
                      <a:r>
                        <a:rPr lang="en-US" sz="800" dirty="0">
                          <a:effectLst/>
                        </a:rPr>
                        <a:t> </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a:t>
                      </a:r>
                      <a:r>
                        <a:rPr lang="en-US" sz="900" dirty="0" smtClean="0">
                          <a:effectLst/>
                        </a:rPr>
                        <a:t>75</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a:t>
                      </a:r>
                      <a:r>
                        <a:rPr lang="en-US" sz="900" dirty="0" smtClean="0">
                          <a:effectLst/>
                        </a:rPr>
                        <a:t>72</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bl>
          </a:graphicData>
        </a:graphic>
      </p:graphicFrame>
    </p:spTree>
    <p:extLst>
      <p:ext uri="{BB962C8B-B14F-4D97-AF65-F5344CB8AC3E}">
        <p14:creationId xmlns:p14="http://schemas.microsoft.com/office/powerpoint/2010/main" val="3539559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Similarly, we propose 3 dB and 6 dB lower requirement for 4K QAM ¾ and 5/6 from 1K QAM 5/6 requirement for channel rejection level.</a:t>
            </a:r>
          </a:p>
          <a:p>
            <a:r>
              <a:rPr lang="en-US" dirty="0" smtClean="0"/>
              <a:t>Also, we propose to use same nonadjacent channel rejection level for BPSK-DCM-DUP and </a:t>
            </a:r>
            <a:r>
              <a:rPr lang="en-US" dirty="0" smtClean="0"/>
              <a:t>BPSK-DCM </a:t>
            </a:r>
            <a:r>
              <a:rPr lang="en-US" dirty="0" smtClean="0"/>
              <a:t>as BPSK-DCM uses that of BPSK.</a:t>
            </a:r>
          </a:p>
          <a:p>
            <a:endParaRPr lang="en-US" dirty="0"/>
          </a:p>
          <a:p>
            <a:endParaRPr lang="en-US" dirty="0" smtClean="0"/>
          </a:p>
          <a:p>
            <a:r>
              <a:rPr lang="en-US" i="1" dirty="0" smtClean="0"/>
              <a:t>Proposal:</a:t>
            </a:r>
            <a:endParaRPr lang="en-US" i="1" dirty="0"/>
          </a:p>
          <a:p>
            <a:endParaRPr lang="en-US" dirty="0"/>
          </a:p>
        </p:txBody>
      </p:sp>
      <p:sp>
        <p:nvSpPr>
          <p:cNvPr id="3" name="Title 2"/>
          <p:cNvSpPr>
            <a:spLocks noGrp="1"/>
          </p:cNvSpPr>
          <p:nvPr>
            <p:ph type="title"/>
          </p:nvPr>
        </p:nvSpPr>
        <p:spPr/>
        <p:txBody>
          <a:bodyPr/>
          <a:lstStyle/>
          <a:p>
            <a:r>
              <a:rPr lang="en-US" altLang="ko-KR" dirty="0" smtClean="0"/>
              <a:t>Channel Rejection Level</a:t>
            </a:r>
            <a:endParaRPr lang="en-US" dirty="0"/>
          </a:p>
        </p:txBody>
      </p:sp>
      <p:sp>
        <p:nvSpPr>
          <p:cNvPr id="4" name="Date Placeholder 3"/>
          <p:cNvSpPr>
            <a:spLocks noGrp="1"/>
          </p:cNvSpPr>
          <p:nvPr>
            <p:ph type="dt" sz="half" idx="10"/>
          </p:nvPr>
        </p:nvSpPr>
        <p:spPr/>
        <p:txBody>
          <a:bodyPr/>
          <a:lstStyle/>
          <a:p>
            <a:pPr>
              <a:defRPr/>
            </a:pPr>
            <a:r>
              <a:rPr lang="en-US" altLang="ko-KR" dirty="0"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dirty="0"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7</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935578121"/>
              </p:ext>
            </p:extLst>
          </p:nvPr>
        </p:nvGraphicFramePr>
        <p:xfrm>
          <a:off x="1692000" y="4862650"/>
          <a:ext cx="5207000" cy="1333500"/>
        </p:xfrm>
        <a:graphic>
          <a:graphicData uri="http://schemas.openxmlformats.org/drawingml/2006/table">
            <a:tbl>
              <a:tblPr>
                <a:tableStyleId>{5940675A-B579-460E-94D1-54222C63F5DA}</a:tableStyleId>
              </a:tblPr>
              <a:tblGrid>
                <a:gridCol w="889000"/>
                <a:gridCol w="508000"/>
                <a:gridCol w="1905000"/>
                <a:gridCol w="1905000"/>
              </a:tblGrid>
              <a:tr h="228600">
                <a:tc>
                  <a:txBody>
                    <a:bodyPr/>
                    <a:lstStyle/>
                    <a:p>
                      <a:pPr marL="0" marR="0" algn="ctr">
                        <a:lnSpc>
                          <a:spcPts val="1000"/>
                        </a:lnSpc>
                        <a:spcBef>
                          <a:spcPts val="0"/>
                        </a:spcBef>
                        <a:spcAft>
                          <a:spcPts val="0"/>
                        </a:spcAft>
                      </a:pPr>
                      <a:r>
                        <a:rPr lang="en-US" sz="900" dirty="0" smtClean="0">
                          <a:effectLst/>
                        </a:rPr>
                        <a:t>Modulation</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Rate</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Adjacent channel rejection (dB)</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Nonadjacent channel rejection (dB)</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–17</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5/6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–20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BPSK-DCM-DUP</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16</a:t>
                      </a:r>
                      <a:r>
                        <a:rPr lang="en-US" sz="800" dirty="0">
                          <a:effectLst/>
                        </a:rPr>
                        <a:t> </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32</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bl>
          </a:graphicData>
        </a:graphic>
      </p:graphicFrame>
    </p:spTree>
    <p:extLst>
      <p:ext uri="{BB962C8B-B14F-4D97-AF65-F5344CB8AC3E}">
        <p14:creationId xmlns:p14="http://schemas.microsoft.com/office/powerpoint/2010/main" val="1678109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a:t>
            </a:r>
          </a:p>
          <a:p>
            <a:pPr lvl="1"/>
            <a:r>
              <a:rPr lang="en-US" dirty="0" smtClean="0"/>
              <a:t>For </a:t>
            </a:r>
            <a:r>
              <a:rPr lang="en-US" dirty="0"/>
              <a:t>320 MHz transmission, the power measured at the location of the RF LO using resolution BW 78.125 kHz shall not exceed the maximum of -</a:t>
            </a:r>
            <a:r>
              <a:rPr lang="en-US" dirty="0" smtClean="0"/>
              <a:t>32 </a:t>
            </a:r>
            <a:r>
              <a:rPr lang="en-US" dirty="0"/>
              <a:t>dB relative to the total transmit power and -20 </a:t>
            </a:r>
            <a:r>
              <a:rPr lang="en-US" dirty="0" err="1"/>
              <a:t>dBm</a:t>
            </a:r>
            <a:r>
              <a:rPr lang="en-US" dirty="0"/>
              <a:t>, or equivalently  </a:t>
            </a:r>
            <a:r>
              <a:rPr lang="en-US" dirty="0" smtClean="0"/>
              <a:t>max(P-32,-</a:t>
            </a:r>
            <a:r>
              <a:rPr lang="en-US" dirty="0"/>
              <a:t>20). </a:t>
            </a:r>
          </a:p>
          <a:p>
            <a:endParaRPr lang="en-US" altLang="ko-KR" dirty="0" smtClean="0"/>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#1</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1332451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 a single EVM requirement for 1024 QAM?</a:t>
            </a:r>
          </a:p>
          <a:p>
            <a:pPr lvl="1"/>
            <a:r>
              <a:rPr lang="en-US" dirty="0" smtClean="0"/>
              <a:t>An EVM requirement for 1024 QAM: -35 dB</a:t>
            </a:r>
            <a:endParaRPr lang="en-US" dirty="0"/>
          </a:p>
          <a:p>
            <a:endParaRPr lang="en-US" altLang="ko-KR" dirty="0" smtClean="0"/>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#2</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3264303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174799</TotalTime>
  <Words>957</Words>
  <Application>Microsoft Office PowerPoint</Application>
  <PresentationFormat>On-screen Show (4:3)</PresentationFormat>
  <Paragraphs>251</Paragraphs>
  <Slides>12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SimSun</vt:lpstr>
      <vt:lpstr>Arial</vt:lpstr>
      <vt:lpstr>Times New Roman</vt:lpstr>
      <vt:lpstr>802-11-Submission</vt:lpstr>
      <vt:lpstr>Document</vt:lpstr>
      <vt:lpstr>Considerations on Open Issues PHY requirements</vt:lpstr>
      <vt:lpstr>Introduction</vt:lpstr>
      <vt:lpstr>LO requirement for 320 MHz transmission</vt:lpstr>
      <vt:lpstr>EVM requirement (1/2)</vt:lpstr>
      <vt:lpstr>EVM requirement (2/2)</vt:lpstr>
      <vt:lpstr>Minimum sensitivity</vt:lpstr>
      <vt:lpstr>Channel Rejection Level</vt:lpstr>
      <vt:lpstr>SP #1</vt:lpstr>
      <vt:lpstr>SP #2</vt:lpstr>
      <vt:lpstr>SP #3</vt:lpstr>
      <vt:lpstr>SP #4</vt:lpstr>
      <vt:lpstr>SP #5</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Wook Bong Lee</cp:lastModifiedBy>
  <cp:revision>3663</cp:revision>
  <cp:lastPrinted>2020-06-10T06:40:30Z</cp:lastPrinted>
  <dcterms:created xsi:type="dcterms:W3CDTF">2007-05-21T21:00:37Z</dcterms:created>
  <dcterms:modified xsi:type="dcterms:W3CDTF">2021-01-13T14:23:53Z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