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6"/>
  </p:notesMasterIdLst>
  <p:handoutMasterIdLst>
    <p:handoutMasterId r:id="rId67"/>
  </p:handoutMasterIdLst>
  <p:sldIdLst>
    <p:sldId id="269" r:id="rId2"/>
    <p:sldId id="392" r:id="rId3"/>
    <p:sldId id="574" r:id="rId4"/>
    <p:sldId id="374" r:id="rId5"/>
    <p:sldId id="564" r:id="rId6"/>
    <p:sldId id="403" r:id="rId7"/>
    <p:sldId id="552" r:id="rId8"/>
    <p:sldId id="534" r:id="rId9"/>
    <p:sldId id="573" r:id="rId10"/>
    <p:sldId id="355" r:id="rId11"/>
    <p:sldId id="561" r:id="rId12"/>
    <p:sldId id="416" r:id="rId13"/>
    <p:sldId id="396" r:id="rId14"/>
    <p:sldId id="571" r:id="rId15"/>
    <p:sldId id="575" r:id="rId16"/>
    <p:sldId id="496" r:id="rId17"/>
    <p:sldId id="563" r:id="rId18"/>
    <p:sldId id="417" r:id="rId19"/>
    <p:sldId id="415" r:id="rId20"/>
    <p:sldId id="369" r:id="rId21"/>
    <p:sldId id="365" r:id="rId22"/>
    <p:sldId id="366" r:id="rId23"/>
    <p:sldId id="367" r:id="rId24"/>
    <p:sldId id="405" r:id="rId25"/>
    <p:sldId id="376" r:id="rId26"/>
    <p:sldId id="373" r:id="rId27"/>
    <p:sldId id="418" r:id="rId28"/>
    <p:sldId id="419" r:id="rId29"/>
    <p:sldId id="371" r:id="rId30"/>
    <p:sldId id="288" r:id="rId31"/>
    <p:sldId id="285" r:id="rId32"/>
    <p:sldId id="286" r:id="rId33"/>
    <p:sldId id="284" r:id="rId34"/>
    <p:sldId id="566" r:id="rId35"/>
    <p:sldId id="283" r:id="rId36"/>
    <p:sldId id="567" r:id="rId37"/>
    <p:sldId id="430" r:id="rId38"/>
    <p:sldId id="287" r:id="rId39"/>
    <p:sldId id="565" r:id="rId40"/>
    <p:sldId id="289" r:id="rId41"/>
    <p:sldId id="572" r:id="rId42"/>
    <p:sldId id="569" r:id="rId43"/>
    <p:sldId id="568" r:id="rId44"/>
    <p:sldId id="324" r:id="rId45"/>
    <p:sldId id="570" r:id="rId46"/>
    <p:sldId id="323" r:id="rId47"/>
    <p:sldId id="280" r:id="rId48"/>
    <p:sldId id="340" r:id="rId49"/>
    <p:sldId id="346" r:id="rId50"/>
    <p:sldId id="347" r:id="rId51"/>
    <p:sldId id="348" r:id="rId52"/>
    <p:sldId id="349" r:id="rId53"/>
    <p:sldId id="350" r:id="rId54"/>
    <p:sldId id="351" r:id="rId55"/>
    <p:sldId id="290" r:id="rId56"/>
    <p:sldId id="438" r:id="rId57"/>
    <p:sldId id="372" r:id="rId58"/>
    <p:sldId id="341" r:id="rId59"/>
    <p:sldId id="326" r:id="rId60"/>
    <p:sldId id="423" r:id="rId61"/>
    <p:sldId id="377" r:id="rId62"/>
    <p:sldId id="306" r:id="rId63"/>
    <p:sldId id="307" r:id="rId64"/>
    <p:sldId id="281" r:id="rId6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574"/>
            <p14:sldId id="374"/>
            <p14:sldId id="564"/>
            <p14:sldId id="403"/>
            <p14:sldId id="552"/>
            <p14:sldId id="534"/>
            <p14:sldId id="573"/>
            <p14:sldId id="355"/>
            <p14:sldId id="561"/>
            <p14:sldId id="416"/>
            <p14:sldId id="396"/>
            <p14:sldId id="571"/>
            <p14:sldId id="575"/>
            <p14:sldId id="496"/>
            <p14:sldId id="563"/>
            <p14:sldId id="417"/>
            <p14:sldId id="415"/>
            <p14:sldId id="369"/>
            <p14:sldId id="365"/>
            <p14:sldId id="366"/>
            <p14:sldId id="367"/>
            <p14:sldId id="405"/>
            <p14:sldId id="376"/>
            <p14:sldId id="373"/>
            <p14:sldId id="418"/>
            <p14:sldId id="419"/>
            <p14:sldId id="371"/>
            <p14:sldId id="288"/>
            <p14:sldId id="285"/>
            <p14:sldId id="286"/>
            <p14:sldId id="284"/>
            <p14:sldId id="566"/>
            <p14:sldId id="283"/>
            <p14:sldId id="567"/>
            <p14:sldId id="430"/>
            <p14:sldId id="287"/>
            <p14:sldId id="565"/>
            <p14:sldId id="289"/>
            <p14:sldId id="572"/>
            <p14:sldId id="569"/>
            <p14:sldId id="568"/>
            <p14:sldId id="324"/>
            <p14:sldId id="570"/>
            <p14:sldId id="323"/>
            <p14:sldId id="280"/>
            <p14:sldId id="340"/>
            <p14:sldId id="346"/>
            <p14:sldId id="347"/>
            <p14:sldId id="348"/>
            <p14:sldId id="349"/>
            <p14:sldId id="350"/>
            <p14:sldId id="351"/>
            <p14:sldId id="290"/>
            <p14:sldId id="438"/>
            <p14:sldId id="372"/>
            <p14:sldId id="341"/>
            <p14:sldId id="326"/>
            <p14:sldId id="423"/>
            <p14:sldId id="377"/>
            <p14:sldId id="306"/>
          </p14:sldIdLst>
        </p14:section>
        <p14:section name="Monday" id="{4B7C112C-E236-4D4B-9841-D43330742BB2}">
          <p14:sldIdLst/>
        </p14:section>
        <p14:section name="Wednessday" id="{F21A492A-BA32-4758-8679-031504230AE7}">
          <p14:sldIdLst>
            <p14:sldId id="307"/>
          </p14:sldIdLst>
        </p14:section>
        <p14:section name="Friday" id="{4BE27709-667B-4290-8292-4F4C0A5CE0BA}">
          <p14:sldIdLst>
            <p14:sldId id="281"/>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63" autoAdjust="0"/>
    <p:restoredTop sz="94694" autoAdjust="0"/>
  </p:normalViewPr>
  <p:slideViewPr>
    <p:cSldViewPr>
      <p:cViewPr varScale="1">
        <p:scale>
          <a:sx n="84" d="100"/>
          <a:sy n="84" d="100"/>
        </p:scale>
        <p:origin x="108" y="600"/>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802.11-21/0008r7</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November 2021</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802.11-21/0008r7</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November 2021</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extLst>
      <p:ext uri="{BB962C8B-B14F-4D97-AF65-F5344CB8AC3E}">
        <p14:creationId xmlns:p14="http://schemas.microsoft.com/office/powerpoint/2010/main" val="260707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15</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4915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17</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18</a:t>
            </a:fld>
            <a:endParaRPr lang="en-US" alt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November 2021</a:t>
            </a:r>
            <a:endParaRPr lang="en-GB" altLang="en-US"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20</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22</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23</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25</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25</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28</a:t>
            </a:fld>
            <a:endParaRPr lang="en-US" altLang="en-US" sz="1200"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29</a:t>
            </a:fld>
            <a:endParaRPr lang="en-US" altLang="en-US" sz="1200"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33</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34</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34</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extLst>
      <p:ext uri="{BB962C8B-B14F-4D97-AF65-F5344CB8AC3E}">
        <p14:creationId xmlns:p14="http://schemas.microsoft.com/office/powerpoint/2010/main" val="295307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37</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37</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41</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41</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033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44</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44</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45</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45</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46</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46</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47</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47</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48</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48</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49</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49</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50</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50</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51</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51</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52</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52</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53</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53</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54</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54</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55</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55</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56</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56</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57</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58</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58</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59</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59</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60</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61</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61</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5</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62</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62</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63</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63</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64</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64</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802.11-21/0008r7</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2021</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6</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8</a:t>
            </a:fld>
            <a:endParaRPr lang="en-US" altLang="en-US" sz="1200" b="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9</a:t>
            </a:fld>
            <a:endParaRPr lang="en-US" altLang="en-US" sz="1200" b="0">
              <a:solidFill>
                <a:srgbClr val="000000"/>
              </a:solidFill>
            </a:endParaRPr>
          </a:p>
        </p:txBody>
      </p:sp>
    </p:spTree>
    <p:extLst>
      <p:ext uri="{BB962C8B-B14F-4D97-AF65-F5344CB8AC3E}">
        <p14:creationId xmlns:p14="http://schemas.microsoft.com/office/powerpoint/2010/main" val="370782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November 2021</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November 2021</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November 2021</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November 2021</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November 2021</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November 2021</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November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November 2021</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November 2021</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November 2021</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November 2021</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November 2021</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802.11-21/0008r7</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5" r:id="rId17"/>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NADots.shtml"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vent.me/4xn8Q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802world.org/plenary"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ieee802.org/11/IEEE%20802-11-Overview-and-Amendments-Under-Develop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https://www.ieee802.org/11/IEEE%20802-11-Overview-and-Completed-Amendments.pptx"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2021</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IEEE 802.11 New Members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2021-11-09</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343403149"/>
              </p:ext>
            </p:extLst>
          </p:nvPr>
        </p:nvGraphicFramePr>
        <p:xfrm>
          <a:off x="1397000" y="2411413"/>
          <a:ext cx="9947275" cy="2903537"/>
        </p:xfrm>
        <a:graphic>
          <a:graphicData uri="http://schemas.openxmlformats.org/presentationml/2006/ole">
            <mc:AlternateContent xmlns:mc="http://schemas.openxmlformats.org/markup-compatibility/2006">
              <mc:Choice xmlns:v="urn:schemas-microsoft-com:vml" Requires="v">
                <p:oleObj spid="_x0000_s1030" name="Document" r:id="rId4" imgW="8427543" imgH="2460536" progId="Word.Document.8">
                  <p:embed/>
                </p:oleObj>
              </mc:Choice>
              <mc:Fallback>
                <p:oleObj name="Document" r:id="rId4" imgW="8427543" imgH="246053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srcRect/>
                      <a:stretch>
                        <a:fillRect/>
                      </a:stretch>
                    </p:blipFill>
                    <p:spPr bwMode="auto">
                      <a:xfrm>
                        <a:off x="1397000" y="2411413"/>
                        <a:ext cx="9947275" cy="2903537"/>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a:bodyPr>
          <a:lstStyle/>
          <a:p>
            <a:pPr>
              <a:defRPr/>
            </a:pPr>
            <a:r>
              <a:rPr lang="en-US" sz="2000" dirty="0"/>
              <a:t>Cloud Computing Standards Committee: </a:t>
            </a:r>
            <a:r>
              <a:rPr lang="en-US" sz="2000" b="0" dirty="0"/>
              <a:t>Steve Diamond (</a:t>
            </a:r>
            <a:r>
              <a:rPr lang="en-US" sz="2000" b="0" dirty="0">
                <a:hlinkClick r:id="rId2"/>
              </a:rPr>
              <a:t>s.diamond@computer.org</a:t>
            </a:r>
            <a:r>
              <a:rPr lang="en-US" sz="2000" b="0" dirty="0"/>
              <a:t>) </a:t>
            </a:r>
          </a:p>
          <a:p>
            <a:pPr>
              <a:defRPr/>
            </a:pPr>
            <a:r>
              <a:rPr lang="en-US" sz="2000" dirty="0"/>
              <a:t>Design Automation Standards Committee: </a:t>
            </a:r>
            <a:r>
              <a:rPr lang="en-US" sz="2000" b="0" dirty="0"/>
              <a:t>Stan </a:t>
            </a:r>
            <a:r>
              <a:rPr lang="en-US" sz="2000" b="0" dirty="0" err="1"/>
              <a:t>Krolikoski</a:t>
            </a:r>
            <a:r>
              <a:rPr lang="en-US" sz="2000" b="0" dirty="0"/>
              <a:t> (</a:t>
            </a:r>
            <a:r>
              <a:rPr lang="en-US" sz="2000" b="0" dirty="0">
                <a:hlinkClick r:id="rId3"/>
              </a:rPr>
              <a:t>stanleyk@cadence.com</a:t>
            </a:r>
            <a:r>
              <a:rPr lang="en-US" sz="2000" b="0" dirty="0"/>
              <a:t>) </a:t>
            </a:r>
          </a:p>
          <a:p>
            <a:pPr>
              <a:defRPr/>
            </a:pPr>
            <a:r>
              <a:rPr lang="en-US" sz="2000" dirty="0"/>
              <a:t>Cybersecurity and Privacy Committee: </a:t>
            </a:r>
            <a:r>
              <a:rPr lang="en-US" sz="2000" b="0" dirty="0"/>
              <a:t>Eric Hibbard (</a:t>
            </a:r>
            <a:r>
              <a:rPr lang="en-US" sz="2000" b="0" dirty="0">
                <a:hlinkClick r:id="rId4"/>
              </a:rPr>
              <a:t>eric.hibbard@ieee.org</a:t>
            </a:r>
            <a:r>
              <a:rPr lang="en-US" sz="2000" b="0" dirty="0"/>
              <a:t>) </a:t>
            </a:r>
          </a:p>
          <a:p>
            <a:pPr>
              <a:defRPr/>
            </a:pPr>
            <a:r>
              <a:rPr lang="en-US" sz="2000" dirty="0"/>
              <a:t>Learning Technology Standards Committee: </a:t>
            </a:r>
            <a:r>
              <a:rPr lang="en-US" sz="2000" b="0" dirty="0" err="1"/>
              <a:t>Avron</a:t>
            </a:r>
            <a:r>
              <a:rPr lang="en-US" sz="2000" b="0" dirty="0"/>
              <a:t> Barr (</a:t>
            </a:r>
            <a:r>
              <a:rPr lang="en-US" sz="2000" b="0" dirty="0">
                <a:hlinkClick r:id="rId5"/>
              </a:rPr>
              <a:t>avron@aldo.com</a:t>
            </a:r>
            <a:r>
              <a:rPr lang="en-US" sz="2000" b="0" dirty="0"/>
              <a:t>)</a:t>
            </a:r>
          </a:p>
          <a:p>
            <a:pPr>
              <a:defRPr/>
            </a:pPr>
            <a:r>
              <a:rPr lang="en-US" sz="2000" dirty="0"/>
              <a:t>LAN/MAN (IEEE 802) Standards Committee: </a:t>
            </a:r>
            <a:r>
              <a:rPr lang="en-US" sz="2000" b="0" dirty="0"/>
              <a:t>Paul </a:t>
            </a:r>
            <a:r>
              <a:rPr lang="en-US" sz="2000" b="0" dirty="0" err="1"/>
              <a:t>Nikolich</a:t>
            </a:r>
            <a:r>
              <a:rPr lang="en-US" sz="2000" b="0" dirty="0"/>
              <a:t> (</a:t>
            </a:r>
            <a:r>
              <a:rPr lang="en-US" sz="2000" b="0" dirty="0">
                <a:hlinkClick r:id="rId6"/>
              </a:rPr>
              <a:t>p.nikolich@ieee.org</a:t>
            </a:r>
            <a:r>
              <a:rPr lang="en-US" sz="2000" b="0" dirty="0"/>
              <a:t>) </a:t>
            </a:r>
          </a:p>
          <a:p>
            <a:pPr>
              <a:defRPr/>
            </a:pPr>
            <a:r>
              <a:rPr lang="en-US" sz="2000" dirty="0"/>
              <a:t>Microprocessor Standards Committee: </a:t>
            </a:r>
            <a:r>
              <a:rPr lang="en-US" sz="2000" b="0" dirty="0"/>
              <a:t>Baker </a:t>
            </a:r>
            <a:r>
              <a:rPr lang="en-US" sz="2000" b="0" dirty="0" err="1"/>
              <a:t>Kearfott</a:t>
            </a:r>
            <a:r>
              <a:rPr lang="en-US" sz="2000" b="0" dirty="0"/>
              <a:t> (</a:t>
            </a:r>
            <a:r>
              <a:rPr lang="en-US" sz="2000" b="0" dirty="0">
                <a:hlinkClick r:id="rId7"/>
              </a:rPr>
              <a:t>rbk@louisiana.edu</a:t>
            </a:r>
            <a:r>
              <a:rPr lang="en-US" sz="2000" b="0" dirty="0"/>
              <a:t>)</a:t>
            </a:r>
          </a:p>
          <a:p>
            <a:pPr>
              <a:defRPr/>
            </a:pPr>
            <a:r>
              <a:rPr lang="en-US" sz="2000" dirty="0"/>
              <a:t>Portable Applications Standards Committee: </a:t>
            </a:r>
            <a:r>
              <a:rPr lang="en-US" sz="2000" b="0" dirty="0"/>
              <a:t>Joseph Gwinn (</a:t>
            </a:r>
            <a:r>
              <a:rPr lang="en-US" sz="2000" b="0" dirty="0">
                <a:hlinkClick r:id="rId8"/>
              </a:rPr>
              <a:t>gwinn@raytheon.com</a:t>
            </a:r>
            <a:r>
              <a:rPr lang="en-US" sz="2000" b="0" dirty="0"/>
              <a:t>)</a:t>
            </a:r>
          </a:p>
          <a:p>
            <a:pPr>
              <a:defRPr/>
            </a:pPr>
            <a:r>
              <a:rPr lang="en-US" sz="2000" dirty="0"/>
              <a:t>Software &amp; Systems Engineering Standards Committee: </a:t>
            </a:r>
            <a:r>
              <a:rPr lang="en-US" sz="2000" b="0" dirty="0"/>
              <a:t>Paul </a:t>
            </a:r>
            <a:r>
              <a:rPr lang="en-US" sz="2000" b="0" dirty="0" err="1"/>
              <a:t>Croll</a:t>
            </a:r>
            <a:r>
              <a:rPr lang="en-US" sz="2000" b="0" dirty="0"/>
              <a:t> (</a:t>
            </a:r>
            <a:r>
              <a:rPr lang="en-US" sz="2000" b="0" dirty="0">
                <a:hlinkClick r:id="rId9"/>
              </a:rPr>
              <a:t>pcroll@computer.org</a:t>
            </a:r>
            <a:r>
              <a:rPr lang="en-US" sz="2000" b="0" dirty="0"/>
              <a:t>)</a:t>
            </a:r>
          </a:p>
          <a:p>
            <a:pPr>
              <a:defRPr/>
            </a:pPr>
            <a:r>
              <a:rPr lang="en-US" sz="2000" dirty="0"/>
              <a:t>Simulation Interoperability Standards Organization Standards Committee: </a:t>
            </a:r>
            <a:r>
              <a:rPr lang="en-US" sz="2000" b="0" dirty="0"/>
              <a:t>Katherine Morse (</a:t>
            </a:r>
            <a:r>
              <a:rPr lang="en-US" sz="2000" b="0" dirty="0">
                <a:hlinkClick r:id="rId10"/>
              </a:rPr>
              <a:t>Katherine.Morse@jhuapl.edu</a:t>
            </a:r>
            <a:r>
              <a:rPr lang="en-US" sz="2000" b="0" dirty="0"/>
              <a:t>)</a:t>
            </a:r>
          </a:p>
          <a:p>
            <a:pPr>
              <a:defRPr/>
            </a:pPr>
            <a:r>
              <a:rPr lang="en-US" sz="2000" dirty="0"/>
              <a:t>Test Technology Standards Committee: </a:t>
            </a:r>
            <a:r>
              <a:rPr lang="en-US" sz="2000" b="0" dirty="0"/>
              <a:t>Adam </a:t>
            </a:r>
            <a:r>
              <a:rPr lang="en-US" sz="2000" b="0" dirty="0" err="1"/>
              <a:t>Cron</a:t>
            </a:r>
            <a:r>
              <a:rPr lang="en-US" sz="2000" b="0" dirty="0"/>
              <a:t> (</a:t>
            </a:r>
            <a:r>
              <a:rPr lang="en-US" sz="2000" b="0" dirty="0">
                <a:hlinkClick r:id="rId11"/>
              </a:rPr>
              <a:t>adam.cron@synopsys.com</a:t>
            </a:r>
            <a:r>
              <a:rPr lang="en-US" sz="2000" b="0"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10</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November 2021</a:t>
            </a:r>
          </a:p>
        </p:txBody>
      </p:sp>
      <p:sp>
        <p:nvSpPr>
          <p:cNvPr id="2" name="Slide Number Placeholder 1">
            <a:extLst>
              <a:ext uri="{FF2B5EF4-FFF2-40B4-BE49-F238E27FC236}">
                <a16:creationId xmlns:a16="http://schemas.microsoft.com/office/drawing/2014/main" id="{D5262003-DB9C-495B-829C-F841BA9E6F5D}"/>
              </a:ext>
            </a:extLst>
          </p:cNvPr>
          <p:cNvSpPr>
            <a:spLocks noGrp="1"/>
          </p:cNvSpPr>
          <p:nvPr>
            <p:ph type="sldNum" sz="quarter" idx="16"/>
          </p:nvPr>
        </p:nvSpPr>
        <p:spPr/>
        <p:txBody>
          <a:bodyPr/>
          <a:lstStyle/>
          <a:p>
            <a:pPr>
              <a:defRPr/>
            </a:pPr>
            <a:fld id="{8762CD3F-E34B-4DBD-AA44-8550DE4D8A8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2021</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11</a:t>
            </a:fld>
            <a:endParaRPr lang="en-US" altLang="en-US" sz="12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793848" y="719710"/>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Organization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November 2021</a:t>
            </a:r>
          </a:p>
        </p:txBody>
      </p:sp>
      <p:sp>
        <p:nvSpPr>
          <p:cNvPr id="34" name="Line 8">
            <a:extLst>
              <a:ext uri="{FF2B5EF4-FFF2-40B4-BE49-F238E27FC236}">
                <a16:creationId xmlns:a16="http://schemas.microsoft.com/office/drawing/2014/main" id="{D8E8EB8E-F2F6-4AA9-B79E-A58196814F43}"/>
              </a:ext>
            </a:extLst>
          </p:cNvPr>
          <p:cNvSpPr>
            <a:spLocks noChangeShapeType="1"/>
          </p:cNvSpPr>
          <p:nvPr/>
        </p:nvSpPr>
        <p:spPr bwMode="auto">
          <a:xfrm>
            <a:off x="3174391" y="3080121"/>
            <a:ext cx="7254215" cy="43631"/>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5" name="Line 10">
            <a:extLst>
              <a:ext uri="{FF2B5EF4-FFF2-40B4-BE49-F238E27FC236}">
                <a16:creationId xmlns:a16="http://schemas.microsoft.com/office/drawing/2014/main" id="{BC549DFF-6782-4F45-9511-1CC5F4E4B126}"/>
              </a:ext>
            </a:extLst>
          </p:cNvPr>
          <p:cNvSpPr>
            <a:spLocks noChangeShapeType="1"/>
          </p:cNvSpPr>
          <p:nvPr/>
        </p:nvSpPr>
        <p:spPr bwMode="auto">
          <a:xfrm>
            <a:off x="7564747" y="3123752"/>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6" name="Line 11">
            <a:extLst>
              <a:ext uri="{FF2B5EF4-FFF2-40B4-BE49-F238E27FC236}">
                <a16:creationId xmlns:a16="http://schemas.microsoft.com/office/drawing/2014/main" id="{E706214B-5958-499D-84F0-46F13D24D3A9}"/>
              </a:ext>
            </a:extLst>
          </p:cNvPr>
          <p:cNvSpPr>
            <a:spLocks noChangeShapeType="1"/>
          </p:cNvSpPr>
          <p:nvPr/>
        </p:nvSpPr>
        <p:spPr bwMode="auto">
          <a:xfrm>
            <a:off x="3167622" y="3077983"/>
            <a:ext cx="6767" cy="19945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7" name="Line 13">
            <a:extLst>
              <a:ext uri="{FF2B5EF4-FFF2-40B4-BE49-F238E27FC236}">
                <a16:creationId xmlns:a16="http://schemas.microsoft.com/office/drawing/2014/main" id="{0EC4C499-B21D-47AB-8C47-698DB6CF2F03}"/>
              </a:ext>
            </a:extLst>
          </p:cNvPr>
          <p:cNvSpPr>
            <a:spLocks noChangeShapeType="1"/>
          </p:cNvSpPr>
          <p:nvPr/>
        </p:nvSpPr>
        <p:spPr bwMode="auto">
          <a:xfrm>
            <a:off x="4288810" y="1980377"/>
            <a:ext cx="4220805" cy="1724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8" name="Line 14">
            <a:extLst>
              <a:ext uri="{FF2B5EF4-FFF2-40B4-BE49-F238E27FC236}">
                <a16:creationId xmlns:a16="http://schemas.microsoft.com/office/drawing/2014/main" id="{E2F139C1-2B46-4F3D-9A31-B4E52D2F8D0C}"/>
              </a:ext>
            </a:extLst>
          </p:cNvPr>
          <p:cNvSpPr>
            <a:spLocks noChangeShapeType="1"/>
          </p:cNvSpPr>
          <p:nvPr/>
        </p:nvSpPr>
        <p:spPr bwMode="auto">
          <a:xfrm>
            <a:off x="8509615" y="1997623"/>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9" name="Line 15">
            <a:extLst>
              <a:ext uri="{FF2B5EF4-FFF2-40B4-BE49-F238E27FC236}">
                <a16:creationId xmlns:a16="http://schemas.microsoft.com/office/drawing/2014/main" id="{FB7646CC-7915-4AE2-AC1D-826D566B4E57}"/>
              </a:ext>
            </a:extLst>
          </p:cNvPr>
          <p:cNvSpPr>
            <a:spLocks noChangeShapeType="1"/>
          </p:cNvSpPr>
          <p:nvPr/>
        </p:nvSpPr>
        <p:spPr bwMode="auto">
          <a:xfrm>
            <a:off x="10435395" y="3124735"/>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0" name="Line 16">
            <a:extLst>
              <a:ext uri="{FF2B5EF4-FFF2-40B4-BE49-F238E27FC236}">
                <a16:creationId xmlns:a16="http://schemas.microsoft.com/office/drawing/2014/main" id="{08F52ABC-E604-48D4-96F6-C3179A444A12}"/>
              </a:ext>
            </a:extLst>
          </p:cNvPr>
          <p:cNvSpPr>
            <a:spLocks noChangeShapeType="1"/>
          </p:cNvSpPr>
          <p:nvPr/>
        </p:nvSpPr>
        <p:spPr bwMode="auto">
          <a:xfrm>
            <a:off x="5399303" y="1990379"/>
            <a:ext cx="6767" cy="1315143"/>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1" name="Line 17">
            <a:extLst>
              <a:ext uri="{FF2B5EF4-FFF2-40B4-BE49-F238E27FC236}">
                <a16:creationId xmlns:a16="http://schemas.microsoft.com/office/drawing/2014/main" id="{871F2A1E-CC31-4480-A265-B7319CCF8C99}"/>
              </a:ext>
            </a:extLst>
          </p:cNvPr>
          <p:cNvSpPr>
            <a:spLocks noChangeShapeType="1"/>
          </p:cNvSpPr>
          <p:nvPr/>
        </p:nvSpPr>
        <p:spPr bwMode="auto">
          <a:xfrm>
            <a:off x="4288811" y="1990380"/>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2" name="Rectangle 41">
            <a:extLst>
              <a:ext uri="{FF2B5EF4-FFF2-40B4-BE49-F238E27FC236}">
                <a16:creationId xmlns:a16="http://schemas.microsoft.com/office/drawing/2014/main" id="{532B84F1-E25F-494B-8757-29DF26E9BA24}"/>
              </a:ext>
            </a:extLst>
          </p:cNvPr>
          <p:cNvSpPr>
            <a:spLocks noChangeArrowheads="1"/>
          </p:cNvSpPr>
          <p:nvPr/>
        </p:nvSpPr>
        <p:spPr bwMode="auto">
          <a:xfrm>
            <a:off x="5476260" y="2162148"/>
            <a:ext cx="2016125"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802.3</a:t>
            </a:r>
          </a:p>
          <a:p>
            <a:pPr algn="ctr" eaLnBrk="0" hangingPunct="0">
              <a:defRPr/>
            </a:pPr>
            <a:r>
              <a:rPr lang="en-US" sz="1400" dirty="0">
                <a:solidFill>
                  <a:prstClr val="black"/>
                </a:solidFill>
                <a:latin typeface="Calibri"/>
              </a:rPr>
              <a:t>Ethernet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David Law</a:t>
            </a:r>
          </a:p>
        </p:txBody>
      </p:sp>
      <p:sp>
        <p:nvSpPr>
          <p:cNvPr id="43" name="Rectangle 42">
            <a:extLst>
              <a:ext uri="{FF2B5EF4-FFF2-40B4-BE49-F238E27FC236}">
                <a16:creationId xmlns:a16="http://schemas.microsoft.com/office/drawing/2014/main" id="{4C5D44AD-F585-419F-85CB-96977852FF04}"/>
              </a:ext>
            </a:extLst>
          </p:cNvPr>
          <p:cNvSpPr>
            <a:spLocks noChangeArrowheads="1"/>
          </p:cNvSpPr>
          <p:nvPr/>
        </p:nvSpPr>
        <p:spPr bwMode="auto">
          <a:xfrm>
            <a:off x="7654309" y="2155400"/>
            <a:ext cx="2016125"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802.11</a:t>
            </a:r>
          </a:p>
          <a:p>
            <a:pPr algn="ctr" eaLnBrk="0" hangingPunct="0">
              <a:defRPr/>
            </a:pPr>
            <a:r>
              <a:rPr lang="en-US" sz="1400" dirty="0">
                <a:solidFill>
                  <a:prstClr val="black"/>
                </a:solidFill>
                <a:latin typeface="Calibri"/>
              </a:rPr>
              <a:t>Wireless LAN </a:t>
            </a:r>
            <a:br>
              <a:rPr lang="en-US" sz="1400" dirty="0">
                <a:solidFill>
                  <a:prstClr val="black"/>
                </a:solidFill>
                <a:latin typeface="Calibri"/>
              </a:rPr>
            </a:br>
            <a:r>
              <a:rPr lang="en-US" sz="1400" dirty="0">
                <a:solidFill>
                  <a:prstClr val="black"/>
                </a:solidFill>
                <a:latin typeface="Calibri"/>
              </a:rPr>
              <a:t>Working Group</a:t>
            </a:r>
          </a:p>
          <a:p>
            <a:pPr algn="ctr" eaLnBrk="0" hangingPunct="0">
              <a:defRPr/>
            </a:pPr>
            <a:r>
              <a:rPr lang="en-US" sz="1400" dirty="0">
                <a:solidFill>
                  <a:prstClr val="black"/>
                </a:solidFill>
                <a:latin typeface="Calibri"/>
              </a:rPr>
              <a:t>Dorothy Stanley</a:t>
            </a:r>
          </a:p>
        </p:txBody>
      </p:sp>
      <p:sp>
        <p:nvSpPr>
          <p:cNvPr id="44" name="Rectangle 43">
            <a:extLst>
              <a:ext uri="{FF2B5EF4-FFF2-40B4-BE49-F238E27FC236}">
                <a16:creationId xmlns:a16="http://schemas.microsoft.com/office/drawing/2014/main" id="{3578F960-00F0-48FF-9C89-B69A1B3CC427}"/>
              </a:ext>
            </a:extLst>
          </p:cNvPr>
          <p:cNvSpPr>
            <a:spLocks noChangeArrowheads="1"/>
          </p:cNvSpPr>
          <p:nvPr/>
        </p:nvSpPr>
        <p:spPr bwMode="auto">
          <a:xfrm>
            <a:off x="3263286" y="2151309"/>
            <a:ext cx="2051050"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a:t>
            </a:r>
          </a:p>
          <a:p>
            <a:pPr algn="ctr" eaLnBrk="0" hangingPunct="0">
              <a:defRPr/>
            </a:pPr>
            <a:r>
              <a:rPr lang="en-US" sz="1400" dirty="0">
                <a:solidFill>
                  <a:prstClr val="black"/>
                </a:solidFill>
                <a:latin typeface="Calibri"/>
              </a:rPr>
              <a:t>Bridging, Architecture</a:t>
            </a:r>
          </a:p>
          <a:p>
            <a:pPr algn="ctr" eaLnBrk="0" hangingPunct="0">
              <a:defRPr/>
            </a:pPr>
            <a:r>
              <a:rPr lang="en-GB" sz="1400" dirty="0">
                <a:solidFill>
                  <a:prstClr val="black"/>
                </a:solidFill>
                <a:latin typeface="Calibri"/>
              </a:rPr>
              <a:t>Working Group</a:t>
            </a:r>
          </a:p>
          <a:p>
            <a:pPr algn="ctr" eaLnBrk="0" hangingPunct="0">
              <a:defRPr/>
            </a:pPr>
            <a:r>
              <a:rPr lang="en-GB" sz="1400" dirty="0">
                <a:solidFill>
                  <a:prstClr val="black"/>
                </a:solidFill>
                <a:latin typeface="Calibri"/>
              </a:rPr>
              <a:t>Glenn Parsons</a:t>
            </a:r>
          </a:p>
        </p:txBody>
      </p:sp>
      <p:sp>
        <p:nvSpPr>
          <p:cNvPr id="45" name="Rectangle 44">
            <a:extLst>
              <a:ext uri="{FF2B5EF4-FFF2-40B4-BE49-F238E27FC236}">
                <a16:creationId xmlns:a16="http://schemas.microsoft.com/office/drawing/2014/main" id="{71910155-8085-40BD-8C26-80B562A5F785}"/>
              </a:ext>
            </a:extLst>
          </p:cNvPr>
          <p:cNvSpPr>
            <a:spLocks noChangeArrowheads="1"/>
          </p:cNvSpPr>
          <p:nvPr/>
        </p:nvSpPr>
        <p:spPr bwMode="auto">
          <a:xfrm>
            <a:off x="4288810" y="3298855"/>
            <a:ext cx="2579896"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802.15</a:t>
            </a:r>
          </a:p>
          <a:p>
            <a:pPr algn="ctr" eaLnBrk="0" hangingPunct="0">
              <a:defRPr/>
            </a:pPr>
            <a:r>
              <a:rPr lang="en-US" sz="1400" dirty="0">
                <a:solidFill>
                  <a:prstClr val="black"/>
                </a:solidFill>
                <a:latin typeface="Calibri"/>
              </a:rPr>
              <a:t>Wireless Specialty Networks Working Group</a:t>
            </a:r>
          </a:p>
          <a:p>
            <a:pPr algn="ctr" eaLnBrk="0" hangingPunct="0">
              <a:defRPr/>
            </a:pPr>
            <a:r>
              <a:rPr lang="en-US" sz="1400" dirty="0">
                <a:solidFill>
                  <a:prstClr val="black"/>
                </a:solidFill>
                <a:latin typeface="Calibri"/>
              </a:rPr>
              <a:t>Pat Kinney</a:t>
            </a:r>
          </a:p>
        </p:txBody>
      </p:sp>
      <p:sp>
        <p:nvSpPr>
          <p:cNvPr id="46" name="Rectangle 45">
            <a:extLst>
              <a:ext uri="{FF2B5EF4-FFF2-40B4-BE49-F238E27FC236}">
                <a16:creationId xmlns:a16="http://schemas.microsoft.com/office/drawing/2014/main" id="{2256FD73-4FB9-4A4C-AE21-B47047FA3D11}"/>
              </a:ext>
            </a:extLst>
          </p:cNvPr>
          <p:cNvSpPr>
            <a:spLocks noChangeArrowheads="1"/>
          </p:cNvSpPr>
          <p:nvPr/>
        </p:nvSpPr>
        <p:spPr bwMode="auto">
          <a:xfrm>
            <a:off x="2137710" y="3303480"/>
            <a:ext cx="2016120" cy="827087"/>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802.18</a:t>
            </a:r>
          </a:p>
          <a:p>
            <a:pPr algn="ctr" eaLnBrk="0" hangingPunct="0">
              <a:defRPr/>
            </a:pPr>
            <a:r>
              <a:rPr lang="en-US" sz="1400" dirty="0">
                <a:solidFill>
                  <a:prstClr val="black"/>
                </a:solidFill>
                <a:latin typeface="Calibri"/>
              </a:rPr>
              <a:t>Radio Regulatory</a:t>
            </a:r>
            <a:br>
              <a:rPr lang="en-US" sz="1400" dirty="0">
                <a:solidFill>
                  <a:prstClr val="black"/>
                </a:solidFill>
                <a:latin typeface="Calibri"/>
              </a:rPr>
            </a:br>
            <a:r>
              <a:rPr lang="en-US" sz="1400" dirty="0">
                <a:solidFill>
                  <a:prstClr val="black"/>
                </a:solidFill>
                <a:latin typeface="Calibri"/>
              </a:rPr>
              <a:t>Technical Advisory Group</a:t>
            </a:r>
          </a:p>
          <a:p>
            <a:pPr algn="ctr" eaLnBrk="0" hangingPunct="0">
              <a:defRPr/>
            </a:pPr>
            <a:r>
              <a:rPr lang="en-US" sz="1400" dirty="0">
                <a:solidFill>
                  <a:prstClr val="black"/>
                </a:solidFill>
                <a:latin typeface="Calibri"/>
              </a:rPr>
              <a:t>Jay Holcomb</a:t>
            </a:r>
          </a:p>
        </p:txBody>
      </p:sp>
      <p:sp>
        <p:nvSpPr>
          <p:cNvPr id="47" name="Rectangle 46">
            <a:extLst>
              <a:ext uri="{FF2B5EF4-FFF2-40B4-BE49-F238E27FC236}">
                <a16:creationId xmlns:a16="http://schemas.microsoft.com/office/drawing/2014/main" id="{390BE688-2772-4508-9815-ADD199A88626}"/>
              </a:ext>
            </a:extLst>
          </p:cNvPr>
          <p:cNvSpPr>
            <a:spLocks noChangeArrowheads="1"/>
          </p:cNvSpPr>
          <p:nvPr/>
        </p:nvSpPr>
        <p:spPr bwMode="auto">
          <a:xfrm>
            <a:off x="7114728" y="3305441"/>
            <a:ext cx="2016125" cy="827087"/>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802.19</a:t>
            </a:r>
          </a:p>
          <a:p>
            <a:pPr algn="ctr" eaLnBrk="0" hangingPunct="0">
              <a:defRPr/>
            </a:pPr>
            <a:r>
              <a:rPr lang="en-US" sz="1400" dirty="0">
                <a:solidFill>
                  <a:prstClr val="black"/>
                </a:solidFill>
                <a:latin typeface="Calibri"/>
              </a:rPr>
              <a:t>Coexistence</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Steve </a:t>
            </a:r>
            <a:r>
              <a:rPr lang="en-US" sz="1400" dirty="0" err="1">
                <a:solidFill>
                  <a:prstClr val="black"/>
                </a:solidFill>
                <a:latin typeface="Calibri"/>
              </a:rPr>
              <a:t>Shellhammer</a:t>
            </a:r>
            <a:endParaRPr lang="en-US" sz="1400" dirty="0">
              <a:solidFill>
                <a:prstClr val="black"/>
              </a:solidFill>
              <a:latin typeface="Calibri"/>
            </a:endParaRPr>
          </a:p>
        </p:txBody>
      </p:sp>
      <p:sp>
        <p:nvSpPr>
          <p:cNvPr id="48" name="Line 31">
            <a:extLst>
              <a:ext uri="{FF2B5EF4-FFF2-40B4-BE49-F238E27FC236}">
                <a16:creationId xmlns:a16="http://schemas.microsoft.com/office/drawing/2014/main" id="{D18012FD-6130-4E1A-A30A-2FF50D1D0DD2}"/>
              </a:ext>
            </a:extLst>
          </p:cNvPr>
          <p:cNvSpPr>
            <a:spLocks noChangeShapeType="1"/>
          </p:cNvSpPr>
          <p:nvPr/>
        </p:nvSpPr>
        <p:spPr bwMode="auto">
          <a:xfrm>
            <a:off x="6399205" y="1612550"/>
            <a:ext cx="7" cy="374495"/>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prstClr val="black"/>
              </a:solidFill>
              <a:latin typeface="Calibri"/>
            </a:endParaRPr>
          </a:p>
        </p:txBody>
      </p:sp>
      <p:sp>
        <p:nvSpPr>
          <p:cNvPr id="49" name="Rectangle 48">
            <a:extLst>
              <a:ext uri="{FF2B5EF4-FFF2-40B4-BE49-F238E27FC236}">
                <a16:creationId xmlns:a16="http://schemas.microsoft.com/office/drawing/2014/main" id="{F3A85EA9-6591-4BA9-9BFA-806DA1D47898}"/>
              </a:ext>
            </a:extLst>
          </p:cNvPr>
          <p:cNvSpPr>
            <a:spLocks noChangeArrowheads="1"/>
          </p:cNvSpPr>
          <p:nvPr/>
        </p:nvSpPr>
        <p:spPr bwMode="auto">
          <a:xfrm>
            <a:off x="9308016" y="3283007"/>
            <a:ext cx="2393084" cy="830262"/>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GB" sz="1400" dirty="0">
                <a:solidFill>
                  <a:prstClr val="black"/>
                </a:solidFill>
                <a:latin typeface="Calibri"/>
              </a:rPr>
              <a:t>IEEE 802.24</a:t>
            </a:r>
          </a:p>
          <a:p>
            <a:pPr algn="ctr" eaLnBrk="0" hangingPunct="0">
              <a:defRPr/>
            </a:pPr>
            <a:r>
              <a:rPr lang="en-GB" sz="1400" dirty="0">
                <a:solidFill>
                  <a:prstClr val="black"/>
                </a:solidFill>
                <a:latin typeface="Calibri"/>
              </a:rPr>
              <a:t>Vertical Network Applications</a:t>
            </a:r>
          </a:p>
          <a:p>
            <a:pPr algn="ctr" eaLnBrk="0" hangingPunct="0">
              <a:defRPr/>
            </a:pPr>
            <a:r>
              <a:rPr lang="en-GB" sz="1400" dirty="0">
                <a:solidFill>
                  <a:prstClr val="black"/>
                </a:solidFill>
                <a:latin typeface="Calibri"/>
              </a:rPr>
              <a:t>Technical Advisory Group</a:t>
            </a:r>
          </a:p>
          <a:p>
            <a:pPr algn="ctr" eaLnBrk="0" hangingPunct="0">
              <a:defRPr/>
            </a:pPr>
            <a:r>
              <a:rPr lang="en-GB" sz="1400" dirty="0">
                <a:solidFill>
                  <a:prstClr val="black"/>
                </a:solidFill>
                <a:latin typeface="Calibri"/>
              </a:rPr>
              <a:t>Tim Godfrey</a:t>
            </a:r>
          </a:p>
        </p:txBody>
      </p:sp>
      <p:sp>
        <p:nvSpPr>
          <p:cNvPr id="50" name="Text Box 33">
            <a:extLst>
              <a:ext uri="{FF2B5EF4-FFF2-40B4-BE49-F238E27FC236}">
                <a16:creationId xmlns:a16="http://schemas.microsoft.com/office/drawing/2014/main" id="{89BF8FE6-4250-4C6A-A4EF-EF773098C454}"/>
              </a:ext>
            </a:extLst>
          </p:cNvPr>
          <p:cNvSpPr txBox="1">
            <a:spLocks noChangeArrowheads="1"/>
          </p:cNvSpPr>
          <p:nvPr/>
        </p:nvSpPr>
        <p:spPr bwMode="auto">
          <a:xfrm>
            <a:off x="5596910" y="1046848"/>
            <a:ext cx="3790950" cy="563564"/>
          </a:xfrm>
          <a:prstGeom prst="rect">
            <a:avLst/>
          </a:prstGeom>
          <a:solidFill>
            <a:srgbClr val="92D050"/>
          </a:solidFill>
          <a:ln w="9525">
            <a:solidFill>
              <a:schemeClr val="tx1"/>
            </a:solidFill>
            <a:miter lim="800000"/>
            <a:headEnd/>
            <a:tailEnd/>
          </a:ln>
          <a:effectLst>
            <a:outerShdw dist="53882" dir="2700000" algn="ctr" rotWithShape="0">
              <a:srgbClr val="808080">
                <a:alpha val="50000"/>
              </a:srgbClr>
            </a:outerShdw>
          </a:effectLst>
        </p:spPr>
        <p:txBody>
          <a:bodyPr wrap="none"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600" dirty="0">
                <a:solidFill>
                  <a:prstClr val="black"/>
                </a:solidFill>
                <a:latin typeface="Calibri"/>
              </a:rPr>
              <a:t>IEEE 802 Sponsor Executive Committee</a:t>
            </a:r>
          </a:p>
          <a:p>
            <a:pPr algn="ctr" eaLnBrk="0" hangingPunct="0">
              <a:defRPr/>
            </a:pPr>
            <a:r>
              <a:rPr lang="en-US" sz="1600" dirty="0">
                <a:solidFill>
                  <a:prstClr val="black"/>
                </a:solidFill>
                <a:latin typeface="Calibri"/>
              </a:rPr>
              <a:t>Paul Nikolich, Chairman</a:t>
            </a:r>
          </a:p>
        </p:txBody>
      </p:sp>
      <p:sp>
        <p:nvSpPr>
          <p:cNvPr id="51" name="Slide Number Placeholder 31">
            <a:extLst>
              <a:ext uri="{FF2B5EF4-FFF2-40B4-BE49-F238E27FC236}">
                <a16:creationId xmlns:a16="http://schemas.microsoft.com/office/drawing/2014/main" id="{EFD9A3BE-0ED9-4F0F-A162-FFCD4E56B099}"/>
              </a:ext>
            </a:extLst>
          </p:cNvPr>
          <p:cNvSpPr>
            <a:spLocks noGrp="1"/>
          </p:cNvSpPr>
          <p:nvPr/>
        </p:nvSpPr>
        <p:spPr>
          <a:xfrm>
            <a:off x="8153798" y="5912949"/>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1E3B10-A373-411F-86F0-1B0CDEC71A97}" type="slidenum">
              <a:rPr lang="en-US">
                <a:solidFill>
                  <a:prstClr val="black">
                    <a:tint val="75000"/>
                  </a:prstClr>
                </a:solidFill>
                <a:latin typeface="Arial" pitchFamily="34" charset="0"/>
                <a:ea typeface="ＭＳ Ｐゴシック" pitchFamily="34" charset="-128"/>
              </a:rPr>
              <a:pPr/>
              <a:t>12</a:t>
            </a:fld>
            <a:endParaRPr lang="en-US" sz="1400" dirty="0">
              <a:solidFill>
                <a:prstClr val="black">
                  <a:tint val="75000"/>
                </a:prstClr>
              </a:solidFill>
              <a:latin typeface="Myriad Pro"/>
              <a:ea typeface="ＭＳ Ｐゴシック" pitchFamily="34" charset="-128"/>
            </a:endParaRPr>
          </a:p>
        </p:txBody>
      </p:sp>
      <p:sp>
        <p:nvSpPr>
          <p:cNvPr id="52" name="TextBox 32">
            <a:extLst>
              <a:ext uri="{FF2B5EF4-FFF2-40B4-BE49-F238E27FC236}">
                <a16:creationId xmlns:a16="http://schemas.microsoft.com/office/drawing/2014/main" id="{2523B041-F373-4747-A042-10033BDCA6AD}"/>
              </a:ext>
            </a:extLst>
          </p:cNvPr>
          <p:cNvSpPr txBox="1"/>
          <p:nvPr/>
        </p:nvSpPr>
        <p:spPr>
          <a:xfrm>
            <a:off x="465267" y="4297932"/>
            <a:ext cx="7345793" cy="954107"/>
          </a:xfrm>
          <a:prstGeom prst="rect">
            <a:avLst/>
          </a:prstGeom>
          <a:no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prstClr val="black"/>
                </a:solidFill>
                <a:latin typeface="Calibri"/>
              </a:rPr>
              <a:t>Appointed Executive Committee members: </a:t>
            </a:r>
            <a:r>
              <a:rPr lang="en-US" sz="1400" dirty="0">
                <a:solidFill>
                  <a:prstClr val="black"/>
                </a:solidFill>
                <a:latin typeface="Calibri"/>
              </a:rPr>
              <a:t>	 	</a:t>
            </a:r>
            <a:br>
              <a:rPr lang="en-US" sz="1400" dirty="0">
                <a:solidFill>
                  <a:prstClr val="black"/>
                </a:solidFill>
                <a:latin typeface="Calibri"/>
              </a:rPr>
            </a:br>
            <a:r>
              <a:rPr lang="en-US" sz="1400" dirty="0">
                <a:solidFill>
                  <a:prstClr val="black"/>
                </a:solidFill>
                <a:latin typeface="Calibri"/>
              </a:rPr>
              <a:t>Executive Secretary Jon </a:t>
            </a:r>
            <a:r>
              <a:rPr lang="en-US" sz="1400" dirty="0" err="1">
                <a:solidFill>
                  <a:prstClr val="black"/>
                </a:solidFill>
                <a:latin typeface="Calibri"/>
              </a:rPr>
              <a:t>Rosdahl</a:t>
            </a:r>
            <a:r>
              <a:rPr lang="en-US" sz="1400" dirty="0">
                <a:solidFill>
                  <a:prstClr val="black"/>
                </a:solidFill>
                <a:latin typeface="Calibri"/>
              </a:rPr>
              <a:t>		1</a:t>
            </a:r>
            <a:r>
              <a:rPr lang="en-US" sz="1400" baseline="30000" dirty="0">
                <a:solidFill>
                  <a:prstClr val="black"/>
                </a:solidFill>
                <a:latin typeface="Calibri"/>
              </a:rPr>
              <a:t>st</a:t>
            </a:r>
            <a:r>
              <a:rPr lang="en-US" sz="1400" dirty="0">
                <a:solidFill>
                  <a:prstClr val="black"/>
                </a:solidFill>
                <a:latin typeface="Calibri"/>
              </a:rPr>
              <a:t> Vice Chair James </a:t>
            </a:r>
            <a:r>
              <a:rPr lang="en-US" sz="1400" dirty="0" err="1">
                <a:solidFill>
                  <a:prstClr val="black"/>
                </a:solidFill>
                <a:latin typeface="Calibri"/>
              </a:rPr>
              <a:t>Gilb</a:t>
            </a:r>
            <a:br>
              <a:rPr lang="en-US" sz="1400" dirty="0">
                <a:solidFill>
                  <a:prstClr val="black"/>
                </a:solidFill>
                <a:latin typeface="Calibri"/>
              </a:rPr>
            </a:br>
            <a:r>
              <a:rPr lang="en-US" sz="1400" dirty="0">
                <a:solidFill>
                  <a:prstClr val="black"/>
                </a:solidFill>
                <a:latin typeface="Calibri"/>
              </a:rPr>
              <a:t>Recording Secretary John </a:t>
            </a:r>
            <a:r>
              <a:rPr lang="en-US" sz="1400" dirty="0" err="1">
                <a:solidFill>
                  <a:prstClr val="black"/>
                </a:solidFill>
                <a:latin typeface="Calibri"/>
              </a:rPr>
              <a:t>D’Ambrosia</a:t>
            </a:r>
            <a:r>
              <a:rPr lang="en-US" sz="1400" dirty="0">
                <a:solidFill>
                  <a:prstClr val="black"/>
                </a:solidFill>
                <a:latin typeface="Calibri"/>
              </a:rPr>
              <a:t>		2</a:t>
            </a:r>
            <a:r>
              <a:rPr lang="en-US" sz="1400" baseline="30000" dirty="0">
                <a:solidFill>
                  <a:prstClr val="black"/>
                </a:solidFill>
                <a:latin typeface="Calibri"/>
              </a:rPr>
              <a:t>nd</a:t>
            </a:r>
            <a:r>
              <a:rPr lang="en-US" sz="1400" dirty="0">
                <a:solidFill>
                  <a:prstClr val="black"/>
                </a:solidFill>
                <a:latin typeface="Calibri"/>
              </a:rPr>
              <a:t> Vice Chair Roger Marks</a:t>
            </a:r>
          </a:p>
          <a:p>
            <a:r>
              <a:rPr lang="en-US" sz="1400" dirty="0">
                <a:solidFill>
                  <a:prstClr val="black"/>
                </a:solidFill>
                <a:latin typeface="Calibri"/>
              </a:rPr>
              <a:t>Treasurer George Zimmerman		Member Emeriti Geoff Thompson, Clint Chaplin</a:t>
            </a:r>
            <a:endParaRPr lang="en-US" sz="2000" dirty="0">
              <a:solidFill>
                <a:prstClr val="black"/>
              </a:solidFill>
              <a:latin typeface="Calibri"/>
            </a:endParaRPr>
          </a:p>
        </p:txBody>
      </p:sp>
      <p:sp>
        <p:nvSpPr>
          <p:cNvPr id="53" name="TextBox 31">
            <a:extLst>
              <a:ext uri="{FF2B5EF4-FFF2-40B4-BE49-F238E27FC236}">
                <a16:creationId xmlns:a16="http://schemas.microsoft.com/office/drawing/2014/main" id="{57CA279E-1770-473D-8942-658962117BA6}"/>
              </a:ext>
            </a:extLst>
          </p:cNvPr>
          <p:cNvSpPr txBox="1"/>
          <p:nvPr/>
        </p:nvSpPr>
        <p:spPr>
          <a:xfrm>
            <a:off x="465268" y="5388541"/>
            <a:ext cx="11261463" cy="1015663"/>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Calibri"/>
              </a:rPr>
              <a:t>Hibernating Groups:</a:t>
            </a:r>
            <a:r>
              <a:rPr lang="en-US" sz="1200" dirty="0">
                <a:solidFill>
                  <a:prstClr val="black"/>
                </a:solidFill>
                <a:latin typeface="Calibri"/>
              </a:rPr>
              <a:t> 802.16 Broadband Wireless Access, 802.21 Media Independent Handover, 802.22 Wireless Regional Area Networks</a:t>
            </a:r>
            <a:br>
              <a:rPr lang="en-US" sz="1200" dirty="0">
                <a:solidFill>
                  <a:prstClr val="black"/>
                </a:solidFill>
                <a:latin typeface="Calibri"/>
              </a:rPr>
            </a:br>
            <a:br>
              <a:rPr lang="en-US" sz="1200" b="1" dirty="0">
                <a:solidFill>
                  <a:prstClr val="black"/>
                </a:solidFill>
                <a:latin typeface="Calibri"/>
              </a:rPr>
            </a:br>
            <a:r>
              <a:rPr lang="en-US" sz="1200" b="1" dirty="0">
                <a:solidFill>
                  <a:prstClr val="black"/>
                </a:solidFill>
                <a:latin typeface="Calibri"/>
              </a:rPr>
              <a:t>Disbanded Groups: </a:t>
            </a:r>
            <a:r>
              <a:rPr lang="en-US" sz="1200" dirty="0">
                <a:solidFill>
                  <a:prstClr val="black"/>
                </a:solidFill>
                <a:latin typeface="Calibri"/>
              </a:rPr>
              <a:t>802.2 Logical Link Control, 802.4 Token Bus, 802.5 Token Ring, 802.6 Metro Area Network, 802.7 Broadband TAG, 802.8 Fiber TAG, 802.9 Integrated </a:t>
            </a:r>
            <a:r>
              <a:rPr lang="en-US" sz="1200" dirty="0" err="1">
                <a:solidFill>
                  <a:prstClr val="black"/>
                </a:solidFill>
                <a:latin typeface="Calibri"/>
              </a:rPr>
              <a:t>Svcs</a:t>
            </a:r>
            <a:r>
              <a:rPr lang="en-US" sz="1200" dirty="0">
                <a:solidFill>
                  <a:prstClr val="black"/>
                </a:solidFill>
                <a:latin typeface="Calibri"/>
              </a:rPr>
              <a:t> LAN, 802.10 Security, 802.12 Demand Priority, </a:t>
            </a:r>
            <a:r>
              <a:rPr lang="en-US" sz="1200" dirty="0">
                <a:solidFill>
                  <a:prstClr val="black"/>
                </a:solidFill>
              </a:rPr>
              <a:t>802.14 CATV Broadband, </a:t>
            </a:r>
            <a:r>
              <a:rPr lang="en-US" sz="1200" dirty="0">
                <a:solidFill>
                  <a:prstClr val="black"/>
                </a:solidFill>
                <a:latin typeface="Calibri"/>
              </a:rPr>
              <a:t>802.17 Resilient Packet Ring, 802.23 Emergency Services	 	</a:t>
            </a:r>
            <a:br>
              <a:rPr lang="en-US" sz="1200" dirty="0">
                <a:solidFill>
                  <a:prstClr val="black"/>
                </a:solidFill>
                <a:latin typeface="Calibri"/>
              </a:rPr>
            </a:br>
            <a:endParaRPr lang="en-US" sz="1200" dirty="0">
              <a:solidFill>
                <a:prstClr val="black"/>
              </a:solidFill>
              <a:latin typeface="Calibri"/>
            </a:endParaRPr>
          </a:p>
        </p:txBody>
      </p:sp>
      <p:sp>
        <p:nvSpPr>
          <p:cNvPr id="54" name="Line 13">
            <a:extLst>
              <a:ext uri="{FF2B5EF4-FFF2-40B4-BE49-F238E27FC236}">
                <a16:creationId xmlns:a16="http://schemas.microsoft.com/office/drawing/2014/main" id="{0AF64673-90A9-462C-864A-60D816B30207}"/>
              </a:ext>
            </a:extLst>
          </p:cNvPr>
          <p:cNvSpPr>
            <a:spLocks noChangeShapeType="1"/>
          </p:cNvSpPr>
          <p:nvPr/>
        </p:nvSpPr>
        <p:spPr bwMode="auto">
          <a:xfrm flipV="1">
            <a:off x="1090390" y="1347253"/>
            <a:ext cx="4500743"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55" name="Line 11">
            <a:extLst>
              <a:ext uri="{FF2B5EF4-FFF2-40B4-BE49-F238E27FC236}">
                <a16:creationId xmlns:a16="http://schemas.microsoft.com/office/drawing/2014/main" id="{43F384EA-3DF4-4144-9114-8F04FB59A5EA}"/>
              </a:ext>
            </a:extLst>
          </p:cNvPr>
          <p:cNvSpPr>
            <a:spLocks noChangeShapeType="1"/>
          </p:cNvSpPr>
          <p:nvPr/>
        </p:nvSpPr>
        <p:spPr bwMode="auto">
          <a:xfrm>
            <a:off x="1090388" y="1340428"/>
            <a:ext cx="3527" cy="2970232"/>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r>
              <a:rPr lang="en-US" altLang="en-US" sz="2000" b="0" dirty="0">
                <a:solidFill>
                  <a:srgbClr val="000000"/>
                </a:solidFill>
                <a:latin typeface="+mj-lt"/>
                <a:cs typeface="DejaVu Sans" charset="0"/>
                <a:hlinkClick r:id="rId3"/>
              </a:rPr>
              <a:t>Hibernating and Disbanded Groups</a:t>
            </a: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13</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November 2021</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802 enabled markets/technologies</a:t>
            </a: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14</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November 2021</a:t>
            </a:r>
          </a:p>
        </p:txBody>
      </p:sp>
      <p:graphicFrame>
        <p:nvGraphicFramePr>
          <p:cNvPr id="8" name="Table 7">
            <a:extLst>
              <a:ext uri="{FF2B5EF4-FFF2-40B4-BE49-F238E27FC236}">
                <a16:creationId xmlns:a16="http://schemas.microsoft.com/office/drawing/2014/main" id="{26B8EF1E-E69C-472F-8D3C-AECBA4D65190}"/>
              </a:ext>
            </a:extLst>
          </p:cNvPr>
          <p:cNvGraphicFramePr>
            <a:graphicFrameLocks noGrp="1"/>
          </p:cNvGraphicFramePr>
          <p:nvPr>
            <p:extLst>
              <p:ext uri="{D42A27DB-BD31-4B8C-83A1-F6EECF244321}">
                <p14:modId xmlns:p14="http://schemas.microsoft.com/office/powerpoint/2010/main" val="2494523012"/>
              </p:ext>
            </p:extLst>
          </p:nvPr>
        </p:nvGraphicFramePr>
        <p:xfrm>
          <a:off x="838200" y="1589186"/>
          <a:ext cx="10515599" cy="4677127"/>
        </p:xfrm>
        <a:graphic>
          <a:graphicData uri="http://schemas.openxmlformats.org/drawingml/2006/table">
            <a:tbl>
              <a:tblPr firstRow="1" bandRow="1">
                <a:tableStyleId>{5C22544A-7EE6-4342-B048-85BDC9FD1C3A}</a:tableStyleId>
              </a:tblPr>
              <a:tblGrid>
                <a:gridCol w="1647235">
                  <a:extLst>
                    <a:ext uri="{9D8B030D-6E8A-4147-A177-3AD203B41FA5}">
                      <a16:colId xmlns:a16="http://schemas.microsoft.com/office/drawing/2014/main" val="20000"/>
                    </a:ext>
                  </a:extLst>
                </a:gridCol>
                <a:gridCol w="8868364">
                  <a:extLst>
                    <a:ext uri="{9D8B030D-6E8A-4147-A177-3AD203B41FA5}">
                      <a16:colId xmlns:a16="http://schemas.microsoft.com/office/drawing/2014/main" val="20001"/>
                    </a:ext>
                  </a:extLst>
                </a:gridCol>
              </a:tblGrid>
              <a:tr h="690302">
                <a:tc>
                  <a:txBody>
                    <a:bodyPr/>
                    <a:lstStyle/>
                    <a:p>
                      <a:r>
                        <a:rPr lang="en-US" sz="1400" b="0" baseline="0" dirty="0">
                          <a:solidFill>
                            <a:schemeClr val="tx1"/>
                          </a:solidFill>
                        </a:rPr>
                        <a:t>1970 to 1980</a:t>
                      </a:r>
                    </a:p>
                    <a:p>
                      <a:r>
                        <a:rPr lang="en-US" sz="1400" b="0" baseline="0" dirty="0">
                          <a:solidFill>
                            <a:schemeClr val="tx1"/>
                          </a:solidFill>
                        </a:rPr>
                        <a:t>(pre IEEE 802)</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Mainframe and</a:t>
                      </a:r>
                      <a:r>
                        <a:rPr lang="en-US" sz="1400" b="0" baseline="0" dirty="0">
                          <a:solidFill>
                            <a:schemeClr val="tx1"/>
                          </a:solidFill>
                        </a:rPr>
                        <a:t> Mini </a:t>
                      </a:r>
                      <a:r>
                        <a:rPr lang="en-US" sz="1400" b="0" dirty="0">
                          <a:solidFill>
                            <a:schemeClr val="tx1"/>
                          </a:solidFill>
                        </a:rPr>
                        <a:t>Computers (100s of thousands)</a:t>
                      </a:r>
                      <a:br>
                        <a:rPr lang="en-US" sz="1400" b="0" dirty="0">
                          <a:solidFill>
                            <a:schemeClr val="tx1"/>
                          </a:solidFill>
                        </a:rPr>
                      </a:br>
                      <a:r>
                        <a:rPr lang="en-US" sz="1400" b="0" dirty="0">
                          <a:solidFill>
                            <a:schemeClr val="tx1"/>
                          </a:solidFill>
                        </a:rPr>
                        <a:t>Proprietary LANs</a:t>
                      </a:r>
                      <a:r>
                        <a:rPr lang="en-US" sz="1400" b="0" baseline="0" dirty="0">
                          <a:solidFill>
                            <a:schemeClr val="tx1"/>
                          </a:solidFill>
                        </a:rPr>
                        <a:t> and WANs (sub 10Mbps)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309">
                <a:tc>
                  <a:txBody>
                    <a:bodyPr/>
                    <a:lstStyle/>
                    <a:p>
                      <a:r>
                        <a:rPr lang="en-US" sz="1400" b="0" dirty="0">
                          <a:solidFill>
                            <a:schemeClr val="tx1"/>
                          </a:solidFill>
                        </a:rPr>
                        <a:t>1980 to 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Mini and Personal Computers (millions)</a:t>
                      </a:r>
                    </a:p>
                    <a:p>
                      <a:r>
                        <a:rPr lang="en-US" sz="1400" b="0" dirty="0">
                          <a:solidFill>
                            <a:schemeClr val="tx1"/>
                          </a:solidFill>
                        </a:rPr>
                        <a:t>Enterprise</a:t>
                      </a:r>
                      <a:r>
                        <a:rPr lang="en-US" sz="1400" b="0" baseline="0" dirty="0">
                          <a:solidFill>
                            <a:schemeClr val="tx1"/>
                          </a:solidFill>
                        </a:rPr>
                        <a:t> LANs (802.1 Bridges, 802.3 Ethernet, 802.5 Token Ring)</a:t>
                      </a:r>
                    </a:p>
                    <a:p>
                      <a:r>
                        <a:rPr lang="en-US" sz="1400" b="0" baseline="0">
                          <a:solidFill>
                            <a:schemeClr val="tx1"/>
                          </a:solidFill>
                        </a:rPr>
                        <a:t>Proprietary Leased </a:t>
                      </a:r>
                      <a:r>
                        <a:rPr lang="en-US" sz="1400" b="0" baseline="0" dirty="0">
                          <a:solidFill>
                            <a:schemeClr val="tx1"/>
                          </a:solidFill>
                        </a:rPr>
                        <a:t>Line WANs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802">
                <a:tc>
                  <a:txBody>
                    <a:bodyPr/>
                    <a:lstStyle/>
                    <a:p>
                      <a:r>
                        <a:rPr lang="en-US" sz="1400" b="0" dirty="0">
                          <a:solidFill>
                            <a:schemeClr val="tx1"/>
                          </a:solidFill>
                        </a:rPr>
                        <a:t>1990 to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PCs, Tablets,  (100s of millions)</a:t>
                      </a:r>
                    </a:p>
                    <a:p>
                      <a:r>
                        <a:rPr lang="en-US" sz="1400" b="0" dirty="0">
                          <a:solidFill>
                            <a:schemeClr val="tx1"/>
                          </a:solidFill>
                        </a:rPr>
                        <a:t>Enterprise and Home LANs—wired and wireless (802.11)</a:t>
                      </a:r>
                    </a:p>
                    <a:p>
                      <a:r>
                        <a:rPr lang="en-US" sz="1400" b="0" dirty="0">
                          <a:solidFill>
                            <a:schemeClr val="tx1"/>
                          </a:solidFill>
                        </a:rPr>
                        <a:t>Broadband Access—cable modems and Ethernet</a:t>
                      </a:r>
                      <a:r>
                        <a:rPr lang="en-US" sz="1400" b="0" baseline="0" dirty="0">
                          <a:solidFill>
                            <a:schemeClr val="tx1"/>
                          </a:solidFill>
                        </a:rPr>
                        <a:t> PONs (802.3)</a:t>
                      </a:r>
                      <a:endParaRPr lang="en-US" sz="1400" b="0" dirty="0">
                        <a:solidFill>
                          <a:schemeClr val="tx1"/>
                        </a:solidFill>
                      </a:endParaRPr>
                    </a:p>
                    <a:p>
                      <a:r>
                        <a:rPr lang="en-US" sz="1400" b="0" dirty="0">
                          <a:solidFill>
                            <a:schemeClr val="tx1"/>
                          </a:solidFill>
                        </a:rPr>
                        <a:t>Fiber</a:t>
                      </a:r>
                      <a:r>
                        <a:rPr lang="en-US" sz="1400" b="0" baseline="0" dirty="0">
                          <a:solidFill>
                            <a:schemeClr val="tx1"/>
                          </a:solidFill>
                        </a:rPr>
                        <a:t> based Metro and Wide-Area Networks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309">
                <a:tc>
                  <a:txBody>
                    <a:bodyPr/>
                    <a:lstStyle/>
                    <a:p>
                      <a:r>
                        <a:rPr lang="en-US" sz="1400" b="0" dirty="0">
                          <a:solidFill>
                            <a:schemeClr val="tx1"/>
                          </a:solidFill>
                        </a:rPr>
                        <a:t>2000 to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Tablets, Smart Phones (billions)</a:t>
                      </a:r>
                    </a:p>
                    <a:p>
                      <a:r>
                        <a:rPr lang="en-US" sz="1400" b="0" dirty="0">
                          <a:solidFill>
                            <a:schemeClr val="tx1"/>
                          </a:solidFill>
                        </a:rPr>
                        <a:t>Ubiquitous wireless (802.11, mobile</a:t>
                      </a:r>
                      <a:r>
                        <a:rPr lang="en-US" sz="1400" b="0" baseline="0" dirty="0">
                          <a:solidFill>
                            <a:schemeClr val="tx1"/>
                          </a:solidFill>
                        </a:rPr>
                        <a:t> cellular)</a:t>
                      </a:r>
                      <a:br>
                        <a:rPr lang="en-US" sz="1400" b="0" dirty="0">
                          <a:solidFill>
                            <a:schemeClr val="tx1"/>
                          </a:solidFill>
                        </a:rPr>
                      </a:br>
                      <a:r>
                        <a:rPr lang="en-US" sz="1400" b="0" dirty="0">
                          <a:solidFill>
                            <a:schemeClr val="tx1"/>
                          </a:solidFill>
                        </a:rPr>
                        <a:t>Faster fiber and broadband access (EPONs)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4245">
                <a:tc>
                  <a:txBody>
                    <a:bodyPr/>
                    <a:lstStyle/>
                    <a:p>
                      <a:r>
                        <a:rPr lang="en-US" sz="1400" b="0" dirty="0">
                          <a:solidFill>
                            <a:schemeClr val="tx1"/>
                          </a:solidFill>
                        </a:rPr>
                        <a:t>2010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Sensors/Internet of Things</a:t>
                      </a:r>
                      <a:r>
                        <a:rPr lang="en-US" sz="1400" b="0" baseline="0" dirty="0">
                          <a:solidFill>
                            <a:schemeClr val="tx1"/>
                          </a:solidFill>
                        </a:rPr>
                        <a:t> (100s of billions)</a:t>
                      </a:r>
                    </a:p>
                    <a:p>
                      <a:r>
                        <a:rPr lang="en-US" sz="1400" b="0" baseline="0" dirty="0">
                          <a:solidFill>
                            <a:schemeClr val="tx1"/>
                          </a:solidFill>
                        </a:rPr>
                        <a:t>Automotive Networks (802.3, 802.11, mobile cellular)</a:t>
                      </a:r>
                    </a:p>
                    <a:p>
                      <a:r>
                        <a:rPr lang="en-US" sz="1400" b="0" baseline="0" dirty="0">
                          <a:solidFill>
                            <a:schemeClr val="tx1"/>
                          </a:solidFill>
                        </a:rPr>
                        <a:t>IoT, M2M, faster/slower, low latency, low power, more reliable, more secure, more private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082">
                <a:tc>
                  <a:txBody>
                    <a:bodyPr/>
                    <a:lstStyle/>
                    <a:p>
                      <a:r>
                        <a:rPr lang="en-US" sz="1400" b="0" dirty="0">
                          <a:solidFill>
                            <a:schemeClr val="tx1"/>
                          </a:solidFill>
                        </a:rPr>
                        <a:t>2020 to 2029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More networked devices (trillions), privacy, security, Time Sensitive Networks, faster, further</a:t>
                      </a:r>
                    </a:p>
                    <a:p>
                      <a:r>
                        <a:rPr lang="en-US" sz="1400" b="0" dirty="0">
                          <a:solidFill>
                            <a:schemeClr val="tx1"/>
                          </a:solidFill>
                        </a:rPr>
                        <a:t>Factory Automation, Autonomous Vehicles, AR/VR, Edge Computing, Gaming, Entertainment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670197"/>
                  </a:ext>
                </a:extLst>
              </a:tr>
            </a:tbl>
          </a:graphicData>
        </a:graphic>
      </p:graphicFrame>
    </p:spTree>
    <p:extLst>
      <p:ext uri="{BB962C8B-B14F-4D97-AF65-F5344CB8AC3E}">
        <p14:creationId xmlns:p14="http://schemas.microsoft.com/office/powerpoint/2010/main" val="413645031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15</a:t>
            </a:fld>
            <a:endParaRPr lang="en-US" dirty="0"/>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929067" y="653041"/>
            <a:ext cx="4711700" cy="457200"/>
          </a:xfrm>
        </p:spPr>
        <p:txBody>
          <a:bodyPr/>
          <a:lstStyle/>
          <a:p>
            <a:r>
              <a:rPr lang="en-US" altLang="en-US" dirty="0"/>
              <a:t>IEEE 802 Technologies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November 2021</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pic>
        <p:nvPicPr>
          <p:cNvPr id="61" name="Picture 60">
            <a:extLst>
              <a:ext uri="{FF2B5EF4-FFF2-40B4-BE49-F238E27FC236}">
                <a16:creationId xmlns:a16="http://schemas.microsoft.com/office/drawing/2014/main" id="{0D2C666B-8E85-4BB4-93F8-B8D7B3E534A7}"/>
              </a:ext>
            </a:extLst>
          </p:cNvPr>
          <p:cNvPicPr/>
          <p:nvPr/>
        </p:nvPicPr>
        <p:blipFill>
          <a:blip r:embed="rId3"/>
          <a:stretch>
            <a:fillRect/>
          </a:stretch>
        </p:blipFill>
        <p:spPr>
          <a:xfrm>
            <a:off x="929218" y="1110241"/>
            <a:ext cx="10711398" cy="5390593"/>
          </a:xfrm>
          <a:prstGeom prst="rect">
            <a:avLst/>
          </a:prstGeom>
        </p:spPr>
      </p:pic>
    </p:spTree>
    <p:extLst>
      <p:ext uri="{BB962C8B-B14F-4D97-AF65-F5344CB8AC3E}">
        <p14:creationId xmlns:p14="http://schemas.microsoft.com/office/powerpoint/2010/main" val="3319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Text Box 6"/>
          <p:cNvSpPr txBox="1">
            <a:spLocks noChangeArrowheads="1"/>
          </p:cNvSpPr>
          <p:nvPr/>
        </p:nvSpPr>
        <p:spPr bwMode="auto">
          <a:xfrm rot="16200000">
            <a:off x="477867" y="1827582"/>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2" name="Group 1"/>
          <p:cNvGrpSpPr/>
          <p:nvPr/>
        </p:nvGrpSpPr>
        <p:grpSpPr>
          <a:xfrm>
            <a:off x="2752606" y="1149585"/>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92271" y="358593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47" name="Text Box 6"/>
          <p:cNvSpPr txBox="1">
            <a:spLocks noChangeArrowheads="1"/>
          </p:cNvSpPr>
          <p:nvPr/>
        </p:nvSpPr>
        <p:spPr bwMode="auto">
          <a:xfrm rot="16200000">
            <a:off x="165362" y="5032507"/>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22367" y="1124747"/>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22367" y="3929515"/>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93767" y="3814093"/>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83832" y="1124744"/>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86958"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4" name="Group 3"/>
          <p:cNvGrpSpPr/>
          <p:nvPr/>
        </p:nvGrpSpPr>
        <p:grpSpPr>
          <a:xfrm>
            <a:off x="7549768" y="1172049"/>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9414"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8" name="Group 7"/>
          <p:cNvGrpSpPr/>
          <p:nvPr/>
        </p:nvGrpSpPr>
        <p:grpSpPr>
          <a:xfrm>
            <a:off x="9213055" y="1172049"/>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55" name="Right Arrow 54"/>
          <p:cNvSpPr/>
          <p:nvPr/>
        </p:nvSpPr>
        <p:spPr bwMode="auto">
          <a:xfrm rot="10800000">
            <a:off x="10166752" y="3517706"/>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32785" name="AutoShape 12"/>
          <p:cNvSpPr>
            <a:spLocks noChangeArrowheads="1"/>
          </p:cNvSpPr>
          <p:nvPr/>
        </p:nvSpPr>
        <p:spPr bwMode="auto">
          <a:xfrm>
            <a:off x="10599767" y="185982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16</a:t>
            </a:fld>
            <a:endParaRPr lang="en-US" dirty="0"/>
          </a:p>
        </p:txBody>
      </p:sp>
      <p:grpSp>
        <p:nvGrpSpPr>
          <p:cNvPr id="49" name="Group 48"/>
          <p:cNvGrpSpPr/>
          <p:nvPr/>
        </p:nvGrpSpPr>
        <p:grpSpPr>
          <a:xfrm>
            <a:off x="919566" y="1149585"/>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11aq</a:t>
              </a:r>
            </a:p>
            <a:p>
              <a:pPr algn="ctr"/>
              <a:r>
                <a:rPr lang="en-US" sz="1100" b="1" dirty="0">
                  <a:solidFill>
                    <a:schemeClr val="tx1"/>
                  </a:solidFill>
                  <a:latin typeface="Tahoma" pitchFamily="34" charset="0"/>
                  <a:ea typeface="ＭＳ Ｐゴシック" charset="-128"/>
                  <a:cs typeface="Arial" pitchFamily="34" charset="0"/>
                </a:rPr>
                <a:t>Pre Association</a:t>
              </a:r>
            </a:p>
            <a:p>
              <a:pPr algn="ctr"/>
              <a:r>
                <a:rPr lang="en-US" sz="1100" b="1" dirty="0">
                  <a:solidFill>
                    <a:schemeClr val="tx1"/>
                  </a:solidFill>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11ak</a:t>
              </a:r>
            </a:p>
            <a:p>
              <a:pPr algn="ctr"/>
              <a:r>
                <a:rPr lang="en-US" sz="1100" b="1" dirty="0">
                  <a:solidFill>
                    <a:schemeClr val="tx1"/>
                  </a:solidFill>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11ah </a:t>
              </a:r>
            </a:p>
            <a:p>
              <a:pPr algn="ctr"/>
              <a:r>
                <a:rPr lang="en-US" sz="1050" b="1" dirty="0">
                  <a:solidFill>
                    <a:schemeClr val="tx1"/>
                  </a:solidFill>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11aj </a:t>
              </a:r>
            </a:p>
            <a:p>
              <a:pPr algn="ctr"/>
              <a:r>
                <a:rPr lang="en-US" sz="1000" b="1" dirty="0">
                  <a:solidFill>
                    <a:schemeClr val="tx1"/>
                  </a:solidFill>
                  <a:latin typeface="Tahoma" pitchFamily="34" charset="0"/>
                  <a:ea typeface="ＭＳ Ｐゴシック" charset="-128"/>
                  <a:cs typeface="Arial" pitchFamily="34" charset="0"/>
                </a:rPr>
                <a:t>China millimeter </a:t>
              </a:r>
            </a:p>
            <a:p>
              <a:pPr algn="ctr"/>
              <a:r>
                <a:rPr lang="en-US" sz="1000" b="1" dirty="0">
                  <a:solidFill>
                    <a:schemeClr val="tx1"/>
                  </a:solidFill>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11ai</a:t>
              </a:r>
            </a:p>
            <a:p>
              <a:pPr algn="ctr"/>
              <a:r>
                <a:rPr lang="en-US" sz="1100" b="1" dirty="0">
                  <a:solidFill>
                    <a:schemeClr val="tx1"/>
                  </a:solidFill>
                  <a:latin typeface="Tahoma" pitchFamily="34" charset="0"/>
                  <a:ea typeface="ＭＳ Ｐゴシック" charset="-128"/>
                  <a:cs typeface="Arial" pitchFamily="34" charset="0"/>
                </a:rPr>
                <a:t>Fast Initial Link </a:t>
              </a:r>
            </a:p>
            <a:p>
              <a:pPr algn="ctr"/>
              <a:r>
                <a:rPr lang="en-US" sz="1100" b="1" dirty="0">
                  <a:solidFill>
                    <a:schemeClr val="tx1"/>
                  </a:solidFill>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60371" y="3532928"/>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November 2021</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05499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17</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17</a:t>
            </a:fld>
            <a:endParaRPr lang="en-US" altLang="en-US" sz="1200" b="0"/>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dirty="0"/>
              <a:t>November 2021</a:t>
            </a:r>
            <a:endParaRPr lang="en-GB" dirty="0"/>
          </a:p>
        </p:txBody>
      </p:sp>
      <p:sp>
        <p:nvSpPr>
          <p:cNvPr id="49" name="Text Box 3">
            <a:extLst>
              <a:ext uri="{FF2B5EF4-FFF2-40B4-BE49-F238E27FC236}">
                <a16:creationId xmlns:a16="http://schemas.microsoft.com/office/drawing/2014/main" id="{C78233A7-EED6-44B7-A3C1-BAEC86789D2A}"/>
              </a:ext>
            </a:extLst>
          </p:cNvPr>
          <p:cNvSpPr txBox="1">
            <a:spLocks noChangeArrowheads="1"/>
          </p:cNvSpPr>
          <p:nvPr/>
        </p:nvSpPr>
        <p:spPr bwMode="auto">
          <a:xfrm>
            <a:off x="3689569" y="466640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Text Box 4">
            <a:extLst>
              <a:ext uri="{FF2B5EF4-FFF2-40B4-BE49-F238E27FC236}">
                <a16:creationId xmlns:a16="http://schemas.microsoft.com/office/drawing/2014/main" id="{693D33E0-C029-4902-B3D5-459F9031A3B6}"/>
              </a:ext>
            </a:extLst>
          </p:cNvPr>
          <p:cNvSpPr txBox="1">
            <a:spLocks noChangeArrowheads="1"/>
          </p:cNvSpPr>
          <p:nvPr/>
        </p:nvSpPr>
        <p:spPr bwMode="auto">
          <a:xfrm>
            <a:off x="7507916" y="5890641"/>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51" name="AutoShape 5">
            <a:extLst>
              <a:ext uri="{FF2B5EF4-FFF2-40B4-BE49-F238E27FC236}">
                <a16:creationId xmlns:a16="http://schemas.microsoft.com/office/drawing/2014/main" id="{B5DD22E8-2738-4B4F-A5AC-6C83785C7E28}"/>
              </a:ext>
            </a:extLst>
          </p:cNvPr>
          <p:cNvSpPr>
            <a:spLocks/>
          </p:cNvSpPr>
          <p:nvPr/>
        </p:nvSpPr>
        <p:spPr bwMode="auto">
          <a:xfrm rot="-5400000">
            <a:off x="6470807" y="5317795"/>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3" name="Text Box 6">
            <a:extLst>
              <a:ext uri="{FF2B5EF4-FFF2-40B4-BE49-F238E27FC236}">
                <a16:creationId xmlns:a16="http://schemas.microsoft.com/office/drawing/2014/main" id="{4843279A-0395-4609-8029-EB6A0077DB3B}"/>
              </a:ext>
            </a:extLst>
          </p:cNvPr>
          <p:cNvSpPr txBox="1">
            <a:spLocks noChangeArrowheads="1"/>
          </p:cNvSpPr>
          <p:nvPr/>
        </p:nvSpPr>
        <p:spPr bwMode="auto">
          <a:xfrm>
            <a:off x="4146695" y="1943634"/>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4" name="Text Box 7">
            <a:extLst>
              <a:ext uri="{FF2B5EF4-FFF2-40B4-BE49-F238E27FC236}">
                <a16:creationId xmlns:a16="http://schemas.microsoft.com/office/drawing/2014/main" id="{0B56CD35-AA68-467B-9D7B-94BAEF689A67}"/>
              </a:ext>
            </a:extLst>
          </p:cNvPr>
          <p:cNvSpPr txBox="1">
            <a:spLocks noChangeArrowheads="1"/>
          </p:cNvSpPr>
          <p:nvPr/>
        </p:nvSpPr>
        <p:spPr bwMode="auto">
          <a:xfrm>
            <a:off x="3620457" y="5929417"/>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55" name="AutoShape 8">
            <a:extLst>
              <a:ext uri="{FF2B5EF4-FFF2-40B4-BE49-F238E27FC236}">
                <a16:creationId xmlns:a16="http://schemas.microsoft.com/office/drawing/2014/main" id="{E918C8B8-A067-4473-9617-CD4D7F91B308}"/>
              </a:ext>
            </a:extLst>
          </p:cNvPr>
          <p:cNvSpPr>
            <a:spLocks/>
          </p:cNvSpPr>
          <p:nvPr/>
        </p:nvSpPr>
        <p:spPr bwMode="auto">
          <a:xfrm rot="-5400000">
            <a:off x="4160997" y="5289220"/>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Text Box 13">
            <a:extLst>
              <a:ext uri="{FF2B5EF4-FFF2-40B4-BE49-F238E27FC236}">
                <a16:creationId xmlns:a16="http://schemas.microsoft.com/office/drawing/2014/main" id="{B8176B39-99E7-4322-9BE0-8DA829B00563}"/>
              </a:ext>
            </a:extLst>
          </p:cNvPr>
          <p:cNvSpPr txBox="1">
            <a:spLocks noChangeArrowheads="1"/>
          </p:cNvSpPr>
          <p:nvPr/>
        </p:nvSpPr>
        <p:spPr bwMode="auto">
          <a:xfrm>
            <a:off x="10044076" y="586419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57" name="Text Box 26">
            <a:extLst>
              <a:ext uri="{FF2B5EF4-FFF2-40B4-BE49-F238E27FC236}">
                <a16:creationId xmlns:a16="http://schemas.microsoft.com/office/drawing/2014/main" id="{5D0C8ED2-85E3-44EE-BEA4-6B6F70DB7B17}"/>
              </a:ext>
            </a:extLst>
          </p:cNvPr>
          <p:cNvSpPr txBox="1">
            <a:spLocks noChangeArrowheads="1"/>
          </p:cNvSpPr>
          <p:nvPr/>
        </p:nvSpPr>
        <p:spPr bwMode="auto">
          <a:xfrm>
            <a:off x="6081595" y="5953375"/>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8" name="AutoShape 27">
            <a:extLst>
              <a:ext uri="{FF2B5EF4-FFF2-40B4-BE49-F238E27FC236}">
                <a16:creationId xmlns:a16="http://schemas.microsoft.com/office/drawing/2014/main" id="{0469D715-5A9E-4A03-8F45-97907E0F60DB}"/>
              </a:ext>
            </a:extLst>
          </p:cNvPr>
          <p:cNvSpPr>
            <a:spLocks/>
          </p:cNvSpPr>
          <p:nvPr/>
        </p:nvSpPr>
        <p:spPr bwMode="auto">
          <a:xfrm rot="-5400000">
            <a:off x="7676533"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9" name="Line 29">
            <a:extLst>
              <a:ext uri="{FF2B5EF4-FFF2-40B4-BE49-F238E27FC236}">
                <a16:creationId xmlns:a16="http://schemas.microsoft.com/office/drawing/2014/main" id="{DB9069C0-5636-4206-98FB-75FF7A5A9A3D}"/>
              </a:ext>
            </a:extLst>
          </p:cNvPr>
          <p:cNvSpPr>
            <a:spLocks noChangeShapeType="1"/>
          </p:cNvSpPr>
          <p:nvPr/>
        </p:nvSpPr>
        <p:spPr bwMode="auto">
          <a:xfrm>
            <a:off x="3548223" y="3506457"/>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60" name="AutoShape 34">
            <a:extLst>
              <a:ext uri="{FF2B5EF4-FFF2-40B4-BE49-F238E27FC236}">
                <a16:creationId xmlns:a16="http://schemas.microsoft.com/office/drawing/2014/main" id="{6CEAEC55-5BAD-42BB-9272-F4E1ADB5AF5E}"/>
              </a:ext>
            </a:extLst>
          </p:cNvPr>
          <p:cNvSpPr>
            <a:spLocks/>
          </p:cNvSpPr>
          <p:nvPr/>
        </p:nvSpPr>
        <p:spPr bwMode="auto">
          <a:xfrm rot="-5400000">
            <a:off x="5291298" y="5290808"/>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1" name="Text Box 35">
            <a:extLst>
              <a:ext uri="{FF2B5EF4-FFF2-40B4-BE49-F238E27FC236}">
                <a16:creationId xmlns:a16="http://schemas.microsoft.com/office/drawing/2014/main" id="{B66DDE99-79EE-4D40-897A-5215A45ACAB4}"/>
              </a:ext>
            </a:extLst>
          </p:cNvPr>
          <p:cNvSpPr txBox="1">
            <a:spLocks noChangeArrowheads="1"/>
          </p:cNvSpPr>
          <p:nvPr/>
        </p:nvSpPr>
        <p:spPr bwMode="auto">
          <a:xfrm>
            <a:off x="4758373" y="5944857"/>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62" name="Text Box 36">
            <a:extLst>
              <a:ext uri="{FF2B5EF4-FFF2-40B4-BE49-F238E27FC236}">
                <a16:creationId xmlns:a16="http://schemas.microsoft.com/office/drawing/2014/main" id="{2BF279A1-D45D-4F98-B68B-B80634E0FC83}"/>
              </a:ext>
            </a:extLst>
          </p:cNvPr>
          <p:cNvSpPr txBox="1">
            <a:spLocks noChangeArrowheads="1"/>
          </p:cNvSpPr>
          <p:nvPr/>
        </p:nvSpPr>
        <p:spPr bwMode="auto">
          <a:xfrm>
            <a:off x="2509995"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63" name="AutoShape 37">
            <a:extLst>
              <a:ext uri="{FF2B5EF4-FFF2-40B4-BE49-F238E27FC236}">
                <a16:creationId xmlns:a16="http://schemas.microsoft.com/office/drawing/2014/main" id="{0151C663-A96B-4F76-8258-907EB7B78BF3}"/>
              </a:ext>
            </a:extLst>
          </p:cNvPr>
          <p:cNvSpPr>
            <a:spLocks/>
          </p:cNvSpPr>
          <p:nvPr/>
        </p:nvSpPr>
        <p:spPr bwMode="auto">
          <a:xfrm rot="-5400000">
            <a:off x="2971144"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4" name="Text Box 38">
            <a:extLst>
              <a:ext uri="{FF2B5EF4-FFF2-40B4-BE49-F238E27FC236}">
                <a16:creationId xmlns:a16="http://schemas.microsoft.com/office/drawing/2014/main" id="{890F26CE-AF9A-4778-976B-1FDBB5CD6607}"/>
              </a:ext>
            </a:extLst>
          </p:cNvPr>
          <p:cNvSpPr txBox="1">
            <a:spLocks noChangeArrowheads="1"/>
          </p:cNvSpPr>
          <p:nvPr/>
        </p:nvSpPr>
        <p:spPr bwMode="auto">
          <a:xfrm>
            <a:off x="8508760" y="5882582"/>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65" name="Cloud">
            <a:extLst>
              <a:ext uri="{FF2B5EF4-FFF2-40B4-BE49-F238E27FC236}">
                <a16:creationId xmlns:a16="http://schemas.microsoft.com/office/drawing/2014/main" id="{0AB38E47-A96F-4EF8-BCB6-B2654F3D3F79}"/>
              </a:ext>
            </a:extLst>
          </p:cNvPr>
          <p:cNvSpPr>
            <a:spLocks noChangeAspect="1" noEditPoints="1" noChangeArrowheads="1"/>
          </p:cNvSpPr>
          <p:nvPr/>
        </p:nvSpPr>
        <p:spPr bwMode="auto">
          <a:xfrm>
            <a:off x="2121057" y="210946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66" name="AutoShape 46">
            <a:extLst>
              <a:ext uri="{FF2B5EF4-FFF2-40B4-BE49-F238E27FC236}">
                <a16:creationId xmlns:a16="http://schemas.microsoft.com/office/drawing/2014/main" id="{25D3F3C5-359F-4E86-9CC9-562CCDAFC469}"/>
              </a:ext>
            </a:extLst>
          </p:cNvPr>
          <p:cNvSpPr>
            <a:spLocks noChangeArrowheads="1"/>
          </p:cNvSpPr>
          <p:nvPr/>
        </p:nvSpPr>
        <p:spPr bwMode="auto">
          <a:xfrm>
            <a:off x="2425857" y="320324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7" name="AutoShape 46">
            <a:extLst>
              <a:ext uri="{FF2B5EF4-FFF2-40B4-BE49-F238E27FC236}">
                <a16:creationId xmlns:a16="http://schemas.microsoft.com/office/drawing/2014/main" id="{333891D6-6F44-4C40-87A5-D43CE8318411}"/>
              </a:ext>
            </a:extLst>
          </p:cNvPr>
          <p:cNvSpPr>
            <a:spLocks noChangeArrowheads="1"/>
          </p:cNvSpPr>
          <p:nvPr/>
        </p:nvSpPr>
        <p:spPr bwMode="auto">
          <a:xfrm>
            <a:off x="8575473" y="3594916"/>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8" name="AutoShape 46">
            <a:extLst>
              <a:ext uri="{FF2B5EF4-FFF2-40B4-BE49-F238E27FC236}">
                <a16:creationId xmlns:a16="http://schemas.microsoft.com/office/drawing/2014/main" id="{06BDDE38-EE98-4BD5-8D2C-39F3A31126C8}"/>
              </a:ext>
            </a:extLst>
          </p:cNvPr>
          <p:cNvSpPr>
            <a:spLocks noChangeArrowheads="1"/>
          </p:cNvSpPr>
          <p:nvPr/>
        </p:nvSpPr>
        <p:spPr bwMode="auto">
          <a:xfrm>
            <a:off x="8582089" y="4261515"/>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9" name="AutoShape 11">
            <a:extLst>
              <a:ext uri="{FF2B5EF4-FFF2-40B4-BE49-F238E27FC236}">
                <a16:creationId xmlns:a16="http://schemas.microsoft.com/office/drawing/2014/main" id="{8C3DA1D8-AD47-4BC2-8837-882B9F757CA6}"/>
              </a:ext>
            </a:extLst>
          </p:cNvPr>
          <p:cNvSpPr>
            <a:spLocks noChangeArrowheads="1"/>
          </p:cNvSpPr>
          <p:nvPr/>
        </p:nvSpPr>
        <p:spPr bwMode="auto">
          <a:xfrm>
            <a:off x="10044073" y="136197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-2020</a:t>
            </a:r>
          </a:p>
        </p:txBody>
      </p:sp>
      <p:sp>
        <p:nvSpPr>
          <p:cNvPr id="70" name="AutoShape 46">
            <a:extLst>
              <a:ext uri="{FF2B5EF4-FFF2-40B4-BE49-F238E27FC236}">
                <a16:creationId xmlns:a16="http://schemas.microsoft.com/office/drawing/2014/main" id="{82345E72-8420-42C9-A636-9E4205846B8D}"/>
              </a:ext>
            </a:extLst>
          </p:cNvPr>
          <p:cNvSpPr>
            <a:spLocks noChangeArrowheads="1"/>
          </p:cNvSpPr>
          <p:nvPr/>
        </p:nvSpPr>
        <p:spPr bwMode="auto">
          <a:xfrm>
            <a:off x="6192430" y="2720703"/>
            <a:ext cx="912568"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71" name="AutoShape 46">
            <a:extLst>
              <a:ext uri="{FF2B5EF4-FFF2-40B4-BE49-F238E27FC236}">
                <a16:creationId xmlns:a16="http://schemas.microsoft.com/office/drawing/2014/main" id="{912997D6-FBEF-4D8A-B354-B3F7C90DE47B}"/>
              </a:ext>
            </a:extLst>
          </p:cNvPr>
          <p:cNvSpPr>
            <a:spLocks noChangeArrowheads="1"/>
          </p:cNvSpPr>
          <p:nvPr/>
        </p:nvSpPr>
        <p:spPr bwMode="auto">
          <a:xfrm>
            <a:off x="8582089" y="2847856"/>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72" name="AutoShape 46">
            <a:extLst>
              <a:ext uri="{FF2B5EF4-FFF2-40B4-BE49-F238E27FC236}">
                <a16:creationId xmlns:a16="http://schemas.microsoft.com/office/drawing/2014/main" id="{BBED0C5F-4702-4194-8CDE-B0F6F8F7CB3A}"/>
              </a:ext>
            </a:extLst>
          </p:cNvPr>
          <p:cNvSpPr>
            <a:spLocks noChangeArrowheads="1"/>
          </p:cNvSpPr>
          <p:nvPr/>
        </p:nvSpPr>
        <p:spPr bwMode="auto">
          <a:xfrm>
            <a:off x="4999447" y="4255810"/>
            <a:ext cx="906803" cy="4984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3" name="AutoShape 27">
            <a:extLst>
              <a:ext uri="{FF2B5EF4-FFF2-40B4-BE49-F238E27FC236}">
                <a16:creationId xmlns:a16="http://schemas.microsoft.com/office/drawing/2014/main" id="{68A75956-3700-42AB-B6D8-C961B86C21FD}"/>
              </a:ext>
            </a:extLst>
          </p:cNvPr>
          <p:cNvSpPr>
            <a:spLocks/>
          </p:cNvSpPr>
          <p:nvPr/>
        </p:nvSpPr>
        <p:spPr bwMode="auto">
          <a:xfrm rot="-5400000">
            <a:off x="8979758"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4" name="AutoShape 46">
            <a:extLst>
              <a:ext uri="{FF2B5EF4-FFF2-40B4-BE49-F238E27FC236}">
                <a16:creationId xmlns:a16="http://schemas.microsoft.com/office/drawing/2014/main" id="{C5C78BAA-8F41-4BD5-AD56-522FD5E4DA19}"/>
              </a:ext>
            </a:extLst>
          </p:cNvPr>
          <p:cNvSpPr>
            <a:spLocks noChangeArrowheads="1"/>
          </p:cNvSpPr>
          <p:nvPr/>
        </p:nvSpPr>
        <p:spPr bwMode="auto">
          <a:xfrm>
            <a:off x="4978298" y="1276014"/>
            <a:ext cx="949103" cy="457976"/>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802.11</a:t>
            </a:r>
          </a:p>
          <a:p>
            <a:pPr algn="ctr"/>
            <a:r>
              <a:rPr 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REVme</a:t>
            </a: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5" name="AutoShape 46">
            <a:extLst>
              <a:ext uri="{FF2B5EF4-FFF2-40B4-BE49-F238E27FC236}">
                <a16:creationId xmlns:a16="http://schemas.microsoft.com/office/drawing/2014/main" id="{60776E22-B141-4B9A-BCDF-ED657A0AB43C}"/>
              </a:ext>
            </a:extLst>
          </p:cNvPr>
          <p:cNvSpPr>
            <a:spLocks noChangeArrowheads="1"/>
          </p:cNvSpPr>
          <p:nvPr/>
        </p:nvSpPr>
        <p:spPr bwMode="auto">
          <a:xfrm>
            <a:off x="6203055" y="1955964"/>
            <a:ext cx="901943" cy="55970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6" name="AutoShape 46">
            <a:extLst>
              <a:ext uri="{FF2B5EF4-FFF2-40B4-BE49-F238E27FC236}">
                <a16:creationId xmlns:a16="http://schemas.microsoft.com/office/drawing/2014/main" id="{C60394A9-9C1D-4998-86E0-4EF4B75B6BC8}"/>
              </a:ext>
            </a:extLst>
          </p:cNvPr>
          <p:cNvSpPr>
            <a:spLocks noChangeArrowheads="1"/>
          </p:cNvSpPr>
          <p:nvPr/>
        </p:nvSpPr>
        <p:spPr bwMode="auto">
          <a:xfrm>
            <a:off x="6188586" y="3599806"/>
            <a:ext cx="916412" cy="49676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8" name="AutoShape 46">
            <a:extLst>
              <a:ext uri="{FF2B5EF4-FFF2-40B4-BE49-F238E27FC236}">
                <a16:creationId xmlns:a16="http://schemas.microsoft.com/office/drawing/2014/main" id="{BD5A62B8-9183-4680-8495-A3414546F8FF}"/>
              </a:ext>
            </a:extLst>
          </p:cNvPr>
          <p:cNvSpPr>
            <a:spLocks noChangeArrowheads="1"/>
          </p:cNvSpPr>
          <p:nvPr/>
        </p:nvSpPr>
        <p:spPr bwMode="auto">
          <a:xfrm>
            <a:off x="4974749" y="4946644"/>
            <a:ext cx="931502" cy="4984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9" name="AutoShape 46">
            <a:extLst>
              <a:ext uri="{FF2B5EF4-FFF2-40B4-BE49-F238E27FC236}">
                <a16:creationId xmlns:a16="http://schemas.microsoft.com/office/drawing/2014/main" id="{3A9B2F9B-570F-4C2F-910F-04CB26E0C582}"/>
              </a:ext>
            </a:extLst>
          </p:cNvPr>
          <p:cNvSpPr>
            <a:spLocks noChangeArrowheads="1"/>
          </p:cNvSpPr>
          <p:nvPr/>
        </p:nvSpPr>
        <p:spPr bwMode="auto">
          <a:xfrm>
            <a:off x="4987877" y="2720704"/>
            <a:ext cx="929946" cy="53177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802.11bi</a:t>
            </a:r>
          </a:p>
          <a:p>
            <a:pPr algn="ctr"/>
            <a:r>
              <a:rPr lang="en-US" sz="1200" b="1" dirty="0">
                <a:solidFill>
                  <a:schemeClr val="tx1"/>
                </a:solidFill>
                <a:latin typeface="Tahoma" pitchFamily="34" charset="0"/>
                <a:ea typeface="ＭＳ Ｐゴシック" charset="-128"/>
                <a:cs typeface="Arial" pitchFamily="34" charset="0"/>
              </a:rPr>
              <a:t>EDP</a:t>
            </a:r>
          </a:p>
        </p:txBody>
      </p:sp>
      <p:sp>
        <p:nvSpPr>
          <p:cNvPr id="114" name="AutoShape 46">
            <a:extLst>
              <a:ext uri="{FF2B5EF4-FFF2-40B4-BE49-F238E27FC236}">
                <a16:creationId xmlns:a16="http://schemas.microsoft.com/office/drawing/2014/main" id="{5F4B0259-B3C3-48C0-A2C7-01A124780571}"/>
              </a:ext>
            </a:extLst>
          </p:cNvPr>
          <p:cNvSpPr>
            <a:spLocks noChangeArrowheads="1"/>
          </p:cNvSpPr>
          <p:nvPr/>
        </p:nvSpPr>
        <p:spPr bwMode="auto">
          <a:xfrm>
            <a:off x="4999447" y="3602127"/>
            <a:ext cx="906803" cy="5109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SENS</a:t>
            </a:r>
          </a:p>
        </p:txBody>
      </p:sp>
      <p:sp>
        <p:nvSpPr>
          <p:cNvPr id="115" name="AutoShape 46">
            <a:extLst>
              <a:ext uri="{FF2B5EF4-FFF2-40B4-BE49-F238E27FC236}">
                <a16:creationId xmlns:a16="http://schemas.microsoft.com/office/drawing/2014/main" id="{09B0181C-A2EE-4CBB-A8BE-D951E644C7AC}"/>
              </a:ext>
            </a:extLst>
          </p:cNvPr>
          <p:cNvSpPr>
            <a:spLocks noChangeArrowheads="1"/>
          </p:cNvSpPr>
          <p:nvPr/>
        </p:nvSpPr>
        <p:spPr bwMode="auto">
          <a:xfrm>
            <a:off x="1047484" y="3065855"/>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6" name="Text Box 3">
            <a:extLst>
              <a:ext uri="{FF2B5EF4-FFF2-40B4-BE49-F238E27FC236}">
                <a16:creationId xmlns:a16="http://schemas.microsoft.com/office/drawing/2014/main" id="{D4B39A81-F71C-44E8-8765-BABC97FCBFF6}"/>
              </a:ext>
            </a:extLst>
          </p:cNvPr>
          <p:cNvSpPr txBox="1">
            <a:spLocks noChangeArrowheads="1"/>
          </p:cNvSpPr>
          <p:nvPr/>
        </p:nvSpPr>
        <p:spPr bwMode="auto">
          <a:xfrm>
            <a:off x="1054257" y="5107805"/>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7" name="Text Box 36">
            <a:extLst>
              <a:ext uri="{FF2B5EF4-FFF2-40B4-BE49-F238E27FC236}">
                <a16:creationId xmlns:a16="http://schemas.microsoft.com/office/drawing/2014/main" id="{A29B1D1C-D966-4639-9ED2-7FE26CA1CDAE}"/>
              </a:ext>
            </a:extLst>
          </p:cNvPr>
          <p:cNvSpPr txBox="1">
            <a:spLocks noChangeArrowheads="1"/>
          </p:cNvSpPr>
          <p:nvPr/>
        </p:nvSpPr>
        <p:spPr bwMode="auto">
          <a:xfrm>
            <a:off x="1137164"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8" name="AutoShape 37">
            <a:extLst>
              <a:ext uri="{FF2B5EF4-FFF2-40B4-BE49-F238E27FC236}">
                <a16:creationId xmlns:a16="http://schemas.microsoft.com/office/drawing/2014/main" id="{3D91D57C-5F86-468C-A113-845A08D90CDC}"/>
              </a:ext>
            </a:extLst>
          </p:cNvPr>
          <p:cNvSpPr>
            <a:spLocks/>
          </p:cNvSpPr>
          <p:nvPr/>
        </p:nvSpPr>
        <p:spPr bwMode="auto">
          <a:xfrm rot="-5400000">
            <a:off x="1598313"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119" name="AutoShape 46">
            <a:extLst>
              <a:ext uri="{FF2B5EF4-FFF2-40B4-BE49-F238E27FC236}">
                <a16:creationId xmlns:a16="http://schemas.microsoft.com/office/drawing/2014/main" id="{FBA4FA15-5B54-4A99-B99E-E5D6430AEFE1}"/>
              </a:ext>
            </a:extLst>
          </p:cNvPr>
          <p:cNvSpPr>
            <a:spLocks noChangeArrowheads="1"/>
          </p:cNvSpPr>
          <p:nvPr/>
        </p:nvSpPr>
        <p:spPr bwMode="auto">
          <a:xfrm>
            <a:off x="5003423" y="1951412"/>
            <a:ext cx="914400" cy="56425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802.11bh </a:t>
            </a:r>
          </a:p>
          <a:p>
            <a:pPr algn="ctr"/>
            <a:r>
              <a:rPr lang="en-US" sz="1200" b="1" dirty="0">
                <a:solidFill>
                  <a:schemeClr val="tx1"/>
                </a:solidFill>
                <a:latin typeface="Tahoma" pitchFamily="34" charset="0"/>
                <a:ea typeface="ＭＳ Ｐゴシック" charset="-128"/>
                <a:cs typeface="Arial" pitchFamily="34" charset="0"/>
              </a:rPr>
              <a:t>RCM</a:t>
            </a:r>
          </a:p>
        </p:txBody>
      </p:sp>
      <p:sp>
        <p:nvSpPr>
          <p:cNvPr id="120" name="AutoShape 46">
            <a:extLst>
              <a:ext uri="{FF2B5EF4-FFF2-40B4-BE49-F238E27FC236}">
                <a16:creationId xmlns:a16="http://schemas.microsoft.com/office/drawing/2014/main" id="{7287A421-ECFC-4E88-92C3-1ECD78B02382}"/>
              </a:ext>
            </a:extLst>
          </p:cNvPr>
          <p:cNvSpPr>
            <a:spLocks noChangeArrowheads="1"/>
          </p:cNvSpPr>
          <p:nvPr/>
        </p:nvSpPr>
        <p:spPr bwMode="auto">
          <a:xfrm>
            <a:off x="3801838" y="273011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Study </a:t>
            </a:r>
          </a:p>
          <a:p>
            <a:pPr algn="ctr"/>
            <a:r>
              <a:rPr lang="en-US" sz="1100" b="1" dirty="0">
                <a:solidFill>
                  <a:schemeClr val="tx1"/>
                </a:solidFill>
                <a:latin typeface="Tahoma" pitchFamily="34" charset="0"/>
                <a:ea typeface="ＭＳ Ｐゴシック" charset="-128"/>
                <a:cs typeface="Arial" pitchFamily="34" charset="0"/>
              </a:rPr>
              <a:t>Group(s)</a:t>
            </a:r>
          </a:p>
        </p:txBody>
      </p:sp>
      <p:sp>
        <p:nvSpPr>
          <p:cNvPr id="121" name="AutoShape 46">
            <a:extLst>
              <a:ext uri="{FF2B5EF4-FFF2-40B4-BE49-F238E27FC236}">
                <a16:creationId xmlns:a16="http://schemas.microsoft.com/office/drawing/2014/main" id="{60E39A34-BF69-47E2-AA34-434EEFE5AC1F}"/>
              </a:ext>
            </a:extLst>
          </p:cNvPr>
          <p:cNvSpPr>
            <a:spLocks noChangeArrowheads="1"/>
          </p:cNvSpPr>
          <p:nvPr/>
        </p:nvSpPr>
        <p:spPr bwMode="auto">
          <a:xfrm>
            <a:off x="3801838" y="359535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Topic </a:t>
            </a:r>
          </a:p>
          <a:p>
            <a:pPr algn="ctr"/>
            <a:r>
              <a:rPr lang="en-US" sz="1100" b="1" dirty="0">
                <a:solidFill>
                  <a:schemeClr val="tx1"/>
                </a:solidFill>
                <a:latin typeface="Tahoma" pitchFamily="34" charset="0"/>
                <a:ea typeface="ＭＳ Ｐゴシック" charset="-128"/>
                <a:cs typeface="Arial" pitchFamily="34" charset="0"/>
              </a:rPr>
              <a:t>Interest</a:t>
            </a:r>
          </a:p>
          <a:p>
            <a:pPr algn="ctr"/>
            <a:r>
              <a:rPr lang="en-US" sz="1100" b="1" dirty="0">
                <a:solidFill>
                  <a:schemeClr val="tx1"/>
                </a:solidFill>
                <a:latin typeface="Tahoma" pitchFamily="34" charset="0"/>
                <a:ea typeface="ＭＳ Ｐゴシック" charset="-128"/>
                <a:cs typeface="Arial" pitchFamily="34" charset="0"/>
              </a:rPr>
              <a:t>Group(s)</a:t>
            </a:r>
          </a:p>
        </p:txBody>
      </p:sp>
    </p:spTree>
    <p:extLst>
      <p:ext uri="{BB962C8B-B14F-4D97-AF65-F5344CB8AC3E}">
        <p14:creationId xmlns:p14="http://schemas.microsoft.com/office/powerpoint/2010/main" val="279555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18</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dirty="0"/>
              <a:t>November 2021</a:t>
            </a:r>
            <a:endParaRPr lang="en-GB" dirty="0"/>
          </a:p>
        </p:txBody>
      </p:sp>
      <p:sp>
        <p:nvSpPr>
          <p:cNvPr id="3" name="Slide Number Placeholder 2">
            <a:extLst>
              <a:ext uri="{FF2B5EF4-FFF2-40B4-BE49-F238E27FC236}">
                <a16:creationId xmlns:a16="http://schemas.microsoft.com/office/drawing/2014/main" id="{AE5467BD-C2C2-48BC-88A9-4ADA37010297}"/>
              </a:ext>
            </a:extLst>
          </p:cNvPr>
          <p:cNvSpPr>
            <a:spLocks noGrp="1"/>
          </p:cNvSpPr>
          <p:nvPr>
            <p:ph type="sldNum" idx="12"/>
          </p:nvPr>
        </p:nvSpPr>
        <p:spPr/>
        <p:txBody>
          <a:bodyPr/>
          <a:lstStyle/>
          <a:p>
            <a:r>
              <a:rPr lang="en-GB"/>
              <a:t>Slide </a:t>
            </a:r>
            <a:fld id="{DE40C9FC-4879-4F20-9ECA-A574A90476B7}"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19</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dirty="0"/>
              <a:t>November 2021</a:t>
            </a:r>
          </a:p>
        </p:txBody>
      </p:sp>
      <p:sp>
        <p:nvSpPr>
          <p:cNvPr id="5" name="Slide Number Placeholder 4">
            <a:extLst>
              <a:ext uri="{FF2B5EF4-FFF2-40B4-BE49-F238E27FC236}">
                <a16:creationId xmlns:a16="http://schemas.microsoft.com/office/drawing/2014/main" id="{36DD1D35-2C07-402F-9707-6FDE9CFE690B}"/>
              </a:ext>
            </a:extLst>
          </p:cNvPr>
          <p:cNvSpPr>
            <a:spLocks noGrp="1"/>
          </p:cNvSpPr>
          <p:nvPr>
            <p:ph type="sldNum" sz="quarter" idx="10"/>
          </p:nvPr>
        </p:nvSpPr>
        <p:spPr/>
        <p:txBody>
          <a:bodyPr/>
          <a:lstStyle/>
          <a:p>
            <a:pPr>
              <a:defRPr/>
            </a:pPr>
            <a:fld id="{F26953B9-BDD2-44A2-87E0-A9CE80E8F7DB}" type="slidenum">
              <a:rPr lang="en-US" altLang="en-US" smtClean="0"/>
              <a:pPr>
                <a:defRPr/>
              </a:pPr>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 Members Introduction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November 9</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2021</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November 2021</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1" y="758329"/>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20</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dirty="0"/>
              <a:t>November 2021</a:t>
            </a:r>
          </a:p>
        </p:txBody>
      </p:sp>
      <p:sp>
        <p:nvSpPr>
          <p:cNvPr id="4" name="Slide Number Placeholder 3">
            <a:extLst>
              <a:ext uri="{FF2B5EF4-FFF2-40B4-BE49-F238E27FC236}">
                <a16:creationId xmlns:a16="http://schemas.microsoft.com/office/drawing/2014/main" id="{C3B43376-0FB1-4C39-BC21-F3E898B39BC7}"/>
              </a:ext>
            </a:extLst>
          </p:cNvPr>
          <p:cNvSpPr>
            <a:spLocks noGrp="1"/>
          </p:cNvSpPr>
          <p:nvPr>
            <p:ph type="sldNum" sz="quarter" idx="10"/>
          </p:nvPr>
        </p:nvSpPr>
        <p:spPr/>
        <p:txBody>
          <a:bodyPr/>
          <a:lstStyle/>
          <a:p>
            <a:pPr>
              <a:defRPr/>
            </a:pPr>
            <a:fld id="{770FE30A-65F2-401B-B4EF-50D22A2B3FAB}"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786269"/>
            <a:ext cx="7886700" cy="758825"/>
          </a:xfrm>
        </p:spPr>
        <p:txBody>
          <a:bodyPr/>
          <a:lstStyle/>
          <a:p>
            <a:r>
              <a:rPr lang="en-US" altLang="en-US" dirty="0"/>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21</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dirty="0"/>
              <a:t>November 2021</a:t>
            </a:r>
          </a:p>
        </p:txBody>
      </p:sp>
      <p:sp>
        <p:nvSpPr>
          <p:cNvPr id="4" name="Slide Number Placeholder 3">
            <a:extLst>
              <a:ext uri="{FF2B5EF4-FFF2-40B4-BE49-F238E27FC236}">
                <a16:creationId xmlns:a16="http://schemas.microsoft.com/office/drawing/2014/main" id="{49873EB8-553B-4576-86B1-D740555CFD44}"/>
              </a:ext>
            </a:extLst>
          </p:cNvPr>
          <p:cNvSpPr>
            <a:spLocks noGrp="1"/>
          </p:cNvSpPr>
          <p:nvPr>
            <p:ph type="sldNum" sz="quarter" idx="10"/>
          </p:nvPr>
        </p:nvSpPr>
        <p:spPr/>
        <p:txBody>
          <a:bodyPr/>
          <a:lstStyle/>
          <a:p>
            <a:pPr>
              <a:defRPr/>
            </a:pPr>
            <a:fld id="{B5020E3C-FE33-423E-B292-A3F6E284FA20}"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834595"/>
            <a:ext cx="7886700" cy="679450"/>
          </a:xfrm>
        </p:spPr>
        <p:txBody>
          <a:bodyPr/>
          <a:lstStyle/>
          <a:p>
            <a:r>
              <a:rPr lang="en-US" altLang="en-US" dirty="0"/>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22</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dirty="0"/>
              <a:t>November 2021</a:t>
            </a:r>
          </a:p>
        </p:txBody>
      </p:sp>
      <p:sp>
        <p:nvSpPr>
          <p:cNvPr id="4" name="Slide Number Placeholder 3">
            <a:extLst>
              <a:ext uri="{FF2B5EF4-FFF2-40B4-BE49-F238E27FC236}">
                <a16:creationId xmlns:a16="http://schemas.microsoft.com/office/drawing/2014/main" id="{D89C4FA3-7A77-43A4-89B1-EFC020D80DAB}"/>
              </a:ext>
            </a:extLst>
          </p:cNvPr>
          <p:cNvSpPr>
            <a:spLocks noGrp="1"/>
          </p:cNvSpPr>
          <p:nvPr>
            <p:ph type="sldNum" sz="quarter" idx="10"/>
          </p:nvPr>
        </p:nvSpPr>
        <p:spPr/>
        <p:txBody>
          <a:bodyPr/>
          <a:lstStyle/>
          <a:p>
            <a:pPr>
              <a:defRPr/>
            </a:pPr>
            <a:fld id="{3E6ED91E-2CB4-4D2F-B6C3-A1410176EB22}" type="slidenum">
              <a:rPr lang="en-US" smtClean="0"/>
              <a:pPr>
                <a:defRPr/>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08172" y="850845"/>
            <a:ext cx="7886700" cy="654050"/>
          </a:xfrm>
        </p:spPr>
        <p:txBody>
          <a:bodyPr/>
          <a:lstStyle/>
          <a:p>
            <a:r>
              <a:rPr lang="en-US" altLang="en-US" dirty="0"/>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23</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dirty="0"/>
              <a:t>November 2021</a:t>
            </a:r>
          </a:p>
        </p:txBody>
      </p:sp>
      <p:sp>
        <p:nvSpPr>
          <p:cNvPr id="4" name="Slide Number Placeholder 3">
            <a:extLst>
              <a:ext uri="{FF2B5EF4-FFF2-40B4-BE49-F238E27FC236}">
                <a16:creationId xmlns:a16="http://schemas.microsoft.com/office/drawing/2014/main" id="{36AC0D85-C1FE-43E6-A0CC-A77CF3FF4C33}"/>
              </a:ext>
            </a:extLst>
          </p:cNvPr>
          <p:cNvSpPr>
            <a:spLocks noGrp="1"/>
          </p:cNvSpPr>
          <p:nvPr>
            <p:ph type="sldNum" sz="quarter" idx="10"/>
          </p:nvPr>
        </p:nvSpPr>
        <p:spPr/>
        <p:txBody>
          <a:bodyPr/>
          <a:lstStyle/>
          <a:p>
            <a:pPr>
              <a:defRPr/>
            </a:pPr>
            <a:fld id="{CFD03B40-539B-4A0F-9B7D-FB8982A8DD9C}"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24</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25</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16642" y="724447"/>
            <a:ext cx="8458200" cy="609600"/>
          </a:xfrm>
          <a:noFill/>
        </p:spPr>
        <p:txBody>
          <a:bodyPr vert="horz" wrap="square" lIns="90488" tIns="44450" rIns="90488" bIns="44450" numCol="1" anchor="ctr" anchorCtr="0" compatLnSpc="1">
            <a:prstTxWarp prst="textNoShape">
              <a:avLst/>
            </a:prstTxWarp>
          </a:bodyPr>
          <a:lstStyle/>
          <a:p>
            <a:r>
              <a:rPr lang="en-US" altLang="en-US" dirty="0">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556792"/>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dirty="0"/>
              <a:t>November 2021</a:t>
            </a:r>
            <a:endParaRPr lang="en-GB"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26</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27</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28</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929219" y="670427"/>
            <a:ext cx="10460566" cy="914400"/>
          </a:xfrm>
        </p:spPr>
        <p:txBody>
          <a:bodyPr/>
          <a:lstStyle/>
          <a:p>
            <a:r>
              <a:rPr lang="en-US" altLang="en-US" dirty="0"/>
              <a:t>Registration for the November 802.11 plenary session</a:t>
            </a:r>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787046"/>
            <a:ext cx="9577064" cy="4649786"/>
          </a:xfrm>
        </p:spPr>
        <p:txBody>
          <a:bodyPr/>
          <a:lstStyle/>
          <a:p>
            <a:pPr>
              <a:buFont typeface="Arial" panose="020B0604020202020204" pitchFamily="34" charset="0"/>
              <a:buChar char="•"/>
            </a:pPr>
            <a:r>
              <a:rPr lang="en-US" altLang="en-US" b="0" dirty="0"/>
              <a:t>This meeting is part of the November IEEE 802 plenary session</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You must pay the registration fee in order to attend</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have not already done so, you can register </a:t>
            </a:r>
            <a:r>
              <a:rPr lang="en-US" altLang="en-US" b="0" dirty="0">
                <a:hlinkClick r:id="rId3"/>
              </a:rPr>
              <a:t>here</a:t>
            </a:r>
            <a:r>
              <a:rPr lang="en-US" altLang="en-US" b="0" dirty="0"/>
              <a:t> or follow the registration link here </a:t>
            </a:r>
            <a:r>
              <a:rPr lang="en-US" altLang="en-US" b="0" dirty="0">
                <a:hlinkClick r:id="rId4"/>
              </a:rPr>
              <a:t>http://802world.org/plenary</a:t>
            </a:r>
            <a:r>
              <a:rPr lang="en-US" altLang="en-US" b="0" dirty="0"/>
              <a:t> </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do not intend to register for this session you must leave this meeting and, if you have logged attendance on IMAT, email the 802.11 chair or vice chairs to have your attendance cancelled</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2021</a:t>
            </a:r>
          </a:p>
        </p:txBody>
      </p:sp>
    </p:spTree>
    <p:extLst>
      <p:ext uri="{BB962C8B-B14F-4D97-AF65-F5344CB8AC3E}">
        <p14:creationId xmlns:p14="http://schemas.microsoft.com/office/powerpoint/2010/main" val="2395217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November 2021</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32</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33</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November 2021</a:t>
            </a:r>
            <a:endParaRPr lang="en-GB"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dirty="0"/>
              <a:t>November 2021</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2021</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35</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2021</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36</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37</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2021</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2021</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41</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US" altLang="en-US" sz="4400" dirty="0">
                <a:latin typeface="Arial" panose="020B0604020202020204" pitchFamily="34" charset="0"/>
                <a:cs typeface="Arial" panose="020B0604020202020204" pitchFamily="34" charset="0"/>
              </a:rPr>
              <a:t>E</a:t>
            </a:r>
            <a:r>
              <a:rPr lang="en-GB" altLang="en-US" sz="4400" dirty="0">
                <a:latin typeface="Arial" panose="020B0604020202020204" pitchFamily="34" charset="0"/>
                <a:cs typeface="Arial" panose="020B0604020202020204" pitchFamily="34" charset="0"/>
              </a:rPr>
              <a:t>vent Conduct</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November 2021</a:t>
            </a:r>
            <a:endParaRPr lang="en-GB" dirty="0"/>
          </a:p>
        </p:txBody>
      </p:sp>
    </p:spTree>
    <p:extLst>
      <p:ext uri="{BB962C8B-B14F-4D97-AF65-F5344CB8AC3E}">
        <p14:creationId xmlns:p14="http://schemas.microsoft.com/office/powerpoint/2010/main" val="114180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44</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45</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Example Online 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dirty="0"/>
              <a:t>November 2021</a:t>
            </a:r>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46</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dirty="0"/>
              <a:t>It is an </a:t>
            </a:r>
            <a:r>
              <a:rPr lang="en-GB" altLang="en-US" dirty="0">
                <a:solidFill>
                  <a:srgbClr val="FF0000"/>
                </a:solidFill>
              </a:rPr>
              <a:t>IEEE-SA</a:t>
            </a:r>
            <a:r>
              <a:rPr lang="en-GB" altLang="en-US" dirty="0"/>
              <a:t> </a:t>
            </a:r>
            <a:r>
              <a:rPr lang="en-GB" altLang="en-US" dirty="0">
                <a:solidFill>
                  <a:srgbClr val="FF3300"/>
                </a:solidFill>
              </a:rPr>
              <a:t>requirement</a:t>
            </a:r>
            <a:r>
              <a:rPr lang="en-GB" altLang="en-US" dirty="0"/>
              <a:t> that attendees register, in order that a correct record of attendees and their disclosed affiliations can be recorded in the minutes.</a:t>
            </a:r>
          </a:p>
          <a:p>
            <a:pPr>
              <a:lnSpc>
                <a:spcPct val="90000"/>
              </a:lnSpc>
            </a:pPr>
            <a:endParaRPr lang="en-GB" altLang="en-US" dirty="0"/>
          </a:p>
          <a:p>
            <a:pPr>
              <a:lnSpc>
                <a:spcPct val="90000"/>
              </a:lnSpc>
            </a:pPr>
            <a:endParaRPr lang="en-GB" altLang="en-US" dirty="0"/>
          </a:p>
          <a:p>
            <a:pPr>
              <a:lnSpc>
                <a:spcPct val="90000"/>
              </a:lnSpc>
            </a:pPr>
            <a:r>
              <a:rPr lang="en-GB" altLang="en-US" dirty="0"/>
              <a:t>You need a single IEEE-SA web account</a:t>
            </a:r>
          </a:p>
          <a:p>
            <a:pPr lvl="1">
              <a:lnSpc>
                <a:spcPct val="90000"/>
              </a:lnSpc>
            </a:pPr>
            <a:r>
              <a:rPr lang="en-GB" altLang="en-US" dirty="0"/>
              <a:t>The IEEE-SA web account requires a working email address</a:t>
            </a:r>
          </a:p>
          <a:p>
            <a:pPr lvl="1">
              <a:lnSpc>
                <a:spcPct val="90000"/>
              </a:lnSpc>
            </a:pPr>
            <a:r>
              <a:rPr lang="en-GB" altLang="en-US" dirty="0"/>
              <a:t>do not remove your email address from the account</a:t>
            </a:r>
          </a:p>
          <a:p>
            <a:pPr lvl="1">
              <a:lnSpc>
                <a:spcPct val="90000"/>
              </a:lnSpc>
            </a:pPr>
            <a:endParaRPr lang="en-GB" altLang="en-US" dirty="0"/>
          </a:p>
          <a:p>
            <a:pPr>
              <a:lnSpc>
                <a:spcPct val="90000"/>
              </a:lnSpc>
            </a:pPr>
            <a:r>
              <a:rPr lang="en-GB" altLang="en-US" dirty="0"/>
              <a:t>Use the email address associated with that web account when registering attendance</a:t>
            </a:r>
          </a:p>
          <a:p>
            <a:pPr lvl="1">
              <a:lnSpc>
                <a:spcPct val="90000"/>
              </a:lnSpc>
            </a:pPr>
            <a:r>
              <a:rPr lang="en-GB" altLang="en-US"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47</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48</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49</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dirty="0"/>
              <a:t>November 2021</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5</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some short educational 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2021</a:t>
            </a:r>
          </a:p>
        </p:txBody>
      </p:sp>
    </p:spTree>
    <p:extLst>
      <p:ext uri="{BB962C8B-B14F-4D97-AF65-F5344CB8AC3E}">
        <p14:creationId xmlns:p14="http://schemas.microsoft.com/office/powerpoint/2010/main" val="1654250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50</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dirty="0"/>
              <a:t>November 2021</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51</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dirty="0"/>
              <a:t>November 2021</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52</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dirty="0"/>
              <a:t>November 2021</a:t>
            </a:r>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53</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dirty="0"/>
              <a:t>November 2021</a:t>
            </a:r>
            <a:endParaRPr lang="en-GB"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54</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dirty="0"/>
              <a:t>November 2021</a:t>
            </a:r>
            <a:endParaRPr lang="en-GB"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55</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56</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2179109" y="637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57</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58</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1652164077"/>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latin typeface="Arial" panose="020B0604020202020204" pitchFamily="34" charset="0"/>
                          <a:cs typeface="Arial" panose="020B0604020202020204" pitchFamily="34" charset="0"/>
                        </a:rPr>
                        <a:t>H</a:t>
                      </a:r>
                      <a:r>
                        <a:rPr lang="en-GB" sz="1400" dirty="0" err="1">
                          <a:effectLst/>
                          <a:latin typeface="Arial" panose="020B0604020202020204" pitchFamily="34" charset="0"/>
                          <a:cs typeface="Arial" panose="020B0604020202020204" pitchFamily="34" charset="0"/>
                        </a:rPr>
                        <a:t>uawei</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59</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6</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60</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61</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dirty="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62</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63</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a:xfrm>
            <a:off x="914400" y="2130426"/>
            <a:ext cx="10363200" cy="2018654"/>
          </a:xfrm>
        </p:spPr>
        <p:txBody>
          <a:bodyPr/>
          <a:lstStyle/>
          <a:p>
            <a:r>
              <a:rPr lang="en-GB" altLang="en-US" sz="4400" dirty="0">
                <a:latin typeface="Arial" panose="020B0604020202020204" pitchFamily="34" charset="0"/>
                <a:cs typeface="Arial" panose="020B0604020202020204" pitchFamily="34" charset="0"/>
              </a:rPr>
              <a:t>Thank you for attending.</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64</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dirty="0"/>
              <a:t>November 2021</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2021</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2021</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8</a:t>
            </a:fld>
            <a:endParaRPr lang="en-US" altLang="en-US" sz="1200" b="0"/>
          </a:p>
        </p:txBody>
      </p:sp>
      <p:grpSp>
        <p:nvGrpSpPr>
          <p:cNvPr id="3" name="Group 2">
            <a:extLst>
              <a:ext uri="{FF2B5EF4-FFF2-40B4-BE49-F238E27FC236}">
                <a16:creationId xmlns:a16="http://schemas.microsoft.com/office/drawing/2014/main" id="{9E51D753-EAE4-49C1-9770-809357C81469}"/>
              </a:ext>
            </a:extLst>
          </p:cNvPr>
          <p:cNvGrpSpPr/>
          <p:nvPr/>
        </p:nvGrpSpPr>
        <p:grpSpPr>
          <a:xfrm>
            <a:off x="1133693" y="1143200"/>
            <a:ext cx="9924613" cy="5266475"/>
            <a:chOff x="1133693" y="795763"/>
            <a:chExt cx="9924613" cy="5266475"/>
          </a:xfrm>
        </p:grpSpPr>
        <p:cxnSp>
          <p:nvCxnSpPr>
            <p:cNvPr id="66" name="Straight Connector 65">
              <a:extLst>
                <a:ext uri="{FF2B5EF4-FFF2-40B4-BE49-F238E27FC236}">
                  <a16:creationId xmlns:a16="http://schemas.microsoft.com/office/drawing/2014/main" id="{B02EC8BB-3668-45E3-B7FA-B28EAD2315BF}"/>
                </a:ext>
              </a:extLst>
            </p:cNvPr>
            <p:cNvCxnSpPr>
              <a:cxnSpLocks/>
            </p:cNvCxnSpPr>
            <p:nvPr/>
          </p:nvCxnSpPr>
          <p:spPr bwMode="auto">
            <a:xfrm>
              <a:off x="8777098" y="1933632"/>
              <a:ext cx="0" cy="46432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627F149-7DE4-4105-9B95-8FFE327547AA}"/>
                </a:ext>
              </a:extLst>
            </p:cNvPr>
            <p:cNvCxnSpPr>
              <a:cxnSpLocks/>
            </p:cNvCxnSpPr>
            <p:nvPr/>
          </p:nvCxnSpPr>
          <p:spPr bwMode="auto">
            <a:xfrm flipH="1">
              <a:off x="7021081" y="3221555"/>
              <a:ext cx="1" cy="799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Freeform 105">
              <a:extLst>
                <a:ext uri="{FF2B5EF4-FFF2-40B4-BE49-F238E27FC236}">
                  <a16:creationId xmlns:a16="http://schemas.microsoft.com/office/drawing/2014/main" id="{0BA66799-0FA2-724E-BBDA-EBCE1E17E1E9}"/>
                </a:ext>
              </a:extLst>
            </p:cNvPr>
            <p:cNvSpPr/>
            <p:nvPr/>
          </p:nvSpPr>
          <p:spPr bwMode="auto">
            <a:xfrm>
              <a:off x="4990308" y="2086033"/>
              <a:ext cx="2030773" cy="299142"/>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72" name="Straight Connector 71">
              <a:extLst>
                <a:ext uri="{FF2B5EF4-FFF2-40B4-BE49-F238E27FC236}">
                  <a16:creationId xmlns:a16="http://schemas.microsoft.com/office/drawing/2014/main" id="{0F296BAB-48A0-E648-A8AD-1FCCFB9A70CB}"/>
                </a:ext>
              </a:extLst>
            </p:cNvPr>
            <p:cNvCxnSpPr>
              <a:cxnSpLocks/>
              <a:stCxn id="97" idx="2"/>
            </p:cNvCxnSpPr>
            <p:nvPr/>
          </p:nvCxnSpPr>
          <p:spPr bwMode="auto">
            <a:xfrm>
              <a:off x="6067988" y="1135710"/>
              <a:ext cx="0" cy="928641"/>
            </a:xfrm>
            <a:prstGeom prst="line">
              <a:avLst/>
            </a:prstGeom>
            <a:solidFill>
              <a:schemeClr val="accent1"/>
            </a:solidFill>
            <a:ln w="25400" cap="flat" cmpd="sng" algn="ctr">
              <a:solidFill>
                <a:srgbClr val="0432FF"/>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4C8EFF97-06B7-4843-BB7A-AEB414A38D97}"/>
                </a:ext>
              </a:extLst>
            </p:cNvPr>
            <p:cNvGrpSpPr/>
            <p:nvPr/>
          </p:nvGrpSpPr>
          <p:grpSpPr>
            <a:xfrm>
              <a:off x="6355046" y="3472181"/>
              <a:ext cx="1411082" cy="933075"/>
              <a:chOff x="4726519" y="3791325"/>
              <a:chExt cx="1411082" cy="933075"/>
            </a:xfrm>
          </p:grpSpPr>
          <p:sp>
            <p:nvSpPr>
              <p:cNvPr id="108" name="Freeform 64">
                <a:extLst>
                  <a:ext uri="{FF2B5EF4-FFF2-40B4-BE49-F238E27FC236}">
                    <a16:creationId xmlns:a16="http://schemas.microsoft.com/office/drawing/2014/main" id="{BB1B3271-7C12-47F9-83C7-E6178D848691}"/>
                  </a:ext>
                </a:extLst>
              </p:cNvPr>
              <p:cNvSpPr/>
              <p:nvPr/>
            </p:nvSpPr>
            <p:spPr>
              <a:xfrm>
                <a:off x="4734991" y="4337506"/>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Standard Board</a:t>
                </a:r>
              </a:p>
            </p:txBody>
          </p:sp>
          <p:sp>
            <p:nvSpPr>
              <p:cNvPr id="112" name="Freeform 64">
                <a:extLst>
                  <a:ext uri="{FF2B5EF4-FFF2-40B4-BE49-F238E27FC236}">
                    <a16:creationId xmlns:a16="http://schemas.microsoft.com/office/drawing/2014/main" id="{2FE280A8-90BF-414F-AF1B-DF39641BE330}"/>
                  </a:ext>
                </a:extLst>
              </p:cNvPr>
              <p:cNvSpPr/>
              <p:nvPr/>
            </p:nvSpPr>
            <p:spPr>
              <a:xfrm>
                <a:off x="4726519" y="3791325"/>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Board of Governors</a:t>
                </a:r>
              </a:p>
            </p:txBody>
          </p:sp>
        </p:grpSp>
        <p:sp>
          <p:nvSpPr>
            <p:cNvPr id="76" name="TextBox 4">
              <a:extLst>
                <a:ext uri="{FF2B5EF4-FFF2-40B4-BE49-F238E27FC236}">
                  <a16:creationId xmlns:a16="http://schemas.microsoft.com/office/drawing/2014/main" id="{DB6099B3-2B8A-4187-AFB8-A0EC9C3DB21C}"/>
                </a:ext>
              </a:extLst>
            </p:cNvPr>
            <p:cNvSpPr txBox="1"/>
            <p:nvPr/>
          </p:nvSpPr>
          <p:spPr>
            <a:xfrm>
              <a:off x="1133693" y="4750760"/>
              <a:ext cx="28752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100" b="1" dirty="0">
                  <a:solidFill>
                    <a:srgbClr val="FF0000"/>
                  </a:solidFill>
                  <a:ea typeface="DejaVu Sans"/>
                  <a:cs typeface="DejaVu Sans"/>
                </a:rPr>
                <a:t>IEEE 802 LMSC is a Standards Committee</a:t>
              </a:r>
            </a:p>
            <a:p>
              <a:r>
                <a:rPr lang="en-US" altLang="en-US" sz="1100" b="1" dirty="0">
                  <a:solidFill>
                    <a:srgbClr val="FF0000"/>
                  </a:solidFill>
                  <a:ea typeface="DejaVu Sans"/>
                  <a:cs typeface="DejaVu Sans"/>
                </a:rPr>
                <a:t>of the IEEE Computer Society</a:t>
              </a:r>
            </a:p>
          </p:txBody>
        </p:sp>
        <p:cxnSp>
          <p:nvCxnSpPr>
            <p:cNvPr id="79" name="Straight Arrow Connector 78">
              <a:extLst>
                <a:ext uri="{FF2B5EF4-FFF2-40B4-BE49-F238E27FC236}">
                  <a16:creationId xmlns:a16="http://schemas.microsoft.com/office/drawing/2014/main" id="{823F151A-D06E-40D0-A185-8B7E3678BF8D}"/>
                </a:ext>
              </a:extLst>
            </p:cNvPr>
            <p:cNvCxnSpPr>
              <a:cxnSpLocks/>
            </p:cNvCxnSpPr>
            <p:nvPr/>
          </p:nvCxnSpPr>
          <p:spPr bwMode="auto">
            <a:xfrm>
              <a:off x="3726009" y="4992133"/>
              <a:ext cx="560941"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80" name="Organization Chart 7">
              <a:extLst>
                <a:ext uri="{FF2B5EF4-FFF2-40B4-BE49-F238E27FC236}">
                  <a16:creationId xmlns:a16="http://schemas.microsoft.com/office/drawing/2014/main" id="{CFDAFAEB-4513-4779-9A5A-6081FF47FE72}"/>
                </a:ext>
              </a:extLst>
            </p:cNvPr>
            <p:cNvGrpSpPr>
              <a:grpSpLocks noChangeAspect="1"/>
            </p:cNvGrpSpPr>
            <p:nvPr/>
          </p:nvGrpSpPr>
          <p:grpSpPr bwMode="auto">
            <a:xfrm>
              <a:off x="2475492" y="795763"/>
              <a:ext cx="8582814" cy="2430042"/>
              <a:chOff x="563" y="1327"/>
              <a:chExt cx="6441" cy="2073"/>
            </a:xfrm>
          </p:grpSpPr>
          <p:sp>
            <p:nvSpPr>
              <p:cNvPr id="97" name="_s55304">
                <a:extLst>
                  <a:ext uri="{FF2B5EF4-FFF2-40B4-BE49-F238E27FC236}">
                    <a16:creationId xmlns:a16="http://schemas.microsoft.com/office/drawing/2014/main" id="{82B624D9-BC8A-4C08-9D30-4D84F4B138D0}"/>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99" name="_s55311">
                <a:extLst>
                  <a:ext uri="{FF2B5EF4-FFF2-40B4-BE49-F238E27FC236}">
                    <a16:creationId xmlns:a16="http://schemas.microsoft.com/office/drawing/2014/main" id="{F6EF7A7C-7683-4E71-A314-E0BA0CB06CAF}"/>
                  </a:ext>
                </a:extLst>
              </p:cNvPr>
              <p:cNvSpPr>
                <a:spLocks noChangeArrowheads="1"/>
              </p:cNvSpPr>
              <p:nvPr/>
            </p:nvSpPr>
            <p:spPr bwMode="auto">
              <a:xfrm>
                <a:off x="563" y="2555"/>
                <a:ext cx="979"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400" b="1" dirty="0">
                  <a:solidFill>
                    <a:srgbClr val="000000"/>
                  </a:solidFill>
                  <a:latin typeface="Arial" pitchFamily="34" charset="0"/>
                  <a:ea typeface="MS PGothic" pitchFamily="34" charset="-128"/>
                </a:endParaRPr>
              </a:p>
            </p:txBody>
          </p:sp>
          <p:sp>
            <p:nvSpPr>
              <p:cNvPr id="100" name="_s55315">
                <a:extLst>
                  <a:ext uri="{FF2B5EF4-FFF2-40B4-BE49-F238E27FC236}">
                    <a16:creationId xmlns:a16="http://schemas.microsoft.com/office/drawing/2014/main" id="{5604BF5B-78A8-4E5D-BA50-8FE761E96FFA}"/>
                  </a:ext>
                </a:extLst>
              </p:cNvPr>
              <p:cNvSpPr>
                <a:spLocks noChangeArrowheads="1"/>
              </p:cNvSpPr>
              <p:nvPr/>
            </p:nvSpPr>
            <p:spPr bwMode="auto">
              <a:xfrm>
                <a:off x="6108" y="2586"/>
                <a:ext cx="896" cy="81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endParaRPr lang="en-US" sz="1400" dirty="0">
                  <a:solidFill>
                    <a:srgbClr val="000000"/>
                  </a:solidFill>
                  <a:latin typeface="Arial" pitchFamily="34" charset="0"/>
                  <a:ea typeface="MS PGothic" pitchFamily="34" charset="-128"/>
                </a:endParaRPr>
              </a:p>
            </p:txBody>
          </p:sp>
          <p:sp>
            <p:nvSpPr>
              <p:cNvPr id="101" name="_s55317">
                <a:extLst>
                  <a:ext uri="{FF2B5EF4-FFF2-40B4-BE49-F238E27FC236}">
                    <a16:creationId xmlns:a16="http://schemas.microsoft.com/office/drawing/2014/main" id="{9B71D2BA-6BCD-4889-A6E9-7184A2F739B8}"/>
                  </a:ext>
                </a:extLst>
              </p:cNvPr>
              <p:cNvSpPr>
                <a:spLocks noChangeArrowheads="1"/>
              </p:cNvSpPr>
              <p:nvPr/>
            </p:nvSpPr>
            <p:spPr bwMode="auto">
              <a:xfrm>
                <a:off x="4812" y="2586"/>
                <a:ext cx="1098" cy="80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100" b="1" dirty="0">
                  <a:solidFill>
                    <a:srgbClr val="000000"/>
                  </a:solidFill>
                  <a:latin typeface="Arial" pitchFamily="34" charset="0"/>
                  <a:ea typeface="MS PGothic" pitchFamily="34" charset="-128"/>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2" name="_s55319">
                <a:extLst>
                  <a:ext uri="{FF2B5EF4-FFF2-40B4-BE49-F238E27FC236}">
                    <a16:creationId xmlns:a16="http://schemas.microsoft.com/office/drawing/2014/main" id="{4FAE84EE-A77B-4C7F-BC97-FB5AD34CD707}"/>
                  </a:ext>
                </a:extLst>
              </p:cNvPr>
              <p:cNvSpPr>
                <a:spLocks noChangeArrowheads="1"/>
              </p:cNvSpPr>
              <p:nvPr/>
            </p:nvSpPr>
            <p:spPr bwMode="auto">
              <a:xfrm>
                <a:off x="3433" y="2590"/>
                <a:ext cx="1053" cy="810"/>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Standards Association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(IEEE SA)</a:t>
                </a: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3" name="_s55325">
                <a:extLst>
                  <a:ext uri="{FF2B5EF4-FFF2-40B4-BE49-F238E27FC236}">
                    <a16:creationId xmlns:a16="http://schemas.microsoft.com/office/drawing/2014/main" id="{06B89379-989F-4FEA-90A8-2CA67A2A68E6}"/>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Exec Director &amp; Staff</a:t>
                </a:r>
                <a:endParaRPr lang="en-US" sz="1400" dirty="0">
                  <a:solidFill>
                    <a:srgbClr val="000000"/>
                  </a:solidFill>
                  <a:latin typeface="Arial" pitchFamily="34" charset="0"/>
                  <a:ea typeface="MS PGothic" pitchFamily="34" charset="-128"/>
                </a:endParaRPr>
              </a:p>
            </p:txBody>
          </p:sp>
          <p:cxnSp>
            <p:nvCxnSpPr>
              <p:cNvPr id="104" name="_s55329">
                <a:extLst>
                  <a:ext uri="{FF2B5EF4-FFF2-40B4-BE49-F238E27FC236}">
                    <a16:creationId xmlns:a16="http://schemas.microsoft.com/office/drawing/2014/main" id="{A0E64811-0E0F-4C8A-B01E-85CD912A5F8F}"/>
                  </a:ext>
                </a:extLst>
              </p:cNvPr>
              <p:cNvCxnSpPr>
                <a:cxnSpLocks noChangeShapeType="1"/>
                <a:stCxn id="103"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lc="http://schemas.openxmlformats.org/drawingml/2006/lockedCanvas" xmlns="" xmlns:a14="http://schemas.microsoft.com/office/drawing/2010/main">
                    <a:noFill/>
                  </a14:hiddenFill>
                </a:ext>
              </a:extLst>
            </p:spPr>
          </p:cxnSp>
          <p:sp>
            <p:nvSpPr>
              <p:cNvPr id="106" name="_s55309">
                <a:extLst>
                  <a:ext uri="{FF2B5EF4-FFF2-40B4-BE49-F238E27FC236}">
                    <a16:creationId xmlns:a16="http://schemas.microsoft.com/office/drawing/2014/main" id="{359E0D98-4FCE-482E-A482-4B9522A5AB27}"/>
                  </a:ext>
                </a:extLst>
              </p:cNvPr>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07" name="_s55321">
                <a:extLst>
                  <a:ext uri="{FF2B5EF4-FFF2-40B4-BE49-F238E27FC236}">
                    <a16:creationId xmlns:a16="http://schemas.microsoft.com/office/drawing/2014/main" id="{A876572A-6543-4B1B-9B97-EEA4E0535674}"/>
                  </a:ext>
                </a:extLst>
              </p:cNvPr>
              <p:cNvSpPr>
                <a:spLocks noChangeArrowheads="1"/>
              </p:cNvSpPr>
              <p:nvPr/>
            </p:nvSpPr>
            <p:spPr bwMode="auto">
              <a:xfrm>
                <a:off x="1909" y="2590"/>
                <a:ext cx="1039" cy="798"/>
              </a:xfrm>
              <a:prstGeom prst="rect">
                <a:avLst/>
              </a:prstGeom>
              <a:solidFill>
                <a:srgbClr val="00B0F0"/>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Technical </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r>
                  <a:rPr lang="en-US" sz="900" b="1" dirty="0">
                    <a:solidFill>
                      <a:srgbClr val="000000"/>
                    </a:solidFill>
                    <a:latin typeface="Arial" pitchFamily="34" charset="0"/>
                    <a:ea typeface="MS PGothic" pitchFamily="34" charset="-128"/>
                  </a:rPr>
                  <a:t>many technical societies and councils</a:t>
                </a:r>
              </a:p>
            </p:txBody>
          </p:sp>
        </p:grpSp>
        <p:cxnSp>
          <p:nvCxnSpPr>
            <p:cNvPr id="81" name="Straight Connector 80">
              <a:extLst>
                <a:ext uri="{FF2B5EF4-FFF2-40B4-BE49-F238E27FC236}">
                  <a16:creationId xmlns:a16="http://schemas.microsoft.com/office/drawing/2014/main" id="{7636158F-5E8E-C949-9963-2E4EA4BAD10F}"/>
                </a:ext>
              </a:extLst>
            </p:cNvPr>
            <p:cNvCxnSpPr>
              <a:cxnSpLocks/>
              <a:stCxn id="107" idx="2"/>
              <a:endCxn id="88" idx="0"/>
            </p:cNvCxnSpPr>
            <p:nvPr/>
          </p:nvCxnSpPr>
          <p:spPr bwMode="auto">
            <a:xfrm>
              <a:off x="4961324" y="3211735"/>
              <a:ext cx="12150" cy="80947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TextBox 77">
              <a:extLst>
                <a:ext uri="{FF2B5EF4-FFF2-40B4-BE49-F238E27FC236}">
                  <a16:creationId xmlns:a16="http://schemas.microsoft.com/office/drawing/2014/main" id="{F4FD3917-1EF3-0240-B513-2D7BE6C47074}"/>
                </a:ext>
              </a:extLst>
            </p:cNvPr>
            <p:cNvSpPr txBox="1"/>
            <p:nvPr/>
          </p:nvSpPr>
          <p:spPr>
            <a:xfrm>
              <a:off x="4177802" y="4021208"/>
              <a:ext cx="1591344" cy="384048"/>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Standards Activities Board</a:t>
              </a:r>
            </a:p>
          </p:txBody>
        </p:sp>
        <p:sp>
          <p:nvSpPr>
            <p:cNvPr id="90" name="TextBox 97">
              <a:extLst>
                <a:ext uri="{FF2B5EF4-FFF2-40B4-BE49-F238E27FC236}">
                  <a16:creationId xmlns:a16="http://schemas.microsoft.com/office/drawing/2014/main" id="{E2E19245-E1E4-4134-A896-D41BFC8D8767}"/>
                </a:ext>
              </a:extLst>
            </p:cNvPr>
            <p:cNvSpPr txBox="1"/>
            <p:nvPr/>
          </p:nvSpPr>
          <p:spPr>
            <a:xfrm>
              <a:off x="4331337" y="4723830"/>
              <a:ext cx="3426319" cy="484748"/>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050" b="1" dirty="0">
                <a:solidFill>
                  <a:srgbClr val="000000"/>
                </a:solidFill>
                <a:ea typeface="ＭＳ Ｐゴシック" charset="-128"/>
              </a:endParaRPr>
            </a:p>
            <a:p>
              <a:pPr algn="ctr" eaLnBrk="0" fontAlgn="base" hangingPunct="0">
                <a:spcBef>
                  <a:spcPct val="0"/>
                </a:spcBef>
                <a:spcAft>
                  <a:spcPct val="0"/>
                </a:spcAft>
              </a:pPr>
              <a:r>
                <a:rPr lang="en-US" sz="1050" b="1" dirty="0">
                  <a:solidFill>
                    <a:srgbClr val="000000"/>
                  </a:solidFill>
                  <a:ea typeface="ＭＳ Ｐゴシック" charset="-128"/>
                </a:rPr>
                <a:t>IEEE 802 LAN/MAN Standards Committee</a:t>
              </a:r>
            </a:p>
            <a:p>
              <a:pPr algn="ctr" eaLnBrk="0" fontAlgn="base" hangingPunct="0">
                <a:spcBef>
                  <a:spcPct val="0"/>
                </a:spcBef>
                <a:spcAft>
                  <a:spcPct val="0"/>
                </a:spcAft>
              </a:pPr>
              <a:endParaRPr lang="en-US" sz="1050" b="1" dirty="0">
                <a:solidFill>
                  <a:srgbClr val="000000"/>
                </a:solidFill>
                <a:ea typeface="ＭＳ Ｐゴシック" charset="-128"/>
              </a:endParaRPr>
            </a:p>
          </p:txBody>
        </p:sp>
        <p:cxnSp>
          <p:nvCxnSpPr>
            <p:cNvPr id="91" name="Straight Connector 90">
              <a:extLst>
                <a:ext uri="{FF2B5EF4-FFF2-40B4-BE49-F238E27FC236}">
                  <a16:creationId xmlns:a16="http://schemas.microsoft.com/office/drawing/2014/main" id="{DB913079-88E2-644A-BCA0-988AD007C1BA}"/>
                </a:ext>
              </a:extLst>
            </p:cNvPr>
            <p:cNvCxnSpPr>
              <a:cxnSpLocks/>
            </p:cNvCxnSpPr>
            <p:nvPr/>
          </p:nvCxnSpPr>
          <p:spPr bwMode="auto">
            <a:xfrm flipV="1">
              <a:off x="7021081" y="4418119"/>
              <a:ext cx="0" cy="3326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2" name="TextBox 1">
              <a:extLst>
                <a:ext uri="{FF2B5EF4-FFF2-40B4-BE49-F238E27FC236}">
                  <a16:creationId xmlns:a16="http://schemas.microsoft.com/office/drawing/2014/main" id="{15235CEC-923C-4373-B819-458F9F7E3B80}"/>
                </a:ext>
              </a:extLst>
            </p:cNvPr>
            <p:cNvSpPr txBox="1"/>
            <p:nvPr/>
          </p:nvSpPr>
          <p:spPr>
            <a:xfrm>
              <a:off x="4177803" y="3483548"/>
              <a:ext cx="1567042" cy="323165"/>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Board of Governors</a:t>
              </a:r>
            </a:p>
          </p:txBody>
        </p:sp>
        <p:cxnSp>
          <p:nvCxnSpPr>
            <p:cNvPr id="93" name="Straight Connector 92">
              <a:extLst>
                <a:ext uri="{FF2B5EF4-FFF2-40B4-BE49-F238E27FC236}">
                  <a16:creationId xmlns:a16="http://schemas.microsoft.com/office/drawing/2014/main" id="{6C7168C1-C3EA-2B4B-BD2D-505A4112865A}"/>
                </a:ext>
              </a:extLst>
            </p:cNvPr>
            <p:cNvCxnSpPr>
              <a:cxnSpLocks/>
              <a:stCxn id="88" idx="2"/>
            </p:cNvCxnSpPr>
            <p:nvPr/>
          </p:nvCxnSpPr>
          <p:spPr bwMode="auto">
            <a:xfrm>
              <a:off x="4973474" y="4405256"/>
              <a:ext cx="0" cy="32424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4" name="Freeform 61">
              <a:extLst>
                <a:ext uri="{FF2B5EF4-FFF2-40B4-BE49-F238E27FC236}">
                  <a16:creationId xmlns:a16="http://schemas.microsoft.com/office/drawing/2014/main" id="{76378762-2916-C64F-AA84-AB00270D261F}"/>
                </a:ext>
              </a:extLst>
            </p:cNvPr>
            <p:cNvSpPr/>
            <p:nvPr/>
          </p:nvSpPr>
          <p:spPr bwMode="auto">
            <a:xfrm>
              <a:off x="3070310" y="1933632"/>
              <a:ext cx="7370366" cy="33994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5" name="TextBox 111">
              <a:extLst>
                <a:ext uri="{FF2B5EF4-FFF2-40B4-BE49-F238E27FC236}">
                  <a16:creationId xmlns:a16="http://schemas.microsoft.com/office/drawing/2014/main" id="{C3D1826E-D7CA-4B0C-BAFA-7FF6D875BB67}"/>
                </a:ext>
              </a:extLst>
            </p:cNvPr>
            <p:cNvSpPr txBox="1"/>
            <p:nvPr/>
          </p:nvSpPr>
          <p:spPr>
            <a:xfrm>
              <a:off x="4828682" y="5415907"/>
              <a:ext cx="2431627" cy="646331"/>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750+ volunteer individual experts</a:t>
              </a:r>
              <a:br>
                <a:rPr lang="en-US" sz="1050" b="1" dirty="0">
                  <a:solidFill>
                    <a:srgbClr val="000000"/>
                  </a:solidFill>
                  <a:ea typeface="ＭＳ Ｐゴシック" charset="-128"/>
                </a:rPr>
              </a:br>
              <a:r>
                <a:rPr lang="en-US" sz="1050" b="1" dirty="0">
                  <a:solidFill>
                    <a:srgbClr val="000000"/>
                  </a:solidFill>
                  <a:ea typeface="ＭＳ Ｐゴシック" charset="-128"/>
                </a:rPr>
                <a:t>5 Working Groups</a:t>
              </a:r>
            </a:p>
            <a:p>
              <a:pPr algn="ctr" eaLnBrk="0" fontAlgn="base" hangingPunct="0">
                <a:spcBef>
                  <a:spcPct val="0"/>
                </a:spcBef>
                <a:spcAft>
                  <a:spcPct val="0"/>
                </a:spcAft>
              </a:pPr>
              <a:r>
                <a:rPr lang="en-US" sz="1050" b="1" dirty="0">
                  <a:solidFill>
                    <a:srgbClr val="000000"/>
                  </a:solidFill>
                  <a:ea typeface="ＭＳ Ｐゴシック" charset="-128"/>
                </a:rPr>
                <a:t>2 Technical Advisory Groups</a:t>
              </a:r>
            </a:p>
            <a:p>
              <a:pPr algn="ctr" eaLnBrk="0" fontAlgn="base" hangingPunct="0">
                <a:spcBef>
                  <a:spcPct val="0"/>
                </a:spcBef>
                <a:spcAft>
                  <a:spcPct val="0"/>
                </a:spcAft>
              </a:pPr>
              <a:r>
                <a:rPr lang="en-US" sz="1050" b="1" dirty="0">
                  <a:solidFill>
                    <a:srgbClr val="000000"/>
                  </a:solidFill>
                  <a:ea typeface="ＭＳ Ｐゴシック" charset="-128"/>
                </a:rPr>
                <a:t>1 Executive Committee</a:t>
              </a:r>
            </a:p>
          </p:txBody>
        </p:sp>
        <p:cxnSp>
          <p:nvCxnSpPr>
            <p:cNvPr id="96" name="Straight Connector 95">
              <a:extLst>
                <a:ext uri="{FF2B5EF4-FFF2-40B4-BE49-F238E27FC236}">
                  <a16:creationId xmlns:a16="http://schemas.microsoft.com/office/drawing/2014/main" id="{E203EAB7-5FE9-4A73-81BA-9BA88F7DBA54}"/>
                </a:ext>
              </a:extLst>
            </p:cNvPr>
            <p:cNvCxnSpPr>
              <a:cxnSpLocks/>
              <a:endCxn id="90" idx="2"/>
            </p:cNvCxnSpPr>
            <p:nvPr/>
          </p:nvCxnSpPr>
          <p:spPr bwMode="auto">
            <a:xfrm flipV="1">
              <a:off x="6044497" y="5208578"/>
              <a:ext cx="0" cy="215372"/>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 (alternative)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2021</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9</a:t>
            </a:fld>
            <a:endParaRPr lang="en-US" altLang="en-US" sz="1200" b="0"/>
          </a:p>
        </p:txBody>
      </p:sp>
      <p:pic>
        <p:nvPicPr>
          <p:cNvPr id="4" name="Picture 3" descr="Diagram&#10;&#10;Description automatically generated">
            <a:extLst>
              <a:ext uri="{FF2B5EF4-FFF2-40B4-BE49-F238E27FC236}">
                <a16:creationId xmlns:a16="http://schemas.microsoft.com/office/drawing/2014/main" id="{AC166F06-F19B-4AB3-BCA3-2A2D49BE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28" y="1187450"/>
            <a:ext cx="8575543" cy="4914639"/>
          </a:xfrm>
          <a:prstGeom prst="rect">
            <a:avLst/>
          </a:prstGeom>
        </p:spPr>
      </p:pic>
    </p:spTree>
    <p:extLst>
      <p:ext uri="{BB962C8B-B14F-4D97-AF65-F5344CB8AC3E}">
        <p14:creationId xmlns:p14="http://schemas.microsoft.com/office/powerpoint/2010/main" val="382460998"/>
      </p:ext>
    </p:extLst>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7483</Words>
  <Application>Microsoft Office PowerPoint</Application>
  <PresentationFormat>Widescreen</PresentationFormat>
  <Paragraphs>1150</Paragraphs>
  <Slides>64</Slides>
  <Notes>52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5" baseType="lpstr">
      <vt:lpstr>Arial</vt:lpstr>
      <vt:lpstr>Calibri</vt:lpstr>
      <vt:lpstr>Helvetica</vt:lpstr>
      <vt:lpstr>Monotype Sorts</vt:lpstr>
      <vt:lpstr>Myriad Pro</vt:lpstr>
      <vt:lpstr>Tahoma</vt:lpstr>
      <vt:lpstr>Times New Roman</vt:lpstr>
      <vt:lpstr>Verdana</vt:lpstr>
      <vt:lpstr>Wingdings</vt:lpstr>
      <vt:lpstr>802-11 Theme</vt:lpstr>
      <vt:lpstr>Document</vt:lpstr>
      <vt:lpstr>IEEE 802.11 New Members Introduction</vt:lpstr>
      <vt:lpstr>PowerPoint Presentation</vt:lpstr>
      <vt:lpstr>Registration for the November 802.11 plenary session</vt:lpstr>
      <vt:lpstr>Where can I access important information?</vt:lpstr>
      <vt:lpstr>IEEE 802.11 Presentations</vt:lpstr>
      <vt:lpstr>Who we are</vt:lpstr>
      <vt:lpstr>IEEE Standards Association (IEEE-SA)</vt:lpstr>
      <vt:lpstr>IEEE 802 within IEEE and IEEE-SA Structure</vt:lpstr>
      <vt:lpstr>IEEE 802 within IEEE and IEEE-SA Structure (alternative)</vt:lpstr>
      <vt:lpstr>Computer Society standards committees</vt:lpstr>
      <vt:lpstr>Lower-Layer Focus</vt:lpstr>
      <vt:lpstr>PowerPoint Presentation</vt:lpstr>
      <vt:lpstr>PowerPoint Presentation</vt:lpstr>
      <vt:lpstr>PowerPoint Presentation</vt:lpstr>
      <vt:lpstr>IEEE 802 Technologies</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Event Conduct</vt:lpstr>
      <vt:lpstr>IEEE Event Conduct and Safety Statement</vt:lpstr>
      <vt:lpstr>IEEE Event Conduct and Safety Statement</vt:lpstr>
      <vt:lpstr>Attendance</vt:lpstr>
      <vt:lpstr>Example Online 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Email Reflectors</vt:lpstr>
      <vt:lpstr>Email Reflectors</vt:lpstr>
      <vt:lpstr>Documentation</vt:lpstr>
      <vt:lpstr>Documentation Generally</vt:lpstr>
      <vt:lpstr>Thank you for attending. Questions ?</vt:lpstr>
      <vt:lpstr>Badges</vt:lpstr>
    </vt:vector>
  </TitlesOfParts>
  <Company>Huawei Technologies Co.,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Members Introduction</dc:title>
  <dc:subject>July 2021</dc:subject>
  <dc:creator>Stephen McCann</dc:creator>
  <dc:description>Stephen McCann (Huawei)</dc:description>
  <cp:lastModifiedBy>Stephen McCann</cp:lastModifiedBy>
  <cp:revision>350</cp:revision>
  <cp:lastPrinted>2020-01-13T01:47:50Z</cp:lastPrinted>
  <dcterms:created xsi:type="dcterms:W3CDTF">2014-04-14T10:59:07Z</dcterms:created>
  <dcterms:modified xsi:type="dcterms:W3CDTF">2021-11-02T17:31:32Z</dcterms:modified>
  <cp:category>Report</cp:category>
</cp:coreProperties>
</file>