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3"/>
  </p:notesMasterIdLst>
  <p:handoutMasterIdLst>
    <p:handoutMasterId r:id="rId64"/>
  </p:handoutMasterIdLst>
  <p:sldIdLst>
    <p:sldId id="269" r:id="rId2"/>
    <p:sldId id="392" r:id="rId3"/>
    <p:sldId id="374" r:id="rId4"/>
    <p:sldId id="564" r:id="rId5"/>
    <p:sldId id="403" r:id="rId6"/>
    <p:sldId id="552" r:id="rId7"/>
    <p:sldId id="534" r:id="rId8"/>
    <p:sldId id="355" r:id="rId9"/>
    <p:sldId id="561" r:id="rId10"/>
    <p:sldId id="416" r:id="rId11"/>
    <p:sldId id="396" r:id="rId12"/>
    <p:sldId id="571"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569" r:id="rId40"/>
    <p:sldId id="568" r:id="rId41"/>
    <p:sldId id="324" r:id="rId42"/>
    <p:sldId id="570" r:id="rId43"/>
    <p:sldId id="323" r:id="rId44"/>
    <p:sldId id="280" r:id="rId45"/>
    <p:sldId id="340" r:id="rId46"/>
    <p:sldId id="346" r:id="rId47"/>
    <p:sldId id="347" r:id="rId48"/>
    <p:sldId id="348" r:id="rId49"/>
    <p:sldId id="349" r:id="rId50"/>
    <p:sldId id="350" r:id="rId51"/>
    <p:sldId id="351" r:id="rId52"/>
    <p:sldId id="290" r:id="rId53"/>
    <p:sldId id="438" r:id="rId54"/>
    <p:sldId id="372" r:id="rId55"/>
    <p:sldId id="341" r:id="rId56"/>
    <p:sldId id="377" r:id="rId57"/>
    <p:sldId id="306" r:id="rId58"/>
    <p:sldId id="326" r:id="rId59"/>
    <p:sldId id="423" r:id="rId60"/>
    <p:sldId id="307" r:id="rId61"/>
    <p:sldId id="281" r:id="rId6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355"/>
            <p14:sldId id="561"/>
            <p14:sldId id="416"/>
            <p14:sldId id="396"/>
            <p14:sldId id="571"/>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569"/>
            <p14:sldId id="568"/>
            <p14:sldId id="324"/>
            <p14:sldId id="570"/>
            <p14:sldId id="323"/>
            <p14:sldId id="280"/>
            <p14:sldId id="340"/>
            <p14:sldId id="346"/>
            <p14:sldId id="347"/>
            <p14:sldId id="348"/>
            <p14:sldId id="349"/>
            <p14:sldId id="350"/>
            <p14:sldId id="351"/>
            <p14:sldId id="290"/>
            <p14:sldId id="438"/>
            <p14:sldId id="372"/>
            <p14:sldId id="341"/>
            <p14:sldId id="377"/>
            <p14:sldId id="306"/>
            <p14:sldId id="326"/>
            <p14:sldId id="423"/>
            <p14:sldId id="307"/>
          </p14:sldIdLst>
        </p14:section>
        <p14:section name="Monday" id="{4B7C112C-E236-4D4B-9841-D43330742BB2}">
          <p14:sldIdLst/>
        </p14:section>
        <p14:section name="Wednessday" id="{F21A492A-BA32-4758-8679-031504230AE7}">
          <p14:sldIdLst>
            <p14:sldId id="281"/>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709" autoAdjust="0"/>
    <p:restoredTop sz="94694" autoAdjust="0"/>
  </p:normalViewPr>
  <p:slideViewPr>
    <p:cSldViewPr>
      <p:cViewPr varScale="1">
        <p:scale>
          <a:sx n="92" d="100"/>
          <a:sy n="92" d="100"/>
        </p:scale>
        <p:origin x="102" y="396"/>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2796"/>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802.11-21/0008r1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January 2021</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a:t>Adrian Stephens, Intel : Stephen McCann, Huawei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802.11-21/0008r1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January 2021</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Adrian Stephens, Intel : Stephen McCann, Huawei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extLst>
      <p:ext uri="{BB962C8B-B14F-4D97-AF65-F5344CB8AC3E}">
        <p14:creationId xmlns:p14="http://schemas.microsoft.com/office/powerpoint/2010/main" val="260707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This chart illustrates the whole standards process in simplified form.  </a:t>
            </a:r>
          </a:p>
          <a:p>
            <a:pPr>
              <a:buFontTx/>
              <a:buChar char="•"/>
            </a:pPr>
            <a:r>
              <a:rPr lang="en-US" altLang="en-US" dirty="0">
                <a:ea typeface="MS PGothic" panose="020B0600070205080204" pitchFamily="34" charset="-128"/>
              </a:rPr>
              <a:t> Idea:  The idea for a standard is usually developed by a group of people, and the responsibility for the idea is assumed by the standards committee. The standards committee is usually a society or an existing standards committee.</a:t>
            </a:r>
          </a:p>
          <a:p>
            <a:pPr>
              <a:buFontTx/>
              <a:buChar char="•"/>
            </a:pPr>
            <a:r>
              <a:rPr lang="en-US" altLang="en-US" dirty="0">
                <a:ea typeface="MS PGothic" panose="020B0600070205080204" pitchFamily="34" charset="-128"/>
              </a:rPr>
              <a:t> Project Approval Process: This idea is then transferred onto a form called the Project Authorization Request (PAR) and submitted to the New Standards Committee (</a:t>
            </a:r>
            <a:r>
              <a:rPr lang="en-US" altLang="en-US" dirty="0" err="1">
                <a:ea typeface="MS PGothic" panose="020B0600070205080204" pitchFamily="34" charset="-128"/>
              </a:rPr>
              <a:t>NesCom</a:t>
            </a:r>
            <a:r>
              <a:rPr lang="en-US" altLang="en-US" dirty="0">
                <a:ea typeface="MS PGothic" panose="020B0600070205080204" pitchFamily="34" charset="-128"/>
              </a:rPr>
              <a:t>) for approval.</a:t>
            </a:r>
          </a:p>
          <a:p>
            <a:pPr>
              <a:buFontTx/>
              <a:buChar char="•"/>
            </a:pPr>
            <a:r>
              <a:rPr lang="en-US" altLang="en-US" dirty="0">
                <a:ea typeface="MS PGothic" panose="020B0600070205080204" pitchFamily="34" charset="-128"/>
              </a:rPr>
              <a:t> Develop draft standard: The draft is then developed and revised by the working group.</a:t>
            </a:r>
          </a:p>
          <a:p>
            <a:pPr>
              <a:buFontTx/>
              <a:buChar char="•"/>
            </a:pPr>
            <a:r>
              <a:rPr lang="en-US" altLang="en-US" dirty="0">
                <a:ea typeface="MS PGothic" panose="020B0600070205080204" pitchFamily="34" charset="-128"/>
              </a:rPr>
              <a:t> Ballot draft: When the draft work is finalized, the standards committee forms the balloting group and ballots the standard. </a:t>
            </a:r>
          </a:p>
          <a:p>
            <a:pPr>
              <a:buFontTx/>
              <a:buChar char="•"/>
            </a:pPr>
            <a:r>
              <a:rPr lang="en-US" altLang="en-US" dirty="0">
                <a:ea typeface="MS PGothic" panose="020B0600070205080204" pitchFamily="34" charset="-128"/>
              </a:rPr>
              <a:t> Standards Board Approval: After your ballot has achieved consensus, the draft then goes to the Review Committee (</a:t>
            </a:r>
            <a:r>
              <a:rPr lang="en-US" altLang="en-US" dirty="0" err="1">
                <a:ea typeface="MS PGothic" panose="020B0600070205080204" pitchFamily="34" charset="-128"/>
              </a:rPr>
              <a:t>RevCom</a:t>
            </a:r>
            <a:r>
              <a:rPr lang="en-US" altLang="en-US" dirty="0">
                <a:ea typeface="MS PGothic" panose="020B0600070205080204" pitchFamily="34" charset="-128"/>
              </a:rPr>
              <a:t>) and the Standards Board for approval. The amount of time from PAR to Board approval is 4 years (an extension can be made if absolutely necessary).</a:t>
            </a:r>
          </a:p>
          <a:p>
            <a:pPr>
              <a:buFontTx/>
              <a:buChar char="•"/>
            </a:pPr>
            <a:r>
              <a:rPr lang="en-US" altLang="en-US" dirty="0">
                <a:ea typeface="MS PGothic" panose="020B0600070205080204" pitchFamily="34" charset="-128"/>
              </a:rPr>
              <a:t> Publish Standard: The draft is then edited and formatted by an IEEE Project Editor and published.</a:t>
            </a:r>
          </a:p>
          <a:p>
            <a:pPr>
              <a:buFontTx/>
              <a:buChar char="•"/>
            </a:pPr>
            <a:r>
              <a:rPr lang="en-US" altLang="en-US" dirty="0">
                <a:ea typeface="MS PGothic" panose="020B0600070205080204" pitchFamily="34" charset="-128"/>
              </a:rPr>
              <a:t> The standard is valid for 10 years before it must be revised or withdrawn.</a:t>
            </a:r>
          </a:p>
          <a:p>
            <a:endParaRPr lang="en-US" altLang="en-US" dirty="0">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January 2021</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Approval of a PAR means that the work is authorized by the IEEE-SA Standards Board</a:t>
            </a:r>
          </a:p>
          <a:p>
            <a:endParaRPr lang="en-US" altLang="en-US" dirty="0">
              <a:ea typeface="MS PGothic" panose="020B0600070205080204" pitchFamily="34" charset="-128"/>
            </a:endParaRPr>
          </a:p>
          <a:p>
            <a:r>
              <a:rPr lang="en-US" altLang="en-US" dirty="0">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dirty="0">
                <a:ea typeface="MS PGothic" panose="020B0600070205080204" pitchFamily="34" charset="-128"/>
              </a:rPr>
              <a:t>• The standards committee forms the balloting group. In some cases, this may involve using the membership of an active committee or committees; in other cases, this may involve inviting a wide variety of interested parties to participate. </a:t>
            </a:r>
          </a:p>
          <a:p>
            <a:r>
              <a:rPr lang="en-US" altLang="en-US" dirty="0">
                <a:ea typeface="MS PGothic" panose="020B0600070205080204" pitchFamily="34" charset="-128"/>
              </a:rPr>
              <a:t>• The standards committee also approves the balance of the group. No one interest group can be more than 33%.</a:t>
            </a:r>
          </a:p>
          <a:p>
            <a:r>
              <a:rPr lang="en-US" altLang="en-US" dirty="0">
                <a:ea typeface="MS PGothic" panose="020B0600070205080204" pitchFamily="34" charset="-128"/>
              </a:rPr>
              <a:t>• Once the balloting group is formed, the composition of that balloting group cannot change until the close of the ballot.</a:t>
            </a:r>
          </a:p>
          <a:p>
            <a:r>
              <a:rPr lang="en-US" altLang="en-US" dirty="0">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dirty="0">
                <a:latin typeface="Arial" panose="020B0604020202020204" pitchFamily="34" charset="0"/>
                <a:ea typeface="MS PGothic" panose="020B0600070205080204" pitchFamily="34" charset="-128"/>
              </a:rPr>
              <a:t>Adrian Stephens, Intel : Stephen McCann, Huawei</a:t>
            </a:r>
            <a:endParaRPr lang="en-US" altLang="en-US" sz="1300"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dirty="0"/>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dirty="0"/>
          </a:p>
          <a:p>
            <a:pPr defTabSz="914400"/>
            <a:r>
              <a:rPr lang="en-US" altLang="en-US" dirty="0"/>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dirty="0"/>
          </a:p>
          <a:p>
            <a:pPr defTabSz="914400"/>
            <a:r>
              <a:rPr lang="en-US" altLang="en-US" dirty="0"/>
              <a:t>• Consensus means the majority agrees on an issue. While mostly employed during the balloting process, consensus can also be used to help resolve contentious working group issues as well. </a:t>
            </a:r>
          </a:p>
          <a:p>
            <a:pPr defTabSz="914400"/>
            <a:endParaRPr lang="en-US" altLang="en-US" dirty="0"/>
          </a:p>
          <a:p>
            <a:pPr defTabSz="914400"/>
            <a:r>
              <a:rPr lang="en-US" altLang="en-US" dirty="0"/>
              <a:t>• Balance is used during the balloting stage of a draft standard. It is achieved by composing a balloting group that includes a balance between the basic categories of producers, users, and general interest.</a:t>
            </a:r>
          </a:p>
          <a:p>
            <a:pPr defTabSz="914400"/>
            <a:endParaRPr lang="en-US" altLang="en-US" dirty="0"/>
          </a:p>
          <a:p>
            <a:pPr defTabSz="914400"/>
            <a:r>
              <a:rPr lang="en-US" altLang="en-US" dirty="0"/>
              <a:t>• Appeals can be made at any time in the process—even after approval of the standard. In the IEEE, appeals can be technical (which is heard at the standards committee)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41</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41</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42</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42</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769430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43</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43</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44</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44</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45</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45</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46</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46</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47</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47</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48</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48</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49</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49</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50</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50</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51</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51</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52</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52</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53</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53</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54</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55</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55</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60</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60</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61</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61</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802.11-21/0008r1</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January 2021</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Adrian Stephens, Intel : Stephen McCann, Huawei</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9</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9</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t>Adrian Stephens, Intel : Stephen McCann, Huawei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January 2021</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January 2021</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dirty="0"/>
              <a:t>Adrian Stephens, Intel : Stephen McCann, Huawei</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January 2021</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dirty="0"/>
              <a:t>Adrian Stephens, Intel : Stephen McCann, Huawei</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6"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January 2021</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dirty="0"/>
              <a:t>Adrian Stephens, Intel : Stephen McCann, Huawei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4"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3"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January 2021</a:t>
            </a:r>
            <a:endParaRPr lang="en-GB" dirty="0"/>
          </a:p>
        </p:txBody>
      </p:sp>
      <p:sp>
        <p:nvSpPr>
          <p:cNvPr id="5" name="Rectangle 4"/>
          <p:cNvSpPr>
            <a:spLocks noGrp="1" noChangeArrowheads="1"/>
          </p:cNvSpPr>
          <p:nvPr>
            <p:ph type="ftr" idx="11"/>
          </p:nvPr>
        </p:nvSpPr>
        <p:spPr>
          <a:ln/>
        </p:spPr>
        <p:txBody>
          <a:bodyPr/>
          <a:lstStyle>
            <a:lvl1pPr>
              <a:defRPr/>
            </a:lvl1pPr>
          </a:lstStyle>
          <a:p>
            <a:r>
              <a:rPr lang="en-GB" dirty="0"/>
              <a:t>Adrian Stephens, Intel : Stephen McCann, Huawei</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January 2021</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Huawei</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802.11-20/0008r1</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dirty="0"/>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2021-01-12</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343403149"/>
              </p:ext>
            </p:extLst>
          </p:nvPr>
        </p:nvGraphicFramePr>
        <p:xfrm>
          <a:off x="1397000" y="2411413"/>
          <a:ext cx="9947275" cy="2903537"/>
        </p:xfrm>
        <a:graphic>
          <a:graphicData uri="http://schemas.openxmlformats.org/presentationml/2006/ole">
            <mc:AlternateContent xmlns:mc="http://schemas.openxmlformats.org/markup-compatibility/2006">
              <mc:Choice xmlns:v="urn:schemas-microsoft-com:vml" Requires="v">
                <p:oleObj name="Document" r:id="rId3" imgW="8427543" imgH="2460536" progId="Word.Document.8">
                  <p:embed/>
                </p:oleObj>
              </mc:Choice>
              <mc:Fallback>
                <p:oleObj name="Document" r:id="rId3" imgW="8427543" imgH="2460536"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4"/>
                      <a:srcRect/>
                      <a:stretch>
                        <a:fillRect/>
                      </a:stretch>
                    </p:blipFill>
                    <p:spPr bwMode="auto">
                      <a:xfrm>
                        <a:off x="1397000" y="2411413"/>
                        <a:ext cx="9947275" cy="2903537"/>
                      </a:xfrm>
                      <a:prstGeom prst="rect">
                        <a:avLst/>
                      </a:prstGeom>
                      <a:noFill/>
                      <a:ln>
                        <a:noFill/>
                      </a:ln>
                      <a:effec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793848" y="719710"/>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Organization</a:t>
            </a: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10</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8112224" y="6458104"/>
            <a:ext cx="3352077" cy="21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 name="Rectangle 4">
            <a:extLst>
              <a:ext uri="{FF2B5EF4-FFF2-40B4-BE49-F238E27FC236}">
                <a16:creationId xmlns:a16="http://schemas.microsoft.com/office/drawing/2014/main" id="{BE4A3CA3-DBC4-489E-88E9-AD137F728419}"/>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
        <p:nvSpPr>
          <p:cNvPr id="34" name="Line 8">
            <a:extLst>
              <a:ext uri="{FF2B5EF4-FFF2-40B4-BE49-F238E27FC236}">
                <a16:creationId xmlns:a16="http://schemas.microsoft.com/office/drawing/2014/main" id="{D8E8EB8E-F2F6-4AA9-B79E-A58196814F43}"/>
              </a:ext>
            </a:extLst>
          </p:cNvPr>
          <p:cNvSpPr>
            <a:spLocks noChangeShapeType="1"/>
          </p:cNvSpPr>
          <p:nvPr/>
        </p:nvSpPr>
        <p:spPr bwMode="auto">
          <a:xfrm>
            <a:off x="3174391" y="3080121"/>
            <a:ext cx="7254215" cy="43631"/>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5" name="Line 10">
            <a:extLst>
              <a:ext uri="{FF2B5EF4-FFF2-40B4-BE49-F238E27FC236}">
                <a16:creationId xmlns:a16="http://schemas.microsoft.com/office/drawing/2014/main" id="{BC549DFF-6782-4F45-9511-1CC5F4E4B126}"/>
              </a:ext>
            </a:extLst>
          </p:cNvPr>
          <p:cNvSpPr>
            <a:spLocks noChangeShapeType="1"/>
          </p:cNvSpPr>
          <p:nvPr/>
        </p:nvSpPr>
        <p:spPr bwMode="auto">
          <a:xfrm>
            <a:off x="7564747" y="3123752"/>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6" name="Line 11">
            <a:extLst>
              <a:ext uri="{FF2B5EF4-FFF2-40B4-BE49-F238E27FC236}">
                <a16:creationId xmlns:a16="http://schemas.microsoft.com/office/drawing/2014/main" id="{E706214B-5958-499D-84F0-46F13D24D3A9}"/>
              </a:ext>
            </a:extLst>
          </p:cNvPr>
          <p:cNvSpPr>
            <a:spLocks noChangeShapeType="1"/>
          </p:cNvSpPr>
          <p:nvPr/>
        </p:nvSpPr>
        <p:spPr bwMode="auto">
          <a:xfrm>
            <a:off x="3167622" y="3077983"/>
            <a:ext cx="6767" cy="19945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7" name="Line 13">
            <a:extLst>
              <a:ext uri="{FF2B5EF4-FFF2-40B4-BE49-F238E27FC236}">
                <a16:creationId xmlns:a16="http://schemas.microsoft.com/office/drawing/2014/main" id="{0EC4C499-B21D-47AB-8C47-698DB6CF2F03}"/>
              </a:ext>
            </a:extLst>
          </p:cNvPr>
          <p:cNvSpPr>
            <a:spLocks noChangeShapeType="1"/>
          </p:cNvSpPr>
          <p:nvPr/>
        </p:nvSpPr>
        <p:spPr bwMode="auto">
          <a:xfrm>
            <a:off x="4288810" y="1980377"/>
            <a:ext cx="4220805" cy="17246"/>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8" name="Line 14">
            <a:extLst>
              <a:ext uri="{FF2B5EF4-FFF2-40B4-BE49-F238E27FC236}">
                <a16:creationId xmlns:a16="http://schemas.microsoft.com/office/drawing/2014/main" id="{E2F139C1-2B46-4F3D-9A31-B4E52D2F8D0C}"/>
              </a:ext>
            </a:extLst>
          </p:cNvPr>
          <p:cNvSpPr>
            <a:spLocks noChangeShapeType="1"/>
          </p:cNvSpPr>
          <p:nvPr/>
        </p:nvSpPr>
        <p:spPr bwMode="auto">
          <a:xfrm>
            <a:off x="8509615" y="1997623"/>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39" name="Line 15">
            <a:extLst>
              <a:ext uri="{FF2B5EF4-FFF2-40B4-BE49-F238E27FC236}">
                <a16:creationId xmlns:a16="http://schemas.microsoft.com/office/drawing/2014/main" id="{FB7646CC-7915-4AE2-AC1D-826D566B4E57}"/>
              </a:ext>
            </a:extLst>
          </p:cNvPr>
          <p:cNvSpPr>
            <a:spLocks noChangeShapeType="1"/>
          </p:cNvSpPr>
          <p:nvPr/>
        </p:nvSpPr>
        <p:spPr bwMode="auto">
          <a:xfrm>
            <a:off x="10435395" y="3124735"/>
            <a:ext cx="0" cy="21590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0" name="Line 16">
            <a:extLst>
              <a:ext uri="{FF2B5EF4-FFF2-40B4-BE49-F238E27FC236}">
                <a16:creationId xmlns:a16="http://schemas.microsoft.com/office/drawing/2014/main" id="{08F52ABC-E604-48D4-96F6-C3179A444A12}"/>
              </a:ext>
            </a:extLst>
          </p:cNvPr>
          <p:cNvSpPr>
            <a:spLocks noChangeShapeType="1"/>
          </p:cNvSpPr>
          <p:nvPr/>
        </p:nvSpPr>
        <p:spPr bwMode="auto">
          <a:xfrm>
            <a:off x="5399303" y="1990379"/>
            <a:ext cx="6767" cy="1315143"/>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1" name="Line 17">
            <a:extLst>
              <a:ext uri="{FF2B5EF4-FFF2-40B4-BE49-F238E27FC236}">
                <a16:creationId xmlns:a16="http://schemas.microsoft.com/office/drawing/2014/main" id="{871F2A1E-CC31-4480-A265-B7319CCF8C99}"/>
              </a:ext>
            </a:extLst>
          </p:cNvPr>
          <p:cNvSpPr>
            <a:spLocks noChangeShapeType="1"/>
          </p:cNvSpPr>
          <p:nvPr/>
        </p:nvSpPr>
        <p:spPr bwMode="auto">
          <a:xfrm>
            <a:off x="4288811" y="1990380"/>
            <a:ext cx="0" cy="180975"/>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42" name="Rectangle 41">
            <a:extLst>
              <a:ext uri="{FF2B5EF4-FFF2-40B4-BE49-F238E27FC236}">
                <a16:creationId xmlns:a16="http://schemas.microsoft.com/office/drawing/2014/main" id="{532B84F1-E25F-494B-8757-29DF26E9BA24}"/>
              </a:ext>
            </a:extLst>
          </p:cNvPr>
          <p:cNvSpPr>
            <a:spLocks noChangeArrowheads="1"/>
          </p:cNvSpPr>
          <p:nvPr/>
        </p:nvSpPr>
        <p:spPr bwMode="auto">
          <a:xfrm>
            <a:off x="5476260" y="2162148"/>
            <a:ext cx="2016125"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802.3</a:t>
            </a:r>
          </a:p>
          <a:p>
            <a:pPr algn="ctr" eaLnBrk="0" hangingPunct="0">
              <a:defRPr/>
            </a:pPr>
            <a:r>
              <a:rPr lang="en-US" sz="1400" dirty="0">
                <a:solidFill>
                  <a:prstClr val="black"/>
                </a:solidFill>
                <a:latin typeface="Calibri"/>
              </a:rPr>
              <a:t>Ethernet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David Law</a:t>
            </a:r>
          </a:p>
        </p:txBody>
      </p:sp>
      <p:sp>
        <p:nvSpPr>
          <p:cNvPr id="43" name="Rectangle 42">
            <a:extLst>
              <a:ext uri="{FF2B5EF4-FFF2-40B4-BE49-F238E27FC236}">
                <a16:creationId xmlns:a16="http://schemas.microsoft.com/office/drawing/2014/main" id="{4C5D44AD-F585-419F-85CB-96977852FF04}"/>
              </a:ext>
            </a:extLst>
          </p:cNvPr>
          <p:cNvSpPr>
            <a:spLocks noChangeArrowheads="1"/>
          </p:cNvSpPr>
          <p:nvPr/>
        </p:nvSpPr>
        <p:spPr bwMode="auto">
          <a:xfrm>
            <a:off x="7654309" y="2155400"/>
            <a:ext cx="2016125"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802.11</a:t>
            </a:r>
          </a:p>
          <a:p>
            <a:pPr algn="ctr" eaLnBrk="0" hangingPunct="0">
              <a:defRPr/>
            </a:pPr>
            <a:r>
              <a:rPr lang="en-US" sz="1400" dirty="0">
                <a:solidFill>
                  <a:prstClr val="black"/>
                </a:solidFill>
                <a:latin typeface="Calibri"/>
              </a:rPr>
              <a:t>Wireless LAN </a:t>
            </a:r>
            <a:br>
              <a:rPr lang="en-US" sz="1400" dirty="0">
                <a:solidFill>
                  <a:prstClr val="black"/>
                </a:solidFill>
                <a:latin typeface="Calibri"/>
              </a:rPr>
            </a:br>
            <a:r>
              <a:rPr lang="en-US" sz="1400" dirty="0">
                <a:solidFill>
                  <a:prstClr val="black"/>
                </a:solidFill>
                <a:latin typeface="Calibri"/>
              </a:rPr>
              <a:t>Working Group</a:t>
            </a:r>
          </a:p>
          <a:p>
            <a:pPr algn="ctr" eaLnBrk="0" hangingPunct="0">
              <a:defRPr/>
            </a:pPr>
            <a:r>
              <a:rPr lang="en-US" sz="1400" dirty="0">
                <a:solidFill>
                  <a:prstClr val="black"/>
                </a:solidFill>
                <a:latin typeface="Calibri"/>
              </a:rPr>
              <a:t>Dorothy Stanley</a:t>
            </a:r>
          </a:p>
        </p:txBody>
      </p:sp>
      <p:sp>
        <p:nvSpPr>
          <p:cNvPr id="44" name="Rectangle 43">
            <a:extLst>
              <a:ext uri="{FF2B5EF4-FFF2-40B4-BE49-F238E27FC236}">
                <a16:creationId xmlns:a16="http://schemas.microsoft.com/office/drawing/2014/main" id="{3578F960-00F0-48FF-9C89-B69A1B3CC427}"/>
              </a:ext>
            </a:extLst>
          </p:cNvPr>
          <p:cNvSpPr>
            <a:spLocks noChangeArrowheads="1"/>
          </p:cNvSpPr>
          <p:nvPr/>
        </p:nvSpPr>
        <p:spPr bwMode="auto">
          <a:xfrm>
            <a:off x="3263286" y="2151309"/>
            <a:ext cx="2051050" cy="827088"/>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a:t>
            </a:r>
          </a:p>
          <a:p>
            <a:pPr algn="ctr" eaLnBrk="0" hangingPunct="0">
              <a:defRPr/>
            </a:pPr>
            <a:r>
              <a:rPr lang="en-US" sz="1400" dirty="0">
                <a:solidFill>
                  <a:prstClr val="black"/>
                </a:solidFill>
                <a:latin typeface="Calibri"/>
              </a:rPr>
              <a:t>Bridging, Architecture</a:t>
            </a:r>
          </a:p>
          <a:p>
            <a:pPr algn="ctr" eaLnBrk="0" hangingPunct="0">
              <a:defRPr/>
            </a:pPr>
            <a:r>
              <a:rPr lang="en-GB" sz="1400" dirty="0">
                <a:solidFill>
                  <a:prstClr val="black"/>
                </a:solidFill>
                <a:latin typeface="Calibri"/>
              </a:rPr>
              <a:t>Working Group</a:t>
            </a:r>
          </a:p>
          <a:p>
            <a:pPr algn="ctr" eaLnBrk="0" hangingPunct="0">
              <a:defRPr/>
            </a:pPr>
            <a:r>
              <a:rPr lang="en-GB" sz="1400" dirty="0">
                <a:solidFill>
                  <a:prstClr val="black"/>
                </a:solidFill>
                <a:latin typeface="Calibri"/>
              </a:rPr>
              <a:t>Glenn Parsons</a:t>
            </a:r>
          </a:p>
        </p:txBody>
      </p:sp>
      <p:sp>
        <p:nvSpPr>
          <p:cNvPr id="45" name="Rectangle 44">
            <a:extLst>
              <a:ext uri="{FF2B5EF4-FFF2-40B4-BE49-F238E27FC236}">
                <a16:creationId xmlns:a16="http://schemas.microsoft.com/office/drawing/2014/main" id="{71910155-8085-40BD-8C26-80B562A5F785}"/>
              </a:ext>
            </a:extLst>
          </p:cNvPr>
          <p:cNvSpPr>
            <a:spLocks noChangeArrowheads="1"/>
          </p:cNvSpPr>
          <p:nvPr/>
        </p:nvSpPr>
        <p:spPr bwMode="auto">
          <a:xfrm>
            <a:off x="4288810" y="3298855"/>
            <a:ext cx="2579896" cy="831850"/>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802.15</a:t>
            </a:r>
          </a:p>
          <a:p>
            <a:pPr algn="ctr" eaLnBrk="0" hangingPunct="0">
              <a:defRPr/>
            </a:pPr>
            <a:r>
              <a:rPr lang="en-US" sz="1400" dirty="0">
                <a:solidFill>
                  <a:prstClr val="black"/>
                </a:solidFill>
                <a:latin typeface="Calibri"/>
              </a:rPr>
              <a:t>Wireless Personal Area Networks </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Pat Kinney</a:t>
            </a:r>
          </a:p>
        </p:txBody>
      </p:sp>
      <p:sp>
        <p:nvSpPr>
          <p:cNvPr id="46" name="Rectangle 45">
            <a:extLst>
              <a:ext uri="{FF2B5EF4-FFF2-40B4-BE49-F238E27FC236}">
                <a16:creationId xmlns:a16="http://schemas.microsoft.com/office/drawing/2014/main" id="{2256FD73-4FB9-4A4C-AE21-B47047FA3D11}"/>
              </a:ext>
            </a:extLst>
          </p:cNvPr>
          <p:cNvSpPr>
            <a:spLocks noChangeArrowheads="1"/>
          </p:cNvSpPr>
          <p:nvPr/>
        </p:nvSpPr>
        <p:spPr bwMode="auto">
          <a:xfrm>
            <a:off x="2137710" y="3303480"/>
            <a:ext cx="2016120" cy="827087"/>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802.18</a:t>
            </a:r>
          </a:p>
          <a:p>
            <a:pPr algn="ctr" eaLnBrk="0" hangingPunct="0">
              <a:defRPr/>
            </a:pPr>
            <a:r>
              <a:rPr lang="en-US" sz="1400" dirty="0">
                <a:solidFill>
                  <a:prstClr val="black"/>
                </a:solidFill>
                <a:latin typeface="Calibri"/>
              </a:rPr>
              <a:t>Radio Regulatory</a:t>
            </a:r>
            <a:br>
              <a:rPr lang="en-US" sz="1400" dirty="0">
                <a:solidFill>
                  <a:prstClr val="black"/>
                </a:solidFill>
                <a:latin typeface="Calibri"/>
              </a:rPr>
            </a:br>
            <a:r>
              <a:rPr lang="en-US" sz="1400" dirty="0">
                <a:solidFill>
                  <a:prstClr val="black"/>
                </a:solidFill>
                <a:latin typeface="Calibri"/>
              </a:rPr>
              <a:t>Technical Advisory Group</a:t>
            </a:r>
          </a:p>
          <a:p>
            <a:pPr algn="ctr" eaLnBrk="0" hangingPunct="0">
              <a:defRPr/>
            </a:pPr>
            <a:r>
              <a:rPr lang="en-US" sz="1400" dirty="0">
                <a:solidFill>
                  <a:prstClr val="black"/>
                </a:solidFill>
                <a:latin typeface="Calibri"/>
              </a:rPr>
              <a:t>Jay Holcomb</a:t>
            </a:r>
          </a:p>
        </p:txBody>
      </p:sp>
      <p:sp>
        <p:nvSpPr>
          <p:cNvPr id="47" name="Rectangle 46">
            <a:extLst>
              <a:ext uri="{FF2B5EF4-FFF2-40B4-BE49-F238E27FC236}">
                <a16:creationId xmlns:a16="http://schemas.microsoft.com/office/drawing/2014/main" id="{390BE688-2772-4508-9815-ADD199A88626}"/>
              </a:ext>
            </a:extLst>
          </p:cNvPr>
          <p:cNvSpPr>
            <a:spLocks noChangeArrowheads="1"/>
          </p:cNvSpPr>
          <p:nvPr/>
        </p:nvSpPr>
        <p:spPr bwMode="auto">
          <a:xfrm>
            <a:off x="7114728" y="3305441"/>
            <a:ext cx="2016125" cy="827087"/>
          </a:xfrm>
          <a:prstGeom prst="rect">
            <a:avLst/>
          </a:prstGeom>
          <a:solidFill>
            <a:srgbClr val="92D05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400" dirty="0">
                <a:solidFill>
                  <a:prstClr val="black"/>
                </a:solidFill>
                <a:latin typeface="Calibri"/>
              </a:rPr>
              <a:t>IEEE 802.19</a:t>
            </a:r>
          </a:p>
          <a:p>
            <a:pPr algn="ctr" eaLnBrk="0" hangingPunct="0">
              <a:defRPr/>
            </a:pPr>
            <a:r>
              <a:rPr lang="en-US" sz="1400" dirty="0">
                <a:solidFill>
                  <a:prstClr val="black"/>
                </a:solidFill>
                <a:latin typeface="Calibri"/>
              </a:rPr>
              <a:t>Coexistence</a:t>
            </a:r>
          </a:p>
          <a:p>
            <a:pPr algn="ctr" eaLnBrk="0" hangingPunct="0">
              <a:defRPr/>
            </a:pPr>
            <a:r>
              <a:rPr lang="en-US" sz="1400" dirty="0">
                <a:solidFill>
                  <a:prstClr val="black"/>
                </a:solidFill>
                <a:latin typeface="Calibri"/>
              </a:rPr>
              <a:t>Working Group</a:t>
            </a:r>
          </a:p>
          <a:p>
            <a:pPr algn="ctr" eaLnBrk="0" hangingPunct="0">
              <a:defRPr/>
            </a:pPr>
            <a:r>
              <a:rPr lang="en-US" sz="1400" dirty="0">
                <a:solidFill>
                  <a:prstClr val="black"/>
                </a:solidFill>
                <a:latin typeface="Calibri"/>
              </a:rPr>
              <a:t>Steve </a:t>
            </a:r>
            <a:r>
              <a:rPr lang="en-US" sz="1400" dirty="0" err="1">
                <a:solidFill>
                  <a:prstClr val="black"/>
                </a:solidFill>
                <a:latin typeface="Calibri"/>
              </a:rPr>
              <a:t>Shellhammer</a:t>
            </a:r>
            <a:endParaRPr lang="en-US" sz="1400" dirty="0">
              <a:solidFill>
                <a:prstClr val="black"/>
              </a:solidFill>
              <a:latin typeface="Calibri"/>
            </a:endParaRPr>
          </a:p>
        </p:txBody>
      </p:sp>
      <p:sp>
        <p:nvSpPr>
          <p:cNvPr id="48" name="Line 31">
            <a:extLst>
              <a:ext uri="{FF2B5EF4-FFF2-40B4-BE49-F238E27FC236}">
                <a16:creationId xmlns:a16="http://schemas.microsoft.com/office/drawing/2014/main" id="{D18012FD-6130-4E1A-A30A-2FF50D1D0DD2}"/>
              </a:ext>
            </a:extLst>
          </p:cNvPr>
          <p:cNvSpPr>
            <a:spLocks noChangeShapeType="1"/>
          </p:cNvSpPr>
          <p:nvPr/>
        </p:nvSpPr>
        <p:spPr bwMode="auto">
          <a:xfrm>
            <a:off x="6399205" y="1612550"/>
            <a:ext cx="7" cy="374495"/>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a:solidFill>
                <a:prstClr val="black"/>
              </a:solidFill>
              <a:latin typeface="Calibri"/>
            </a:endParaRPr>
          </a:p>
        </p:txBody>
      </p:sp>
      <p:sp>
        <p:nvSpPr>
          <p:cNvPr id="49" name="Rectangle 48">
            <a:extLst>
              <a:ext uri="{FF2B5EF4-FFF2-40B4-BE49-F238E27FC236}">
                <a16:creationId xmlns:a16="http://schemas.microsoft.com/office/drawing/2014/main" id="{F3A85EA9-6591-4BA9-9BFA-806DA1D47898}"/>
              </a:ext>
            </a:extLst>
          </p:cNvPr>
          <p:cNvSpPr>
            <a:spLocks noChangeArrowheads="1"/>
          </p:cNvSpPr>
          <p:nvPr/>
        </p:nvSpPr>
        <p:spPr bwMode="auto">
          <a:xfrm>
            <a:off x="9308016" y="3283007"/>
            <a:ext cx="2393084" cy="830262"/>
          </a:xfrm>
          <a:prstGeom prst="rect">
            <a:avLst/>
          </a:prstGeom>
          <a:solidFill>
            <a:srgbClr val="FFC000"/>
          </a:solidFill>
          <a:ln w="12700">
            <a:solidFill>
              <a:schemeClr val="tx1"/>
            </a:solidFill>
            <a:miter lim="800000"/>
            <a:headEnd/>
            <a:tailEnd/>
          </a:ln>
          <a:effectLst>
            <a:outerShdw dist="53882" dir="2700000" algn="ctr" rotWithShape="0">
              <a:schemeClr val="bg2">
                <a:alpha val="50000"/>
              </a:schemeClr>
            </a:outerShdw>
          </a:effectLst>
        </p:spPr>
        <p:txBody>
          <a:bodyPr lIns="90488" tIns="44450" rIns="90488" bIns="4445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GB" sz="1400" dirty="0">
                <a:solidFill>
                  <a:prstClr val="black"/>
                </a:solidFill>
                <a:latin typeface="Calibri"/>
              </a:rPr>
              <a:t>IEEE 802.24</a:t>
            </a:r>
          </a:p>
          <a:p>
            <a:pPr algn="ctr" eaLnBrk="0" hangingPunct="0">
              <a:defRPr/>
            </a:pPr>
            <a:r>
              <a:rPr lang="en-GB" sz="1400" dirty="0">
                <a:solidFill>
                  <a:prstClr val="black"/>
                </a:solidFill>
                <a:latin typeface="Calibri"/>
              </a:rPr>
              <a:t>Vertical Network Applications</a:t>
            </a:r>
          </a:p>
          <a:p>
            <a:pPr algn="ctr" eaLnBrk="0" hangingPunct="0">
              <a:defRPr/>
            </a:pPr>
            <a:r>
              <a:rPr lang="en-GB" sz="1400" dirty="0">
                <a:solidFill>
                  <a:prstClr val="black"/>
                </a:solidFill>
                <a:latin typeface="Calibri"/>
              </a:rPr>
              <a:t>Technical Advisory Group</a:t>
            </a:r>
          </a:p>
          <a:p>
            <a:pPr algn="ctr" eaLnBrk="0" hangingPunct="0">
              <a:defRPr/>
            </a:pPr>
            <a:r>
              <a:rPr lang="en-GB" sz="1400" dirty="0">
                <a:solidFill>
                  <a:prstClr val="black"/>
                </a:solidFill>
                <a:latin typeface="Calibri"/>
              </a:rPr>
              <a:t>Tim Godfrey</a:t>
            </a:r>
          </a:p>
        </p:txBody>
      </p:sp>
      <p:sp>
        <p:nvSpPr>
          <p:cNvPr id="50" name="Text Box 33">
            <a:extLst>
              <a:ext uri="{FF2B5EF4-FFF2-40B4-BE49-F238E27FC236}">
                <a16:creationId xmlns:a16="http://schemas.microsoft.com/office/drawing/2014/main" id="{89BF8FE6-4250-4C6A-A4EF-EF773098C454}"/>
              </a:ext>
            </a:extLst>
          </p:cNvPr>
          <p:cNvSpPr txBox="1">
            <a:spLocks noChangeArrowheads="1"/>
          </p:cNvSpPr>
          <p:nvPr/>
        </p:nvSpPr>
        <p:spPr bwMode="auto">
          <a:xfrm>
            <a:off x="5596910" y="1046848"/>
            <a:ext cx="3790950" cy="563564"/>
          </a:xfrm>
          <a:prstGeom prst="rect">
            <a:avLst/>
          </a:prstGeom>
          <a:solidFill>
            <a:srgbClr val="92D050"/>
          </a:solidFill>
          <a:ln w="9525">
            <a:solidFill>
              <a:schemeClr val="tx1"/>
            </a:solidFill>
            <a:miter lim="800000"/>
            <a:headEnd/>
            <a:tailEnd/>
          </a:ln>
          <a:effectLst>
            <a:outerShdw dist="53882" dir="2700000" algn="ctr" rotWithShape="0">
              <a:srgbClr val="808080">
                <a:alpha val="50000"/>
              </a:srgbClr>
            </a:outerShdw>
          </a:effectLst>
        </p:spPr>
        <p:txBody>
          <a:bodyPr wrap="none"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1600" dirty="0">
                <a:solidFill>
                  <a:prstClr val="black"/>
                </a:solidFill>
                <a:latin typeface="Calibri"/>
              </a:rPr>
              <a:t>IEEE 802 Sponsor Executive Committee</a:t>
            </a:r>
          </a:p>
          <a:p>
            <a:pPr algn="ctr" eaLnBrk="0" hangingPunct="0">
              <a:defRPr/>
            </a:pPr>
            <a:r>
              <a:rPr lang="en-US" sz="1600" dirty="0">
                <a:solidFill>
                  <a:prstClr val="black"/>
                </a:solidFill>
                <a:latin typeface="Calibri"/>
              </a:rPr>
              <a:t>Paul Nikolich, Chairman</a:t>
            </a:r>
          </a:p>
        </p:txBody>
      </p:sp>
      <p:sp>
        <p:nvSpPr>
          <p:cNvPr id="51" name="Slide Number Placeholder 31">
            <a:extLst>
              <a:ext uri="{FF2B5EF4-FFF2-40B4-BE49-F238E27FC236}">
                <a16:creationId xmlns:a16="http://schemas.microsoft.com/office/drawing/2014/main" id="{EFD9A3BE-0ED9-4F0F-A162-FFCD4E56B099}"/>
              </a:ext>
            </a:extLst>
          </p:cNvPr>
          <p:cNvSpPr>
            <a:spLocks noGrp="1"/>
          </p:cNvSpPr>
          <p:nvPr/>
        </p:nvSpPr>
        <p:spPr>
          <a:xfrm>
            <a:off x="8153798" y="5912949"/>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1E3B10-A373-411F-86F0-1B0CDEC71A97}" type="slidenum">
              <a:rPr lang="en-US">
                <a:solidFill>
                  <a:prstClr val="black">
                    <a:tint val="75000"/>
                  </a:prstClr>
                </a:solidFill>
                <a:latin typeface="Arial" pitchFamily="34" charset="0"/>
                <a:ea typeface="ＭＳ Ｐゴシック" pitchFamily="34" charset="-128"/>
              </a:rPr>
              <a:pPr/>
              <a:t>1</a:t>
            </a:fld>
            <a:endParaRPr lang="en-US" sz="1400" dirty="0">
              <a:solidFill>
                <a:prstClr val="black">
                  <a:tint val="75000"/>
                </a:prstClr>
              </a:solidFill>
              <a:latin typeface="Myriad Pro"/>
              <a:ea typeface="ＭＳ Ｐゴシック" pitchFamily="34" charset="-128"/>
            </a:endParaRPr>
          </a:p>
        </p:txBody>
      </p:sp>
      <p:sp>
        <p:nvSpPr>
          <p:cNvPr id="52" name="TextBox 32">
            <a:extLst>
              <a:ext uri="{FF2B5EF4-FFF2-40B4-BE49-F238E27FC236}">
                <a16:creationId xmlns:a16="http://schemas.microsoft.com/office/drawing/2014/main" id="{2523B041-F373-4747-A042-10033BDCA6AD}"/>
              </a:ext>
            </a:extLst>
          </p:cNvPr>
          <p:cNvSpPr txBox="1"/>
          <p:nvPr/>
        </p:nvSpPr>
        <p:spPr>
          <a:xfrm>
            <a:off x="465267" y="4297932"/>
            <a:ext cx="7345793" cy="954107"/>
          </a:xfrm>
          <a:prstGeom prst="rect">
            <a:avLst/>
          </a:prstGeom>
          <a:noFill/>
          <a:ln>
            <a:solidFill>
              <a:schemeClr val="tx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prstClr val="black"/>
                </a:solidFill>
                <a:latin typeface="Calibri"/>
              </a:rPr>
              <a:t>Appointed Executive Committee members: </a:t>
            </a:r>
            <a:r>
              <a:rPr lang="en-US" sz="1400" dirty="0">
                <a:solidFill>
                  <a:prstClr val="black"/>
                </a:solidFill>
                <a:latin typeface="Calibri"/>
              </a:rPr>
              <a:t>	 	</a:t>
            </a:r>
            <a:br>
              <a:rPr lang="en-US" sz="1400" dirty="0">
                <a:solidFill>
                  <a:prstClr val="black"/>
                </a:solidFill>
                <a:latin typeface="Calibri"/>
              </a:rPr>
            </a:br>
            <a:r>
              <a:rPr lang="en-US" sz="1400" dirty="0">
                <a:solidFill>
                  <a:prstClr val="black"/>
                </a:solidFill>
                <a:latin typeface="Calibri"/>
              </a:rPr>
              <a:t>Executive Secretary Jon </a:t>
            </a:r>
            <a:r>
              <a:rPr lang="en-US" sz="1400" dirty="0" err="1">
                <a:solidFill>
                  <a:prstClr val="black"/>
                </a:solidFill>
                <a:latin typeface="Calibri"/>
              </a:rPr>
              <a:t>Rosdahl</a:t>
            </a:r>
            <a:r>
              <a:rPr lang="en-US" sz="1400" dirty="0">
                <a:solidFill>
                  <a:prstClr val="black"/>
                </a:solidFill>
                <a:latin typeface="Calibri"/>
              </a:rPr>
              <a:t>		1</a:t>
            </a:r>
            <a:r>
              <a:rPr lang="en-US" sz="1400" baseline="30000" dirty="0">
                <a:solidFill>
                  <a:prstClr val="black"/>
                </a:solidFill>
                <a:latin typeface="Calibri"/>
              </a:rPr>
              <a:t>st</a:t>
            </a:r>
            <a:r>
              <a:rPr lang="en-US" sz="1400" dirty="0">
                <a:solidFill>
                  <a:prstClr val="black"/>
                </a:solidFill>
                <a:latin typeface="Calibri"/>
              </a:rPr>
              <a:t> Vice Chair James </a:t>
            </a:r>
            <a:r>
              <a:rPr lang="en-US" sz="1400" dirty="0" err="1">
                <a:solidFill>
                  <a:prstClr val="black"/>
                </a:solidFill>
                <a:latin typeface="Calibri"/>
              </a:rPr>
              <a:t>Gilb</a:t>
            </a:r>
            <a:br>
              <a:rPr lang="en-US" sz="1400" dirty="0">
                <a:solidFill>
                  <a:prstClr val="black"/>
                </a:solidFill>
                <a:latin typeface="Calibri"/>
              </a:rPr>
            </a:br>
            <a:r>
              <a:rPr lang="en-US" sz="1400" dirty="0">
                <a:solidFill>
                  <a:prstClr val="black"/>
                </a:solidFill>
                <a:latin typeface="Calibri"/>
              </a:rPr>
              <a:t>Recording Secretary John </a:t>
            </a:r>
            <a:r>
              <a:rPr lang="en-US" sz="1400" dirty="0" err="1">
                <a:solidFill>
                  <a:prstClr val="black"/>
                </a:solidFill>
                <a:latin typeface="Calibri"/>
              </a:rPr>
              <a:t>D’Ambrosia</a:t>
            </a:r>
            <a:r>
              <a:rPr lang="en-US" sz="1400" dirty="0">
                <a:solidFill>
                  <a:prstClr val="black"/>
                </a:solidFill>
                <a:latin typeface="Calibri"/>
              </a:rPr>
              <a:t>		2</a:t>
            </a:r>
            <a:r>
              <a:rPr lang="en-US" sz="1400" baseline="30000" dirty="0">
                <a:solidFill>
                  <a:prstClr val="black"/>
                </a:solidFill>
                <a:latin typeface="Calibri"/>
              </a:rPr>
              <a:t>nd</a:t>
            </a:r>
            <a:r>
              <a:rPr lang="en-US" sz="1400" dirty="0">
                <a:solidFill>
                  <a:prstClr val="black"/>
                </a:solidFill>
                <a:latin typeface="Calibri"/>
              </a:rPr>
              <a:t> Vice Chair Roger Marks</a:t>
            </a:r>
          </a:p>
          <a:p>
            <a:r>
              <a:rPr lang="en-US" sz="1400" dirty="0">
                <a:solidFill>
                  <a:prstClr val="black"/>
                </a:solidFill>
                <a:latin typeface="Calibri"/>
              </a:rPr>
              <a:t>Treasurer George Zimmerman		Member Emeriti Geoff Thompson, Clint Chaplin</a:t>
            </a:r>
            <a:endParaRPr lang="en-US" sz="2000" dirty="0">
              <a:solidFill>
                <a:prstClr val="black"/>
              </a:solidFill>
              <a:latin typeface="Calibri"/>
            </a:endParaRPr>
          </a:p>
        </p:txBody>
      </p:sp>
      <p:sp>
        <p:nvSpPr>
          <p:cNvPr id="53" name="TextBox 31">
            <a:extLst>
              <a:ext uri="{FF2B5EF4-FFF2-40B4-BE49-F238E27FC236}">
                <a16:creationId xmlns:a16="http://schemas.microsoft.com/office/drawing/2014/main" id="{57CA279E-1770-473D-8942-658962117BA6}"/>
              </a:ext>
            </a:extLst>
          </p:cNvPr>
          <p:cNvSpPr txBox="1"/>
          <p:nvPr/>
        </p:nvSpPr>
        <p:spPr>
          <a:xfrm>
            <a:off x="465268" y="5388541"/>
            <a:ext cx="11261463" cy="1015663"/>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Calibri"/>
              </a:rPr>
              <a:t>Hibernating Groups:</a:t>
            </a:r>
            <a:r>
              <a:rPr lang="en-US" sz="1200" dirty="0">
                <a:solidFill>
                  <a:prstClr val="black"/>
                </a:solidFill>
                <a:latin typeface="Calibri"/>
              </a:rPr>
              <a:t> 802.16 Broadband Wireless Access, 802.21 Media Independent Handover, 802.22 Wireless Regional Area Networks</a:t>
            </a:r>
            <a:br>
              <a:rPr lang="en-US" sz="1200" dirty="0">
                <a:solidFill>
                  <a:prstClr val="black"/>
                </a:solidFill>
                <a:latin typeface="Calibri"/>
              </a:rPr>
            </a:br>
            <a:br>
              <a:rPr lang="en-US" sz="1200" b="1" dirty="0">
                <a:solidFill>
                  <a:prstClr val="black"/>
                </a:solidFill>
                <a:latin typeface="Calibri"/>
              </a:rPr>
            </a:br>
            <a:r>
              <a:rPr lang="en-US" sz="1200" b="1" dirty="0">
                <a:solidFill>
                  <a:prstClr val="black"/>
                </a:solidFill>
                <a:latin typeface="Calibri"/>
              </a:rPr>
              <a:t>Disbanded Groups: </a:t>
            </a:r>
            <a:r>
              <a:rPr lang="en-US" sz="1200" dirty="0">
                <a:solidFill>
                  <a:prstClr val="black"/>
                </a:solidFill>
                <a:latin typeface="Calibri"/>
              </a:rPr>
              <a:t>802.2 Logical Link Control, 802.4 Token Bus, 802.5 Token Ring, 802.6 Metro Area Network, 802.7 Broadband TAG, 802.8 Fiber TAG, 802.9 Integrated </a:t>
            </a:r>
            <a:r>
              <a:rPr lang="en-US" sz="1200" dirty="0" err="1">
                <a:solidFill>
                  <a:prstClr val="black"/>
                </a:solidFill>
                <a:latin typeface="Calibri"/>
              </a:rPr>
              <a:t>Svcs</a:t>
            </a:r>
            <a:r>
              <a:rPr lang="en-US" sz="1200" dirty="0">
                <a:solidFill>
                  <a:prstClr val="black"/>
                </a:solidFill>
                <a:latin typeface="Calibri"/>
              </a:rPr>
              <a:t> LAN, 802.10 Security, 802.12 Demand Priority, </a:t>
            </a:r>
            <a:r>
              <a:rPr lang="en-US" sz="1200" dirty="0">
                <a:solidFill>
                  <a:prstClr val="black"/>
                </a:solidFill>
              </a:rPr>
              <a:t>802.14 CATV Broadband, </a:t>
            </a:r>
            <a:r>
              <a:rPr lang="en-US" sz="1200" dirty="0">
                <a:solidFill>
                  <a:prstClr val="black"/>
                </a:solidFill>
                <a:latin typeface="Calibri"/>
              </a:rPr>
              <a:t>802.17 Resilient Packet Ring, 802.23 Emergency Services	 	</a:t>
            </a:r>
            <a:br>
              <a:rPr lang="en-US" sz="1200" dirty="0">
                <a:solidFill>
                  <a:prstClr val="black"/>
                </a:solidFill>
                <a:latin typeface="Calibri"/>
              </a:rPr>
            </a:br>
            <a:endParaRPr lang="en-US" sz="1200" dirty="0">
              <a:solidFill>
                <a:prstClr val="black"/>
              </a:solidFill>
              <a:latin typeface="Calibri"/>
            </a:endParaRPr>
          </a:p>
        </p:txBody>
      </p:sp>
      <p:sp>
        <p:nvSpPr>
          <p:cNvPr id="54" name="Line 13">
            <a:extLst>
              <a:ext uri="{FF2B5EF4-FFF2-40B4-BE49-F238E27FC236}">
                <a16:creationId xmlns:a16="http://schemas.microsoft.com/office/drawing/2014/main" id="{0AF64673-90A9-462C-864A-60D816B30207}"/>
              </a:ext>
            </a:extLst>
          </p:cNvPr>
          <p:cNvSpPr>
            <a:spLocks noChangeShapeType="1"/>
          </p:cNvSpPr>
          <p:nvPr/>
        </p:nvSpPr>
        <p:spPr bwMode="auto">
          <a:xfrm flipV="1">
            <a:off x="1090390" y="1347253"/>
            <a:ext cx="4500743" cy="0"/>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
        <p:nvSpPr>
          <p:cNvPr id="55" name="Line 11">
            <a:extLst>
              <a:ext uri="{FF2B5EF4-FFF2-40B4-BE49-F238E27FC236}">
                <a16:creationId xmlns:a16="http://schemas.microsoft.com/office/drawing/2014/main" id="{43F384EA-3DF4-4144-9114-8F04FB59A5EA}"/>
              </a:ext>
            </a:extLst>
          </p:cNvPr>
          <p:cNvSpPr>
            <a:spLocks noChangeShapeType="1"/>
          </p:cNvSpPr>
          <p:nvPr/>
        </p:nvSpPr>
        <p:spPr bwMode="auto">
          <a:xfrm>
            <a:off x="1090388" y="1340428"/>
            <a:ext cx="3527" cy="2970232"/>
          </a:xfrm>
          <a:prstGeom prst="line">
            <a:avLst/>
          </a:prstGeom>
          <a:noFill/>
          <a:ln w="9525">
            <a:solidFill>
              <a:schemeClr val="tx1"/>
            </a:solid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a:solidFill>
                <a:prstClr val="black"/>
              </a:solidFill>
              <a:latin typeface="Calibri"/>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Specialty Networks (WSN)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Wireless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802 enabled markets/technologies</a:t>
            </a: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12</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184232" y="6477600"/>
            <a:ext cx="331236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Rectangle 4">
            <a:extLst>
              <a:ext uri="{FF2B5EF4-FFF2-40B4-BE49-F238E27FC236}">
                <a16:creationId xmlns:a16="http://schemas.microsoft.com/office/drawing/2014/main" id="{CB0B8D05-2CE8-487C-8401-4C6C5FE30A73}"/>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graphicFrame>
        <p:nvGraphicFramePr>
          <p:cNvPr id="8" name="Table 7">
            <a:extLst>
              <a:ext uri="{FF2B5EF4-FFF2-40B4-BE49-F238E27FC236}">
                <a16:creationId xmlns:a16="http://schemas.microsoft.com/office/drawing/2014/main" id="{26B8EF1E-E69C-472F-8D3C-AECBA4D65190}"/>
              </a:ext>
            </a:extLst>
          </p:cNvPr>
          <p:cNvGraphicFramePr>
            <a:graphicFrameLocks noGrp="1"/>
          </p:cNvGraphicFramePr>
          <p:nvPr>
            <p:extLst>
              <p:ext uri="{D42A27DB-BD31-4B8C-83A1-F6EECF244321}">
                <p14:modId xmlns:p14="http://schemas.microsoft.com/office/powerpoint/2010/main" val="2494523012"/>
              </p:ext>
            </p:extLst>
          </p:nvPr>
        </p:nvGraphicFramePr>
        <p:xfrm>
          <a:off x="838200" y="1589186"/>
          <a:ext cx="10515599" cy="4677127"/>
        </p:xfrm>
        <a:graphic>
          <a:graphicData uri="http://schemas.openxmlformats.org/drawingml/2006/table">
            <a:tbl>
              <a:tblPr firstRow="1" bandRow="1">
                <a:tableStyleId>{5C22544A-7EE6-4342-B048-85BDC9FD1C3A}</a:tableStyleId>
              </a:tblPr>
              <a:tblGrid>
                <a:gridCol w="1647235">
                  <a:extLst>
                    <a:ext uri="{9D8B030D-6E8A-4147-A177-3AD203B41FA5}">
                      <a16:colId xmlns:a16="http://schemas.microsoft.com/office/drawing/2014/main" val="20000"/>
                    </a:ext>
                  </a:extLst>
                </a:gridCol>
                <a:gridCol w="8868364">
                  <a:extLst>
                    <a:ext uri="{9D8B030D-6E8A-4147-A177-3AD203B41FA5}">
                      <a16:colId xmlns:a16="http://schemas.microsoft.com/office/drawing/2014/main" val="20001"/>
                    </a:ext>
                  </a:extLst>
                </a:gridCol>
              </a:tblGrid>
              <a:tr h="690302">
                <a:tc>
                  <a:txBody>
                    <a:bodyPr/>
                    <a:lstStyle/>
                    <a:p>
                      <a:r>
                        <a:rPr lang="en-US" sz="1400" b="0" baseline="0" dirty="0">
                          <a:solidFill>
                            <a:schemeClr val="tx1"/>
                          </a:solidFill>
                        </a:rPr>
                        <a:t>1970 to 1980</a:t>
                      </a:r>
                    </a:p>
                    <a:p>
                      <a:r>
                        <a:rPr lang="en-US" sz="1400" b="0" baseline="0" dirty="0">
                          <a:solidFill>
                            <a:schemeClr val="tx1"/>
                          </a:solidFill>
                        </a:rPr>
                        <a:t>(pre IEEE 802)</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Mainframe and</a:t>
                      </a:r>
                      <a:r>
                        <a:rPr lang="en-US" sz="1400" b="0" baseline="0" dirty="0">
                          <a:solidFill>
                            <a:schemeClr val="tx1"/>
                          </a:solidFill>
                        </a:rPr>
                        <a:t> Mini </a:t>
                      </a:r>
                      <a:r>
                        <a:rPr lang="en-US" sz="1400" b="0" dirty="0">
                          <a:solidFill>
                            <a:schemeClr val="tx1"/>
                          </a:solidFill>
                        </a:rPr>
                        <a:t>Computers (100s of thousands)</a:t>
                      </a:r>
                      <a:br>
                        <a:rPr lang="en-US" sz="1400" b="0" dirty="0">
                          <a:solidFill>
                            <a:schemeClr val="tx1"/>
                          </a:solidFill>
                        </a:rPr>
                      </a:br>
                      <a:r>
                        <a:rPr lang="en-US" sz="1400" b="0" dirty="0">
                          <a:solidFill>
                            <a:schemeClr val="tx1"/>
                          </a:solidFill>
                        </a:rPr>
                        <a:t>Proprietary LANs</a:t>
                      </a:r>
                      <a:r>
                        <a:rPr lang="en-US" sz="1400" b="0" baseline="0" dirty="0">
                          <a:solidFill>
                            <a:schemeClr val="tx1"/>
                          </a:solidFill>
                        </a:rPr>
                        <a:t> and WANs (sub 10Mbps)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98309">
                <a:tc>
                  <a:txBody>
                    <a:bodyPr/>
                    <a:lstStyle/>
                    <a:p>
                      <a:r>
                        <a:rPr lang="en-US" sz="1400" b="0" dirty="0">
                          <a:solidFill>
                            <a:schemeClr val="tx1"/>
                          </a:solidFill>
                        </a:rPr>
                        <a:t>1980 to 1989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Mini and Personal Computers (millions)</a:t>
                      </a:r>
                    </a:p>
                    <a:p>
                      <a:r>
                        <a:rPr lang="en-US" sz="1400" b="0" dirty="0">
                          <a:solidFill>
                            <a:schemeClr val="tx1"/>
                          </a:solidFill>
                        </a:rPr>
                        <a:t>Enterprise</a:t>
                      </a:r>
                      <a:r>
                        <a:rPr lang="en-US" sz="1400" b="0" baseline="0" dirty="0">
                          <a:solidFill>
                            <a:schemeClr val="tx1"/>
                          </a:solidFill>
                        </a:rPr>
                        <a:t> LANs (802.1 Bridges, 802.3 Ethernet, 802.5 Token Ring)</a:t>
                      </a:r>
                    </a:p>
                    <a:p>
                      <a:r>
                        <a:rPr lang="en-US" sz="1400" b="0" baseline="0">
                          <a:solidFill>
                            <a:schemeClr val="tx1"/>
                          </a:solidFill>
                        </a:rPr>
                        <a:t>Proprietary Leased </a:t>
                      </a:r>
                      <a:r>
                        <a:rPr lang="en-US" sz="1400" b="0" baseline="0" dirty="0">
                          <a:solidFill>
                            <a:schemeClr val="tx1"/>
                          </a:solidFill>
                        </a:rPr>
                        <a:t>Line WANs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7802">
                <a:tc>
                  <a:txBody>
                    <a:bodyPr/>
                    <a:lstStyle/>
                    <a:p>
                      <a:r>
                        <a:rPr lang="en-US" sz="1400" b="0" dirty="0">
                          <a:solidFill>
                            <a:schemeClr val="tx1"/>
                          </a:solidFill>
                        </a:rPr>
                        <a:t>1990 to 1999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PCs, Tablets,  (100s of millions)</a:t>
                      </a:r>
                    </a:p>
                    <a:p>
                      <a:r>
                        <a:rPr lang="en-US" sz="1400" b="0" dirty="0">
                          <a:solidFill>
                            <a:schemeClr val="tx1"/>
                          </a:solidFill>
                        </a:rPr>
                        <a:t>Enterprise and Home LANs—wired and wireless (802.11)</a:t>
                      </a:r>
                    </a:p>
                    <a:p>
                      <a:r>
                        <a:rPr lang="en-US" sz="1400" b="0" dirty="0">
                          <a:solidFill>
                            <a:schemeClr val="tx1"/>
                          </a:solidFill>
                        </a:rPr>
                        <a:t>Broadband Access—cable modems and Ethernet</a:t>
                      </a:r>
                      <a:r>
                        <a:rPr lang="en-US" sz="1400" b="0" baseline="0" dirty="0">
                          <a:solidFill>
                            <a:schemeClr val="tx1"/>
                          </a:solidFill>
                        </a:rPr>
                        <a:t> PONs (802.3)</a:t>
                      </a:r>
                      <a:endParaRPr lang="en-US" sz="1400" b="0" dirty="0">
                        <a:solidFill>
                          <a:schemeClr val="tx1"/>
                        </a:solidFill>
                      </a:endParaRPr>
                    </a:p>
                    <a:p>
                      <a:r>
                        <a:rPr lang="en-US" sz="1400" b="0" dirty="0">
                          <a:solidFill>
                            <a:schemeClr val="tx1"/>
                          </a:solidFill>
                        </a:rPr>
                        <a:t>Fiber</a:t>
                      </a:r>
                      <a:r>
                        <a:rPr lang="en-US" sz="1400" b="0" baseline="0" dirty="0">
                          <a:solidFill>
                            <a:schemeClr val="tx1"/>
                          </a:solidFill>
                        </a:rPr>
                        <a:t> based Metro and Wide-Area Networks </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309">
                <a:tc>
                  <a:txBody>
                    <a:bodyPr/>
                    <a:lstStyle/>
                    <a:p>
                      <a:r>
                        <a:rPr lang="en-US" sz="1400" b="0" dirty="0">
                          <a:solidFill>
                            <a:schemeClr val="tx1"/>
                          </a:solidFill>
                        </a:rPr>
                        <a:t>2000 to 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Tablets, Smart Phones (billions)</a:t>
                      </a:r>
                    </a:p>
                    <a:p>
                      <a:r>
                        <a:rPr lang="en-US" sz="1400" b="0" dirty="0">
                          <a:solidFill>
                            <a:schemeClr val="tx1"/>
                          </a:solidFill>
                        </a:rPr>
                        <a:t>Ubiquitous wireless (802.11, mobile</a:t>
                      </a:r>
                      <a:r>
                        <a:rPr lang="en-US" sz="1400" b="0" baseline="0" dirty="0">
                          <a:solidFill>
                            <a:schemeClr val="tx1"/>
                          </a:solidFill>
                        </a:rPr>
                        <a:t> cellular)</a:t>
                      </a:r>
                      <a:br>
                        <a:rPr lang="en-US" sz="1400" b="0" dirty="0">
                          <a:solidFill>
                            <a:schemeClr val="tx1"/>
                          </a:solidFill>
                        </a:rPr>
                      </a:br>
                      <a:r>
                        <a:rPr lang="en-US" sz="1400" b="0" dirty="0">
                          <a:solidFill>
                            <a:schemeClr val="tx1"/>
                          </a:solidFill>
                        </a:rPr>
                        <a:t>Faster fiber and broadband access (EPONs)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4245">
                <a:tc>
                  <a:txBody>
                    <a:bodyPr/>
                    <a:lstStyle/>
                    <a:p>
                      <a:r>
                        <a:rPr lang="en-US" sz="1400" b="0" dirty="0">
                          <a:solidFill>
                            <a:schemeClr val="tx1"/>
                          </a:solidFill>
                        </a:rPr>
                        <a:t>2010 to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Sensors/Internet of Things</a:t>
                      </a:r>
                      <a:r>
                        <a:rPr lang="en-US" sz="1400" b="0" baseline="0" dirty="0">
                          <a:solidFill>
                            <a:schemeClr val="tx1"/>
                          </a:solidFill>
                        </a:rPr>
                        <a:t> (100s of billions)</a:t>
                      </a:r>
                    </a:p>
                    <a:p>
                      <a:r>
                        <a:rPr lang="en-US" sz="1400" b="0" baseline="0" dirty="0">
                          <a:solidFill>
                            <a:schemeClr val="tx1"/>
                          </a:solidFill>
                        </a:rPr>
                        <a:t>Automotive Networks (802.3, 802.11, mobile cellular)</a:t>
                      </a:r>
                    </a:p>
                    <a:p>
                      <a:r>
                        <a:rPr lang="en-US" sz="1400" b="0" baseline="0" dirty="0">
                          <a:solidFill>
                            <a:schemeClr val="tx1"/>
                          </a:solidFill>
                        </a:rPr>
                        <a:t>IoT, M2M, faster/slower, low latency, low power, more reliable, more secure, more private</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082">
                <a:tc>
                  <a:txBody>
                    <a:bodyPr/>
                    <a:lstStyle/>
                    <a:p>
                      <a:r>
                        <a:rPr lang="en-US" sz="1400" b="0" dirty="0">
                          <a:solidFill>
                            <a:schemeClr val="tx1"/>
                          </a:solidFill>
                        </a:rPr>
                        <a:t>2020 to 2029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a:solidFill>
                            <a:schemeClr val="tx1"/>
                          </a:solidFill>
                        </a:rPr>
                        <a:t>More networked devices (trillions), privacy, security, Time Sensitive Networks, faster, further</a:t>
                      </a:r>
                    </a:p>
                    <a:p>
                      <a:r>
                        <a:rPr lang="en-US" sz="1400" b="0" dirty="0">
                          <a:solidFill>
                            <a:schemeClr val="tx1"/>
                          </a:solidFill>
                        </a:rPr>
                        <a:t>Factory Automation, Autonomous Vehicles, AR/VR, Edge Computing, Gaming, Entertainment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670197"/>
                  </a:ext>
                </a:extLst>
              </a:tr>
            </a:tbl>
          </a:graphicData>
        </a:graphic>
      </p:graphicFrame>
    </p:spTree>
    <p:extLst>
      <p:ext uri="{BB962C8B-B14F-4D97-AF65-F5344CB8AC3E}">
        <p14:creationId xmlns:p14="http://schemas.microsoft.com/office/powerpoint/2010/main" val="413645031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49" name="Group 48">
            <a:extLst>
              <a:ext uri="{FF2B5EF4-FFF2-40B4-BE49-F238E27FC236}">
                <a16:creationId xmlns:a16="http://schemas.microsoft.com/office/drawing/2014/main" id="{9DD87207-8C06-4089-BA43-92065CA82586}"/>
              </a:ext>
            </a:extLst>
          </p:cNvPr>
          <p:cNvGrpSpPr/>
          <p:nvPr/>
        </p:nvGrpSpPr>
        <p:grpSpPr>
          <a:xfrm>
            <a:off x="1415480" y="1134553"/>
            <a:ext cx="8996362" cy="5267822"/>
            <a:chOff x="1524000" y="686091"/>
            <a:chExt cx="8996362" cy="5267822"/>
          </a:xfrm>
        </p:grpSpPr>
        <p:sp>
          <p:nvSpPr>
            <p:cNvPr id="50" name="Text Box 6">
              <a:extLst>
                <a:ext uri="{FF2B5EF4-FFF2-40B4-BE49-F238E27FC236}">
                  <a16:creationId xmlns:a16="http://schemas.microsoft.com/office/drawing/2014/main" id="{638A261D-CB22-4BBA-9D63-6967530E7B06}"/>
                </a:ext>
              </a:extLst>
            </p:cNvPr>
            <p:cNvSpPr txBox="1">
              <a:spLocks noChangeArrowheads="1"/>
            </p:cNvSpPr>
            <p:nvPr/>
          </p:nvSpPr>
          <p:spPr bwMode="auto">
            <a:xfrm rot="16200000">
              <a:off x="1384300" y="1388929"/>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grpSp>
          <p:nvGrpSpPr>
            <p:cNvPr id="51" name="Group 50">
              <a:extLst>
                <a:ext uri="{FF2B5EF4-FFF2-40B4-BE49-F238E27FC236}">
                  <a16:creationId xmlns:a16="http://schemas.microsoft.com/office/drawing/2014/main" id="{D40256AB-F6BA-4E45-9D5B-EB9186A7FE6A}"/>
                </a:ext>
              </a:extLst>
            </p:cNvPr>
            <p:cNvGrpSpPr/>
            <p:nvPr/>
          </p:nvGrpSpPr>
          <p:grpSpPr>
            <a:xfrm>
              <a:off x="1896474" y="700528"/>
              <a:ext cx="1676400" cy="5218420"/>
              <a:chOff x="7391400" y="706218"/>
              <a:chExt cx="1676400" cy="5218420"/>
            </a:xfrm>
          </p:grpSpPr>
          <p:sp>
            <p:nvSpPr>
              <p:cNvPr id="87" name="AutoShape 11">
                <a:extLst>
                  <a:ext uri="{FF2B5EF4-FFF2-40B4-BE49-F238E27FC236}">
                    <a16:creationId xmlns:a16="http://schemas.microsoft.com/office/drawing/2014/main" id="{6072631A-1015-425E-9970-EB5CF801F28A}"/>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-2016</a:t>
                </a:r>
              </a:p>
            </p:txBody>
          </p:sp>
          <p:sp>
            <p:nvSpPr>
              <p:cNvPr id="88" name="AutoShape 9">
                <a:extLst>
                  <a:ext uri="{FF2B5EF4-FFF2-40B4-BE49-F238E27FC236}">
                    <a16:creationId xmlns:a16="http://schemas.microsoft.com/office/drawing/2014/main" id="{B9702930-F7BD-44A9-8535-6894C14FC956}"/>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11aa</a:t>
                </a: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90" name="AutoShape 10">
                <a:extLst>
                  <a:ext uri="{FF2B5EF4-FFF2-40B4-BE49-F238E27FC236}">
                    <a16:creationId xmlns:a16="http://schemas.microsoft.com/office/drawing/2014/main" id="{8F7A3D4C-27E9-4A55-A8B2-559DFC0A28B0}"/>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11ae</a:t>
                </a: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91" name="AutoShape 41">
                <a:extLst>
                  <a:ext uri="{FF2B5EF4-FFF2-40B4-BE49-F238E27FC236}">
                    <a16:creationId xmlns:a16="http://schemas.microsoft.com/office/drawing/2014/main" id="{9C3467C2-9DA6-4D13-8A2B-09273304D632}"/>
                  </a:ext>
                </a:extLst>
              </p:cNvPr>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a:solidFill>
                      <a:schemeClr val="tx1"/>
                    </a:solidFill>
                    <a:latin typeface="Tahoma" pitchFamily="34" charset="0"/>
                    <a:ea typeface="ＭＳ Ｐゴシック" charset="-128"/>
                    <a:cs typeface="Arial" pitchFamily="34" charset="0"/>
                  </a:rPr>
                  <a:t>11ac -VHT</a:t>
                </a:r>
              </a:p>
              <a:p>
                <a:pPr algn="ctr"/>
                <a:r>
                  <a:rPr lang="en-US" sz="1050" b="1" dirty="0">
                    <a:solidFill>
                      <a:schemeClr val="tx1"/>
                    </a:solidFill>
                    <a:latin typeface="Tahoma" pitchFamily="34" charset="0"/>
                    <a:ea typeface="ＭＳ Ｐゴシック" charset="-128"/>
                    <a:cs typeface="Arial" pitchFamily="34" charset="0"/>
                  </a:rPr>
                  <a:t>&gt;1 </a:t>
                </a:r>
                <a:r>
                  <a:rPr lang="en-US" sz="1050" b="1" dirty="0" err="1">
                    <a:solidFill>
                      <a:schemeClr val="tx1"/>
                    </a:solidFill>
                    <a:latin typeface="Tahoma" pitchFamily="34" charset="0"/>
                    <a:ea typeface="ＭＳ Ｐゴシック" charset="-128"/>
                    <a:cs typeface="Arial" pitchFamily="34" charset="0"/>
                  </a:rPr>
                  <a:t>Gbps</a:t>
                </a:r>
                <a:r>
                  <a:rPr lang="en-US" sz="1050" b="1" dirty="0">
                    <a:solidFill>
                      <a:schemeClr val="tx1"/>
                    </a:solidFill>
                    <a:latin typeface="Tahoma" pitchFamily="34" charset="0"/>
                    <a:ea typeface="ＭＳ Ｐゴシック" charset="-128"/>
                    <a:cs typeface="Arial" pitchFamily="34" charset="0"/>
                  </a:rPr>
                  <a:t> @ 5GHz</a:t>
                </a:r>
              </a:p>
            </p:txBody>
          </p:sp>
          <p:sp>
            <p:nvSpPr>
              <p:cNvPr id="92" name="AutoShape 41">
                <a:extLst>
                  <a:ext uri="{FF2B5EF4-FFF2-40B4-BE49-F238E27FC236}">
                    <a16:creationId xmlns:a16="http://schemas.microsoft.com/office/drawing/2014/main" id="{C8C7156B-8422-4435-9235-213C562A96EC}"/>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11ad - VHT</a:t>
                </a:r>
              </a:p>
              <a:p>
                <a:pPr algn="ctr"/>
                <a:r>
                  <a:rPr lang="en-US" sz="1000" b="1" dirty="0">
                    <a:solidFill>
                      <a:schemeClr val="tx1"/>
                    </a:solidFill>
                    <a:latin typeface="Tahoma" pitchFamily="34" charset="0"/>
                    <a:ea typeface="ＭＳ Ｐゴシック" charset="-128"/>
                    <a:cs typeface="Arial" pitchFamily="34" charset="0"/>
                  </a:rPr>
                  <a:t>&gt;1 </a:t>
                </a:r>
                <a:r>
                  <a:rPr lang="en-US" sz="1000" b="1" dirty="0" err="1">
                    <a:solidFill>
                      <a:schemeClr val="tx1"/>
                    </a:solidFill>
                    <a:latin typeface="Tahoma" pitchFamily="34" charset="0"/>
                    <a:ea typeface="ＭＳ Ｐゴシック" charset="-128"/>
                    <a:cs typeface="Arial" pitchFamily="34" charset="0"/>
                  </a:rPr>
                  <a:t>Gbps</a:t>
                </a:r>
                <a:r>
                  <a:rPr lang="en-US" sz="1000" b="1" dirty="0">
                    <a:solidFill>
                      <a:schemeClr val="tx1"/>
                    </a:solidFill>
                    <a:latin typeface="Tahoma" pitchFamily="34" charset="0"/>
                    <a:ea typeface="ＭＳ Ｐゴシック" charset="-128"/>
                    <a:cs typeface="Arial" pitchFamily="34" charset="0"/>
                  </a:rPr>
                  <a:t> @ 60GHz</a:t>
                </a:r>
              </a:p>
            </p:txBody>
          </p:sp>
          <p:sp>
            <p:nvSpPr>
              <p:cNvPr id="93" name="AutoShape 9">
                <a:extLst>
                  <a:ext uri="{FF2B5EF4-FFF2-40B4-BE49-F238E27FC236}">
                    <a16:creationId xmlns:a16="http://schemas.microsoft.com/office/drawing/2014/main" id="{705B6DF0-7A34-4CBD-84A7-315D25205C0B}"/>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11af</a:t>
                </a:r>
              </a:p>
              <a:p>
                <a:pPr algn="ctr"/>
                <a:r>
                  <a:rPr lang="en-US" sz="1100" b="1" dirty="0">
                    <a:solidFill>
                      <a:schemeClr val="tx1"/>
                    </a:solidFill>
                    <a:latin typeface="Tahoma" pitchFamily="34" charset="0"/>
                    <a:ea typeface="ＭＳ Ｐゴシック" charset="-128"/>
                    <a:cs typeface="Arial" pitchFamily="34" charset="0"/>
                  </a:rPr>
                  <a:t>TV Whitespace</a:t>
                </a:r>
              </a:p>
            </p:txBody>
          </p:sp>
        </p:grpSp>
        <p:sp>
          <p:nvSpPr>
            <p:cNvPr id="52" name="Right Arrow 53">
              <a:extLst>
                <a:ext uri="{FF2B5EF4-FFF2-40B4-BE49-F238E27FC236}">
                  <a16:creationId xmlns:a16="http://schemas.microsoft.com/office/drawing/2014/main" id="{FB3EBF1A-4012-4979-BBB0-AED28C6B1F3C}"/>
                </a:ext>
              </a:extLst>
            </p:cNvPr>
            <p:cNvSpPr/>
            <p:nvPr/>
          </p:nvSpPr>
          <p:spPr bwMode="auto">
            <a:xfrm rot="10800000">
              <a:off x="3427066" y="314728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53" name="Text Box 6">
              <a:extLst>
                <a:ext uri="{FF2B5EF4-FFF2-40B4-BE49-F238E27FC236}">
                  <a16:creationId xmlns:a16="http://schemas.microsoft.com/office/drawing/2014/main" id="{AFF4F2D9-81FD-4D46-898B-097EAA7DE77C}"/>
                </a:ext>
              </a:extLst>
            </p:cNvPr>
            <p:cNvSpPr txBox="1">
              <a:spLocks noChangeArrowheads="1"/>
            </p:cNvSpPr>
            <p:nvPr/>
          </p:nvSpPr>
          <p:spPr bwMode="auto">
            <a:xfrm rot="16200000">
              <a:off x="1071795" y="4593854"/>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PHY &amp; MAC</a:t>
              </a:r>
              <a:endParaRPr lang="en-US" sz="2000" b="1" dirty="0">
                <a:latin typeface="Tahoma" pitchFamily="34" charset="0"/>
                <a:ea typeface="ＭＳ Ｐゴシック" charset="-128"/>
                <a:cs typeface="Arial" pitchFamily="34" charset="0"/>
              </a:endParaRPr>
            </a:p>
          </p:txBody>
        </p:sp>
        <p:cxnSp>
          <p:nvCxnSpPr>
            <p:cNvPr id="54" name="Straight Arrow Connector 53">
              <a:extLst>
                <a:ext uri="{FF2B5EF4-FFF2-40B4-BE49-F238E27FC236}">
                  <a16:creationId xmlns:a16="http://schemas.microsoft.com/office/drawing/2014/main" id="{CC1168F4-CF42-457B-A78A-6FAE5C4E3FBB}"/>
                </a:ext>
              </a:extLst>
            </p:cNvPr>
            <p:cNvCxnSpPr/>
            <p:nvPr/>
          </p:nvCxnSpPr>
          <p:spPr bwMode="auto">
            <a:xfrm flipV="1">
              <a:off x="1828800" y="686094"/>
              <a:ext cx="0" cy="26059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5" name="Straight Arrow Connector 54">
              <a:extLst>
                <a:ext uri="{FF2B5EF4-FFF2-40B4-BE49-F238E27FC236}">
                  <a16:creationId xmlns:a16="http://schemas.microsoft.com/office/drawing/2014/main" id="{594C053B-969F-42B9-A20B-3DF50DA6D490}"/>
                </a:ext>
              </a:extLst>
            </p:cNvPr>
            <p:cNvCxnSpPr/>
            <p:nvPr/>
          </p:nvCxnSpPr>
          <p:spPr bwMode="auto">
            <a:xfrm>
              <a:off x="1828800" y="3490862"/>
              <a:ext cx="0" cy="24630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Connector 55">
              <a:extLst>
                <a:ext uri="{FF2B5EF4-FFF2-40B4-BE49-F238E27FC236}">
                  <a16:creationId xmlns:a16="http://schemas.microsoft.com/office/drawing/2014/main" id="{64B7B4D6-4685-4B34-B0A3-BAF79B59A08D}"/>
                </a:ext>
              </a:extLst>
            </p:cNvPr>
            <p:cNvCxnSpPr/>
            <p:nvPr/>
          </p:nvCxnSpPr>
          <p:spPr bwMode="auto">
            <a:xfrm>
              <a:off x="1600200" y="3375440"/>
              <a:ext cx="228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7" name="Group 56">
              <a:extLst>
                <a:ext uri="{FF2B5EF4-FFF2-40B4-BE49-F238E27FC236}">
                  <a16:creationId xmlns:a16="http://schemas.microsoft.com/office/drawing/2014/main" id="{B0C4DFA3-1C26-4178-BEE1-78E854503B36}"/>
                </a:ext>
              </a:extLst>
            </p:cNvPr>
            <p:cNvGrpSpPr/>
            <p:nvPr/>
          </p:nvGrpSpPr>
          <p:grpSpPr>
            <a:xfrm>
              <a:off x="3775213" y="686091"/>
              <a:ext cx="2797854" cy="5211982"/>
              <a:chOff x="4419600" y="706218"/>
              <a:chExt cx="2797854" cy="5211982"/>
            </a:xfrm>
          </p:grpSpPr>
          <p:sp>
            <p:nvSpPr>
              <p:cNvPr id="76" name="AutoShape 11">
                <a:extLst>
                  <a:ext uri="{FF2B5EF4-FFF2-40B4-BE49-F238E27FC236}">
                    <a16:creationId xmlns:a16="http://schemas.microsoft.com/office/drawing/2014/main" id="{420A3C06-4C7A-4B3C-8478-47BCD25E7F90}"/>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-2012</a:t>
                </a:r>
              </a:p>
            </p:txBody>
          </p:sp>
          <p:sp>
            <p:nvSpPr>
              <p:cNvPr id="77" name="AutoShape 42">
                <a:extLst>
                  <a:ext uri="{FF2B5EF4-FFF2-40B4-BE49-F238E27FC236}">
                    <a16:creationId xmlns:a16="http://schemas.microsoft.com/office/drawing/2014/main" id="{8C8064DE-7601-4ED0-8352-1BEC4123F884}"/>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11w</a:t>
                </a: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8" name="AutoShape 9">
                <a:extLst>
                  <a:ext uri="{FF2B5EF4-FFF2-40B4-BE49-F238E27FC236}">
                    <a16:creationId xmlns:a16="http://schemas.microsoft.com/office/drawing/2014/main" id="{997AA926-EAFD-4173-881C-D4A340419166}"/>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11k</a:t>
                </a:r>
              </a:p>
              <a:p>
                <a:pPr algn="ctr"/>
                <a:r>
                  <a:rPr lang="en-US" sz="1000" b="1" dirty="0">
                    <a:solidFill>
                      <a:schemeClr val="tx1"/>
                    </a:solidFill>
                    <a:latin typeface="Tahoma" pitchFamily="34" charset="0"/>
                    <a:ea typeface="ＭＳ Ｐゴシック" charset="-128"/>
                    <a:cs typeface="Arial" pitchFamily="34" charset="0"/>
                  </a:rPr>
                  <a:t>RRM</a:t>
                </a:r>
              </a:p>
            </p:txBody>
          </p:sp>
          <p:sp>
            <p:nvSpPr>
              <p:cNvPr id="79" name="AutoShape 10">
                <a:extLst>
                  <a:ext uri="{FF2B5EF4-FFF2-40B4-BE49-F238E27FC236}">
                    <a16:creationId xmlns:a16="http://schemas.microsoft.com/office/drawing/2014/main" id="{C0032152-0C55-4120-A15D-2BC7448142CC}"/>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11r</a:t>
                </a: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80" name="AutoShape 21">
                <a:extLst>
                  <a:ext uri="{FF2B5EF4-FFF2-40B4-BE49-F238E27FC236}">
                    <a16:creationId xmlns:a16="http://schemas.microsoft.com/office/drawing/2014/main" id="{8D456CD3-1909-4DAF-BE8C-A538568F1C39}"/>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11v</a:t>
                </a: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81" name="AutoShape 22">
                <a:extLst>
                  <a:ext uri="{FF2B5EF4-FFF2-40B4-BE49-F238E27FC236}">
                    <a16:creationId xmlns:a16="http://schemas.microsoft.com/office/drawing/2014/main" id="{5578D36E-0EDE-4317-B63F-6DCE8E112AF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11s</a:t>
                </a:r>
              </a:p>
              <a:p>
                <a:pPr algn="ctr"/>
                <a:r>
                  <a:rPr lang="en-US" sz="1000" b="1" dirty="0">
                    <a:solidFill>
                      <a:schemeClr val="tx1"/>
                    </a:solidFill>
                    <a:latin typeface="Tahoma" pitchFamily="34" charset="0"/>
                    <a:ea typeface="ＭＳ Ｐゴシック" charset="-128"/>
                    <a:cs typeface="Arial" pitchFamily="34" charset="0"/>
                  </a:rPr>
                  <a:t>Mesh</a:t>
                </a:r>
              </a:p>
            </p:txBody>
          </p:sp>
          <p:sp>
            <p:nvSpPr>
              <p:cNvPr id="82" name="AutoShape 23">
                <a:extLst>
                  <a:ext uri="{FF2B5EF4-FFF2-40B4-BE49-F238E27FC236}">
                    <a16:creationId xmlns:a16="http://schemas.microsoft.com/office/drawing/2014/main" id="{05BD1073-71E3-4DC7-A5F7-A477E15A9AA1}"/>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11u</a:t>
                </a: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83" name="AutoShape 24">
                <a:extLst>
                  <a:ext uri="{FF2B5EF4-FFF2-40B4-BE49-F238E27FC236}">
                    <a16:creationId xmlns:a16="http://schemas.microsoft.com/office/drawing/2014/main" id="{8C5D63DE-C8C3-4F00-ADC8-58058F1B40E5}"/>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Tahoma" pitchFamily="34" charset="0"/>
                    <a:cs typeface="Tahoma" pitchFamily="34" charset="0"/>
                  </a:rPr>
                  <a:t>11y</a:t>
                </a: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84" name="AutoShape 41">
                <a:extLst>
                  <a:ext uri="{FF2B5EF4-FFF2-40B4-BE49-F238E27FC236}">
                    <a16:creationId xmlns:a16="http://schemas.microsoft.com/office/drawing/2014/main" id="{42376963-349C-46AB-9E04-A91BAB63F152}"/>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11n</a:t>
                </a: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85" name="AutoShape 43">
                <a:extLst>
                  <a:ext uri="{FF2B5EF4-FFF2-40B4-BE49-F238E27FC236}">
                    <a16:creationId xmlns:a16="http://schemas.microsoft.com/office/drawing/2014/main" id="{CB2BBAC2-4E9C-4496-9C06-9271ECB8C088}"/>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11z</a:t>
                </a: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86" name="AutoShape 44">
                <a:extLst>
                  <a:ext uri="{FF2B5EF4-FFF2-40B4-BE49-F238E27FC236}">
                    <a16:creationId xmlns:a16="http://schemas.microsoft.com/office/drawing/2014/main" id="{C9E69177-3091-4EEF-9730-456BED2CC844}"/>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11p</a:t>
                </a:r>
              </a:p>
              <a:p>
                <a:pPr algn="ctr"/>
                <a:r>
                  <a:rPr lang="en-US" sz="1000" b="1" dirty="0">
                    <a:solidFill>
                      <a:schemeClr val="tx1"/>
                    </a:solidFill>
                    <a:latin typeface="Tahoma" pitchFamily="34" charset="0"/>
                    <a:ea typeface="ＭＳ Ｐゴシック" charset="-128"/>
                    <a:cs typeface="Arial" pitchFamily="34" charset="0"/>
                  </a:rPr>
                  <a:t>WAVE</a:t>
                </a:r>
              </a:p>
            </p:txBody>
          </p:sp>
        </p:grpSp>
        <p:sp>
          <p:nvSpPr>
            <p:cNvPr id="58" name="Right Arrow 49">
              <a:extLst>
                <a:ext uri="{FF2B5EF4-FFF2-40B4-BE49-F238E27FC236}">
                  <a16:creationId xmlns:a16="http://schemas.microsoft.com/office/drawing/2014/main" id="{A09FAB64-0637-4952-9F6E-D5DDBC059ABB}"/>
                </a:ext>
              </a:extLst>
            </p:cNvPr>
            <p:cNvSpPr/>
            <p:nvPr/>
          </p:nvSpPr>
          <p:spPr bwMode="auto">
            <a:xfrm rot="10800000">
              <a:off x="6421753"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59" name="Group 58">
              <a:extLst>
                <a:ext uri="{FF2B5EF4-FFF2-40B4-BE49-F238E27FC236}">
                  <a16:creationId xmlns:a16="http://schemas.microsoft.com/office/drawing/2014/main" id="{E09CD12C-6F0D-433E-962E-F0D2C7BFADCF}"/>
                </a:ext>
              </a:extLst>
            </p:cNvPr>
            <p:cNvGrpSpPr/>
            <p:nvPr/>
          </p:nvGrpSpPr>
          <p:grpSpPr>
            <a:xfrm>
              <a:off x="6784563" y="733396"/>
              <a:ext cx="1463004" cy="5185555"/>
              <a:chOff x="2717240" y="739083"/>
              <a:chExt cx="1463004" cy="5185555"/>
            </a:xfrm>
          </p:grpSpPr>
          <p:sp>
            <p:nvSpPr>
              <p:cNvPr id="68" name="AutoShape 11">
                <a:extLst>
                  <a:ext uri="{FF2B5EF4-FFF2-40B4-BE49-F238E27FC236}">
                    <a16:creationId xmlns:a16="http://schemas.microsoft.com/office/drawing/2014/main" id="{FE5AF4A4-5022-49AE-B10B-39728D4D4278}"/>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-2007</a:t>
                </a:r>
              </a:p>
            </p:txBody>
          </p:sp>
          <p:sp>
            <p:nvSpPr>
              <p:cNvPr id="69" name="AutoShape 15">
                <a:extLst>
                  <a:ext uri="{FF2B5EF4-FFF2-40B4-BE49-F238E27FC236}">
                    <a16:creationId xmlns:a16="http://schemas.microsoft.com/office/drawing/2014/main" id="{714540DF-E320-4B54-815E-DF91FC157FD0}"/>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11g</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70" name="AutoShape 16">
                <a:extLst>
                  <a:ext uri="{FF2B5EF4-FFF2-40B4-BE49-F238E27FC236}">
                    <a16:creationId xmlns:a16="http://schemas.microsoft.com/office/drawing/2014/main" id="{E47774BA-848E-49B0-A4F7-59CF76F41392}"/>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11e</a:t>
                </a:r>
              </a:p>
              <a:p>
                <a:pPr algn="ctr"/>
                <a:r>
                  <a:rPr lang="en-US" sz="1000" b="1" dirty="0" err="1">
                    <a:solidFill>
                      <a:schemeClr val="tx1"/>
                    </a:solidFill>
                    <a:latin typeface="Tahoma" pitchFamily="34" charset="0"/>
                    <a:ea typeface="ＭＳ Ｐゴシック" charset="-128"/>
                    <a:cs typeface="Arial" pitchFamily="34" charset="0"/>
                  </a:rPr>
                  <a:t>QoS</a:t>
                </a:r>
                <a:endParaRPr lang="en-US" sz="1000" b="1" dirty="0">
                  <a:solidFill>
                    <a:schemeClr val="tx1"/>
                  </a:solidFill>
                  <a:latin typeface="Tahoma" pitchFamily="34" charset="0"/>
                  <a:ea typeface="ＭＳ Ｐゴシック" charset="-128"/>
                  <a:cs typeface="Arial" pitchFamily="34" charset="0"/>
                </a:endParaRPr>
              </a:p>
            </p:txBody>
          </p:sp>
          <p:sp>
            <p:nvSpPr>
              <p:cNvPr id="71" name="AutoShape 17">
                <a:extLst>
                  <a:ext uri="{FF2B5EF4-FFF2-40B4-BE49-F238E27FC236}">
                    <a16:creationId xmlns:a16="http://schemas.microsoft.com/office/drawing/2014/main" id="{1D8BE3BF-6876-4882-B7D8-49BFF4103043}"/>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11i</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72" name="AutoShape 19">
                <a:extLst>
                  <a:ext uri="{FF2B5EF4-FFF2-40B4-BE49-F238E27FC236}">
                    <a16:creationId xmlns:a16="http://schemas.microsoft.com/office/drawing/2014/main" id="{EB60C6C4-2B17-42FE-AEC9-E00044362A58}"/>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11h</a:t>
                </a: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74" name="AutoShape 18">
                <a:extLst>
                  <a:ext uri="{FF2B5EF4-FFF2-40B4-BE49-F238E27FC236}">
                    <a16:creationId xmlns:a16="http://schemas.microsoft.com/office/drawing/2014/main" id="{68B0A424-FA8C-443B-919A-463B82069720}"/>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11j</a:t>
                </a: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75" name="AutoShape 18">
                <a:extLst>
                  <a:ext uri="{FF2B5EF4-FFF2-40B4-BE49-F238E27FC236}">
                    <a16:creationId xmlns:a16="http://schemas.microsoft.com/office/drawing/2014/main" id="{8685C35A-C897-43E5-8E17-BC8BB0A1ACA0}"/>
                  </a:ext>
                </a:extLst>
              </p:cNvPr>
              <p:cNvSpPr>
                <a:spLocks noChangeArrowheads="1"/>
              </p:cNvSpPr>
              <p:nvPr/>
            </p:nvSpPr>
            <p:spPr bwMode="auto">
              <a:xfrm>
                <a:off x="2922200" y="2699543"/>
                <a:ext cx="998408" cy="376238"/>
              </a:xfrm>
              <a:prstGeom prst="cube">
                <a:avLst>
                  <a:gd name="adj" fmla="val 6597"/>
                </a:avLst>
              </a:prstGeom>
              <a:solidFill>
                <a:schemeClr val="bg2">
                  <a:lumMod val="20000"/>
                  <a:lumOff val="80000"/>
                </a:schemeClr>
              </a:solidFill>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a:solidFill>
                      <a:schemeClr val="tx1"/>
                    </a:solidFill>
                    <a:latin typeface="Tahoma" pitchFamily="34" charset="0"/>
                    <a:ea typeface="ＭＳ Ｐゴシック" charset="-128"/>
                    <a:cs typeface="Arial" charset="0"/>
                  </a:rPr>
                  <a:t>11f </a:t>
                </a:r>
              </a:p>
              <a:p>
                <a:pPr algn="ctr">
                  <a:defRPr/>
                </a:pPr>
                <a:r>
                  <a:rPr lang="en-US" sz="1000" b="1" dirty="0">
                    <a:solidFill>
                      <a:schemeClr val="tx1"/>
                    </a:solidFill>
                    <a:latin typeface="Tahoma" pitchFamily="34" charset="0"/>
                    <a:ea typeface="ＭＳ Ｐゴシック" charset="-128"/>
                    <a:cs typeface="Arial" charset="0"/>
                  </a:rPr>
                  <a:t>Inter AP </a:t>
                </a:r>
              </a:p>
            </p:txBody>
          </p:sp>
        </p:grpSp>
        <p:sp>
          <p:nvSpPr>
            <p:cNvPr id="60" name="Right Arrow 4">
              <a:extLst>
                <a:ext uri="{FF2B5EF4-FFF2-40B4-BE49-F238E27FC236}">
                  <a16:creationId xmlns:a16="http://schemas.microsoft.com/office/drawing/2014/main" id="{FFB48F32-6CAA-489A-B26B-1DEA482DB8BE}"/>
                </a:ext>
              </a:extLst>
            </p:cNvPr>
            <p:cNvSpPr/>
            <p:nvPr/>
          </p:nvSpPr>
          <p:spPr bwMode="auto">
            <a:xfrm rot="10800000">
              <a:off x="8134209" y="311314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grpSp>
          <p:nvGrpSpPr>
            <p:cNvPr id="61" name="Group 60">
              <a:extLst>
                <a:ext uri="{FF2B5EF4-FFF2-40B4-BE49-F238E27FC236}">
                  <a16:creationId xmlns:a16="http://schemas.microsoft.com/office/drawing/2014/main" id="{E74A8639-99A9-4F68-9B53-C3529B482283}"/>
                </a:ext>
              </a:extLst>
            </p:cNvPr>
            <p:cNvGrpSpPr/>
            <p:nvPr/>
          </p:nvGrpSpPr>
          <p:grpSpPr>
            <a:xfrm>
              <a:off x="8459066" y="733396"/>
              <a:ext cx="1164003" cy="5185555"/>
              <a:chOff x="1180690" y="739083"/>
              <a:chExt cx="1164003" cy="5185555"/>
            </a:xfrm>
          </p:grpSpPr>
          <p:sp>
            <p:nvSpPr>
              <p:cNvPr id="64" name="AutoShape 11">
                <a:extLst>
                  <a:ext uri="{FF2B5EF4-FFF2-40B4-BE49-F238E27FC236}">
                    <a16:creationId xmlns:a16="http://schemas.microsoft.com/office/drawing/2014/main" id="{DA7A036C-F209-45CE-A0B9-C42FD4446F16}"/>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65" name="AutoShape 14">
                <a:extLst>
                  <a:ext uri="{FF2B5EF4-FFF2-40B4-BE49-F238E27FC236}">
                    <a16:creationId xmlns:a16="http://schemas.microsoft.com/office/drawing/2014/main" id="{571DFBE4-8A42-433B-B640-9485CE3CFEB5}"/>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11a </a:t>
                </a: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66" name="AutoShape 15">
                <a:extLst>
                  <a:ext uri="{FF2B5EF4-FFF2-40B4-BE49-F238E27FC236}">
                    <a16:creationId xmlns:a16="http://schemas.microsoft.com/office/drawing/2014/main" id="{F7D66D02-6C0C-4E73-8BB5-757CC78B70A5}"/>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11b</a:t>
                </a: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67" name="AutoShape 18">
                <a:extLst>
                  <a:ext uri="{FF2B5EF4-FFF2-40B4-BE49-F238E27FC236}">
                    <a16:creationId xmlns:a16="http://schemas.microsoft.com/office/drawing/2014/main" id="{6B4D4D11-4251-43B6-AE16-69E0F0BFD5E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11d</a:t>
                </a:r>
              </a:p>
              <a:p>
                <a:pPr algn="ctr"/>
                <a:r>
                  <a:rPr lang="en-US" sz="1000" b="1" dirty="0">
                    <a:solidFill>
                      <a:schemeClr val="tx1"/>
                    </a:solidFill>
                    <a:latin typeface="Tahoma" pitchFamily="34" charset="0"/>
                    <a:ea typeface="ＭＳ Ｐゴシック" charset="-128"/>
                    <a:cs typeface="Arial" pitchFamily="34" charset="0"/>
                  </a:rPr>
                  <a:t>Intl roaming </a:t>
                </a:r>
              </a:p>
            </p:txBody>
          </p:sp>
        </p:grpSp>
        <p:sp>
          <p:nvSpPr>
            <p:cNvPr id="62" name="Right Arrow 54">
              <a:extLst>
                <a:ext uri="{FF2B5EF4-FFF2-40B4-BE49-F238E27FC236}">
                  <a16:creationId xmlns:a16="http://schemas.microsoft.com/office/drawing/2014/main" id="{EE66C60B-7436-4A4B-A1EB-51CE6A1917B5}"/>
                </a:ext>
              </a:extLst>
            </p:cNvPr>
            <p:cNvSpPr/>
            <p:nvPr/>
          </p:nvSpPr>
          <p:spPr bwMode="auto">
            <a:xfrm rot="10800000">
              <a:off x="9401547" y="30790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GB" b="1">
                <a:solidFill>
                  <a:schemeClr val="tx1"/>
                </a:solidFill>
              </a:endParaRPr>
            </a:p>
          </p:txBody>
        </p:sp>
        <p:sp>
          <p:nvSpPr>
            <p:cNvPr id="63" name="AutoShape 12">
              <a:extLst>
                <a:ext uri="{FF2B5EF4-FFF2-40B4-BE49-F238E27FC236}">
                  <a16:creationId xmlns:a16="http://schemas.microsoft.com/office/drawing/2014/main" id="{74088A69-B92A-4467-ADAF-27650B6D5C72}"/>
                </a:ext>
              </a:extLst>
            </p:cNvPr>
            <p:cNvSpPr>
              <a:spLocks noChangeArrowheads="1"/>
            </p:cNvSpPr>
            <p:nvPr/>
          </p:nvSpPr>
          <p:spPr bwMode="auto">
            <a:xfrm>
              <a:off x="9834562" y="142117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IEEE</a:t>
              </a:r>
            </a:p>
            <a:p>
              <a:pPr algn="ctr"/>
              <a:r>
                <a:rPr lang="en-US" sz="1400" b="1" dirty="0" err="1">
                  <a:solidFill>
                    <a:schemeClr val="tx1"/>
                  </a:solidFill>
                  <a:latin typeface="Arial" panose="020B0604020202020204" pitchFamily="34" charset="0"/>
                  <a:cs typeface="Arial" panose="020B0604020202020204" pitchFamily="34" charset="0"/>
                </a:rPr>
                <a:t>Std</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a:solidFill>
                    <a:schemeClr val="tx1"/>
                  </a:solidFill>
                  <a:latin typeface="Arial" panose="020B0604020202020204" pitchFamily="34" charset="0"/>
                  <a:cs typeface="Arial" panose="020B0604020202020204" pitchFamily="34" charset="0"/>
                </a:rPr>
                <a:t> -1997</a:t>
              </a:r>
            </a:p>
            <a:p>
              <a:pPr algn="ctr"/>
              <a:endParaRPr lang="en-US" sz="1000" b="1" dirty="0">
                <a:solidFill>
                  <a:schemeClr val="tx1"/>
                </a:solidFill>
                <a:latin typeface="Tahoma" pitchFamily="34" charset="0"/>
                <a:ea typeface="ＭＳ Ｐゴシック" charset="-128"/>
                <a:cs typeface="Arial" pitchFamily="34" charset="0"/>
              </a:endParaRPr>
            </a:p>
          </p:txBody>
        </p:sp>
      </p:grpSp>
      <p:sp>
        <p:nvSpPr>
          <p:cNvPr id="2" name="Date Placeholder 1">
            <a:extLst>
              <a:ext uri="{FF2B5EF4-FFF2-40B4-BE49-F238E27FC236}">
                <a16:creationId xmlns:a16="http://schemas.microsoft.com/office/drawing/2014/main" id="{E4F781F0-855F-47BC-B8BC-EEE2D9AC3484}"/>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77" name="Group 76">
            <a:extLst>
              <a:ext uri="{FF2B5EF4-FFF2-40B4-BE49-F238E27FC236}">
                <a16:creationId xmlns:a16="http://schemas.microsoft.com/office/drawing/2014/main" id="{EE097E52-9345-4ED7-97D2-F06AE2D8C0F4}"/>
              </a:ext>
            </a:extLst>
          </p:cNvPr>
          <p:cNvGrpSpPr/>
          <p:nvPr/>
        </p:nvGrpSpPr>
        <p:grpSpPr>
          <a:xfrm>
            <a:off x="695400" y="1259309"/>
            <a:ext cx="10394716" cy="5014553"/>
            <a:chOff x="273287" y="1436917"/>
            <a:chExt cx="10394716" cy="5014553"/>
          </a:xfrm>
        </p:grpSpPr>
        <p:sp>
          <p:nvSpPr>
            <p:cNvPr id="78" name="Text Box 3">
              <a:extLst>
                <a:ext uri="{FF2B5EF4-FFF2-40B4-BE49-F238E27FC236}">
                  <a16:creationId xmlns:a16="http://schemas.microsoft.com/office/drawing/2014/main" id="{96E8C0A9-A317-4B88-831E-A911B4CFF5EE}"/>
                </a:ext>
              </a:extLst>
            </p:cNvPr>
            <p:cNvSpPr txBox="1">
              <a:spLocks noChangeArrowheads="1"/>
            </p:cNvSpPr>
            <p:nvPr/>
          </p:nvSpPr>
          <p:spPr bwMode="auto">
            <a:xfrm>
              <a:off x="1677631"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79" name="AutoShape 5">
              <a:extLst>
                <a:ext uri="{FF2B5EF4-FFF2-40B4-BE49-F238E27FC236}">
                  <a16:creationId xmlns:a16="http://schemas.microsoft.com/office/drawing/2014/main" id="{5C9A8EF4-7777-48B2-8CC9-ECFB7C3D2B09}"/>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0" name="Text Box 6">
              <a:extLst>
                <a:ext uri="{FF2B5EF4-FFF2-40B4-BE49-F238E27FC236}">
                  <a16:creationId xmlns:a16="http://schemas.microsoft.com/office/drawing/2014/main" id="{1D9F3C7C-03B0-4E33-9D31-FBF9F3937611}"/>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81" name="Text Box 7">
              <a:extLst>
                <a:ext uri="{FF2B5EF4-FFF2-40B4-BE49-F238E27FC236}">
                  <a16:creationId xmlns:a16="http://schemas.microsoft.com/office/drawing/2014/main" id="{F4D72B16-3DFA-4E61-881C-FEB06A3100FE}"/>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82" name="AutoShape 8">
              <a:extLst>
                <a:ext uri="{FF2B5EF4-FFF2-40B4-BE49-F238E27FC236}">
                  <a16:creationId xmlns:a16="http://schemas.microsoft.com/office/drawing/2014/main" id="{3A4ABC48-0F7B-493C-B7AB-2886146D1443}"/>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3" name="Text Box 13">
              <a:extLst>
                <a:ext uri="{FF2B5EF4-FFF2-40B4-BE49-F238E27FC236}">
                  <a16:creationId xmlns:a16="http://schemas.microsoft.com/office/drawing/2014/main" id="{7264E53A-031B-46F9-A54D-8604F9866B18}"/>
                </a:ext>
              </a:extLst>
            </p:cNvPr>
            <p:cNvSpPr txBox="1">
              <a:spLocks noChangeArrowheads="1"/>
            </p:cNvSpPr>
            <p:nvPr/>
          </p:nvSpPr>
          <p:spPr bwMode="auto">
            <a:xfrm>
              <a:off x="9294691" y="598980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84" name="AutoShape 27">
              <a:extLst>
                <a:ext uri="{FF2B5EF4-FFF2-40B4-BE49-F238E27FC236}">
                  <a16:creationId xmlns:a16="http://schemas.microsoft.com/office/drawing/2014/main" id="{6DC74819-8FF8-4299-826A-ABDE5C50DA58}"/>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85" name="Line 29">
              <a:extLst>
                <a:ext uri="{FF2B5EF4-FFF2-40B4-BE49-F238E27FC236}">
                  <a16:creationId xmlns:a16="http://schemas.microsoft.com/office/drawing/2014/main" id="{1933DFCE-2B02-4701-8C7D-F6597A74EBC3}"/>
                </a:ext>
              </a:extLst>
            </p:cNvPr>
            <p:cNvSpPr>
              <a:spLocks noChangeShapeType="1"/>
            </p:cNvSpPr>
            <p:nvPr/>
          </p:nvSpPr>
          <p:spPr bwMode="auto">
            <a:xfrm>
              <a:off x="2798766"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b="1">
                <a:solidFill>
                  <a:schemeClr val="tx1"/>
                </a:solidFill>
              </a:endParaRPr>
            </a:p>
          </p:txBody>
        </p:sp>
        <p:sp>
          <p:nvSpPr>
            <p:cNvPr id="86" name="AutoShape 34">
              <a:extLst>
                <a:ext uri="{FF2B5EF4-FFF2-40B4-BE49-F238E27FC236}">
                  <a16:creationId xmlns:a16="http://schemas.microsoft.com/office/drawing/2014/main" id="{8105F023-ABD3-4A1C-B6AD-E4FB90728B13}"/>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87" name="Text Box 35">
              <a:extLst>
                <a:ext uri="{FF2B5EF4-FFF2-40B4-BE49-F238E27FC236}">
                  <a16:creationId xmlns:a16="http://schemas.microsoft.com/office/drawing/2014/main" id="{1540BD3D-C3B8-460F-B27F-522E895B80AE}"/>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88" name="Text Box 36">
              <a:extLst>
                <a:ext uri="{FF2B5EF4-FFF2-40B4-BE49-F238E27FC236}">
                  <a16:creationId xmlns:a16="http://schemas.microsoft.com/office/drawing/2014/main" id="{06F4128D-5E8A-49A2-B550-0FE4F0FA1609}"/>
                </a:ext>
              </a:extLst>
            </p:cNvPr>
            <p:cNvSpPr txBox="1">
              <a:spLocks noChangeArrowheads="1"/>
            </p:cNvSpPr>
            <p:nvPr/>
          </p:nvSpPr>
          <p:spPr bwMode="auto">
            <a:xfrm>
              <a:off x="1760538"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89" name="AutoShape 37">
              <a:extLst>
                <a:ext uri="{FF2B5EF4-FFF2-40B4-BE49-F238E27FC236}">
                  <a16:creationId xmlns:a16="http://schemas.microsoft.com/office/drawing/2014/main" id="{D5382948-BBD6-4E33-878A-FC23407220E4}"/>
                </a:ext>
              </a:extLst>
            </p:cNvPr>
            <p:cNvSpPr>
              <a:spLocks/>
            </p:cNvSpPr>
            <p:nvPr/>
          </p:nvSpPr>
          <p:spPr bwMode="auto">
            <a:xfrm rot="-5400000">
              <a:off x="2221687"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90" name="AutoShape 47">
              <a:extLst>
                <a:ext uri="{FF2B5EF4-FFF2-40B4-BE49-F238E27FC236}">
                  <a16:creationId xmlns:a16="http://schemas.microsoft.com/office/drawing/2014/main" id="{DB33EA56-69DD-4FB6-8FDF-2EE8922D011E}"/>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1" name="Cloud">
              <a:extLst>
                <a:ext uri="{FF2B5EF4-FFF2-40B4-BE49-F238E27FC236}">
                  <a16:creationId xmlns:a16="http://schemas.microsoft.com/office/drawing/2014/main" id="{695AB45C-C53D-4E11-B0B7-AC8D7A82F164}"/>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b="1">
                <a:solidFill>
                  <a:schemeClr val="tx1"/>
                </a:solidFill>
              </a:endParaRPr>
            </a:p>
          </p:txBody>
        </p:sp>
        <p:sp>
          <p:nvSpPr>
            <p:cNvPr id="92" name="AutoShape 46">
              <a:extLst>
                <a:ext uri="{FF2B5EF4-FFF2-40B4-BE49-F238E27FC236}">
                  <a16:creationId xmlns:a16="http://schemas.microsoft.com/office/drawing/2014/main" id="{C8F84E63-BA93-4ECE-AED2-A0B5945DAA11}"/>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a:solidFill>
                    <a:schemeClr val="tx1"/>
                  </a:solidFill>
                  <a:latin typeface="Tahoma" pitchFamily="34" charset="0"/>
                  <a:ea typeface="ＭＳ Ｐゴシック" charset="-128"/>
                  <a:cs typeface="Arial" pitchFamily="34" charset="0"/>
                </a:rPr>
                <a:t>WNG</a:t>
              </a:r>
            </a:p>
          </p:txBody>
        </p:sp>
        <p:sp>
          <p:nvSpPr>
            <p:cNvPr id="93" name="AutoShape 46">
              <a:extLst>
                <a:ext uri="{FF2B5EF4-FFF2-40B4-BE49-F238E27FC236}">
                  <a16:creationId xmlns:a16="http://schemas.microsoft.com/office/drawing/2014/main" id="{673D386A-2ED5-4A63-9B18-4985176E8F0E}"/>
                </a:ext>
              </a:extLst>
            </p:cNvPr>
            <p:cNvSpPr>
              <a:spLocks noChangeArrowheads="1"/>
            </p:cNvSpPr>
            <p:nvPr/>
          </p:nvSpPr>
          <p:spPr bwMode="auto">
            <a:xfrm>
              <a:off x="7837361" y="1545739"/>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94" name="AutoShape 46">
              <a:extLst>
                <a:ext uri="{FF2B5EF4-FFF2-40B4-BE49-F238E27FC236}">
                  <a16:creationId xmlns:a16="http://schemas.microsoft.com/office/drawing/2014/main" id="{6952049F-0B19-4043-A971-A6161BE4A924}"/>
                </a:ext>
              </a:extLst>
            </p:cNvPr>
            <p:cNvSpPr>
              <a:spLocks noChangeArrowheads="1"/>
            </p:cNvSpPr>
            <p:nvPr/>
          </p:nvSpPr>
          <p:spPr bwMode="auto">
            <a:xfrm>
              <a:off x="7845029" y="4930647"/>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95" name="AutoShape 46">
              <a:extLst>
                <a:ext uri="{FF2B5EF4-FFF2-40B4-BE49-F238E27FC236}">
                  <a16:creationId xmlns:a16="http://schemas.microsoft.com/office/drawing/2014/main" id="{B596BE29-2B73-4CF2-A57E-DE2550B61744}"/>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96" name="AutoShape 46">
              <a:extLst>
                <a:ext uri="{FF2B5EF4-FFF2-40B4-BE49-F238E27FC236}">
                  <a16:creationId xmlns:a16="http://schemas.microsoft.com/office/drawing/2014/main" id="{5ACD6AC9-1D82-4609-84CC-CBF109B977FA}"/>
                </a:ext>
              </a:extLst>
            </p:cNvPr>
            <p:cNvSpPr>
              <a:spLocks noChangeArrowheads="1"/>
            </p:cNvSpPr>
            <p:nvPr/>
          </p:nvSpPr>
          <p:spPr bwMode="auto">
            <a:xfrm>
              <a:off x="6629400" y="3659811"/>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97" name="AutoShape 46">
              <a:extLst>
                <a:ext uri="{FF2B5EF4-FFF2-40B4-BE49-F238E27FC236}">
                  <a16:creationId xmlns:a16="http://schemas.microsoft.com/office/drawing/2014/main" id="{2406B0B5-483F-4B2D-B3D4-704E11D3D165}"/>
                </a:ext>
              </a:extLst>
            </p:cNvPr>
            <p:cNvSpPr>
              <a:spLocks noChangeArrowheads="1"/>
            </p:cNvSpPr>
            <p:nvPr/>
          </p:nvSpPr>
          <p:spPr bwMode="auto">
            <a:xfrm>
              <a:off x="6629400"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98" name="AutoShape 11">
              <a:extLst>
                <a:ext uri="{FF2B5EF4-FFF2-40B4-BE49-F238E27FC236}">
                  <a16:creationId xmlns:a16="http://schemas.microsoft.com/office/drawing/2014/main" id="{8A435DBC-80B5-4399-B393-A57807EB34D1}"/>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99" name="AutoShape 46">
              <a:extLst>
                <a:ext uri="{FF2B5EF4-FFF2-40B4-BE49-F238E27FC236}">
                  <a16:creationId xmlns:a16="http://schemas.microsoft.com/office/drawing/2014/main" id="{ED38C139-3FC4-4743-A29E-144721A008B2}"/>
                </a:ext>
              </a:extLst>
            </p:cNvPr>
            <p:cNvSpPr>
              <a:spLocks noChangeArrowheads="1"/>
            </p:cNvSpPr>
            <p:nvPr/>
          </p:nvSpPr>
          <p:spPr bwMode="auto">
            <a:xfrm>
              <a:off x="5411323" y="2403382"/>
              <a:ext cx="990600" cy="501648"/>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100" name="AutoShape 46">
              <a:extLst>
                <a:ext uri="{FF2B5EF4-FFF2-40B4-BE49-F238E27FC236}">
                  <a16:creationId xmlns:a16="http://schemas.microsoft.com/office/drawing/2014/main" id="{B8806495-6493-488E-98D1-6F87D0A150A2}"/>
                </a:ext>
              </a:extLst>
            </p:cNvPr>
            <p:cNvSpPr>
              <a:spLocks noChangeArrowheads="1"/>
            </p:cNvSpPr>
            <p:nvPr/>
          </p:nvSpPr>
          <p:spPr bwMode="auto">
            <a:xfrm>
              <a:off x="6632348" y="2935317"/>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101" name="AutoShape 49">
              <a:extLst>
                <a:ext uri="{FF2B5EF4-FFF2-40B4-BE49-F238E27FC236}">
                  <a16:creationId xmlns:a16="http://schemas.microsoft.com/office/drawing/2014/main" id="{781FD6F2-989F-423A-871B-B7C116D22734}"/>
                </a:ext>
              </a:extLst>
            </p:cNvPr>
            <p:cNvSpPr>
              <a:spLocks noChangeArrowheads="1"/>
            </p:cNvSpPr>
            <p:nvPr/>
          </p:nvSpPr>
          <p:spPr bwMode="auto">
            <a:xfrm>
              <a:off x="7830911" y="374982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102" name="AutoShape 46">
              <a:extLst>
                <a:ext uri="{FF2B5EF4-FFF2-40B4-BE49-F238E27FC236}">
                  <a16:creationId xmlns:a16="http://schemas.microsoft.com/office/drawing/2014/main" id="{E610D2BC-6C78-4E3D-843F-F32BDB8EF883}"/>
                </a:ext>
              </a:extLst>
            </p:cNvPr>
            <p:cNvSpPr>
              <a:spLocks noChangeArrowheads="1"/>
            </p:cNvSpPr>
            <p:nvPr/>
          </p:nvSpPr>
          <p:spPr bwMode="auto">
            <a:xfrm>
              <a:off x="4215179" y="3646489"/>
              <a:ext cx="987652" cy="514972"/>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err="1">
                  <a:solidFill>
                    <a:schemeClr val="tx1"/>
                  </a:solidFill>
                  <a:latin typeface="Tahoma" pitchFamily="34" charset="0"/>
                  <a:ea typeface="ＭＳ Ｐゴシック" charset="-128"/>
                  <a:cs typeface="Arial" pitchFamily="34" charset="0"/>
                </a:rPr>
                <a:t>TGbe</a:t>
              </a:r>
              <a:endParaRPr lang="en-US" sz="1200" b="1" dirty="0">
                <a:solidFill>
                  <a:schemeClr val="tx1"/>
                </a:solidFill>
                <a:latin typeface="Tahoma" pitchFamily="34" charset="0"/>
                <a:ea typeface="ＭＳ Ｐゴシック" charset="-128"/>
                <a:cs typeface="Arial" pitchFamily="34" charset="0"/>
              </a:endParaRPr>
            </a:p>
          </p:txBody>
        </p:sp>
        <p:sp>
          <p:nvSpPr>
            <p:cNvPr id="103" name="AutoShape 27">
              <a:extLst>
                <a:ext uri="{FF2B5EF4-FFF2-40B4-BE49-F238E27FC236}">
                  <a16:creationId xmlns:a16="http://schemas.microsoft.com/office/drawing/2014/main" id="{33123D8D-DB92-48C7-8C31-32841F8DE515}"/>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104" name="AutoShape 46">
              <a:extLst>
                <a:ext uri="{FF2B5EF4-FFF2-40B4-BE49-F238E27FC236}">
                  <a16:creationId xmlns:a16="http://schemas.microsoft.com/office/drawing/2014/main" id="{6750DD30-1AD1-4CDC-B28D-73CE056A96B1}"/>
                </a:ext>
              </a:extLst>
            </p:cNvPr>
            <p:cNvSpPr>
              <a:spLocks noChangeArrowheads="1"/>
            </p:cNvSpPr>
            <p:nvPr/>
          </p:nvSpPr>
          <p:spPr bwMode="auto">
            <a:xfrm>
              <a:off x="6629400" y="169688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105" name="AutoShape 46">
              <a:extLst>
                <a:ext uri="{FF2B5EF4-FFF2-40B4-BE49-F238E27FC236}">
                  <a16:creationId xmlns:a16="http://schemas.microsoft.com/office/drawing/2014/main" id="{EFD37D9E-6C96-407A-8708-1DB71D0A9A8B}"/>
                </a:ext>
              </a:extLst>
            </p:cNvPr>
            <p:cNvSpPr>
              <a:spLocks noChangeArrowheads="1"/>
            </p:cNvSpPr>
            <p:nvPr/>
          </p:nvSpPr>
          <p:spPr bwMode="auto">
            <a:xfrm>
              <a:off x="4250841" y="1761723"/>
              <a:ext cx="987652" cy="52913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106" name="AutoShape 46">
              <a:extLst>
                <a:ext uri="{FF2B5EF4-FFF2-40B4-BE49-F238E27FC236}">
                  <a16:creationId xmlns:a16="http://schemas.microsoft.com/office/drawing/2014/main" id="{8EF52D44-2316-451A-971C-1EB605659A32}"/>
                </a:ext>
              </a:extLst>
            </p:cNvPr>
            <p:cNvSpPr>
              <a:spLocks noChangeArrowheads="1"/>
            </p:cNvSpPr>
            <p:nvPr/>
          </p:nvSpPr>
          <p:spPr bwMode="auto">
            <a:xfrm>
              <a:off x="5411323" y="4201921"/>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107" name="AutoShape 46">
              <a:extLst>
                <a:ext uri="{FF2B5EF4-FFF2-40B4-BE49-F238E27FC236}">
                  <a16:creationId xmlns:a16="http://schemas.microsoft.com/office/drawing/2014/main" id="{60CAD00E-D9CC-4772-AF69-CC0D3F5B2B4A}"/>
                </a:ext>
              </a:extLst>
            </p:cNvPr>
            <p:cNvSpPr>
              <a:spLocks noChangeArrowheads="1"/>
            </p:cNvSpPr>
            <p:nvPr/>
          </p:nvSpPr>
          <p:spPr bwMode="auto">
            <a:xfrm>
              <a:off x="4215179" y="4716470"/>
              <a:ext cx="990600" cy="49711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110" name="AutoShape 46">
              <a:extLst>
                <a:ext uri="{FF2B5EF4-FFF2-40B4-BE49-F238E27FC236}">
                  <a16:creationId xmlns:a16="http://schemas.microsoft.com/office/drawing/2014/main" id="{8E9C3064-91FC-42F1-915D-E68027E09880}"/>
                </a:ext>
              </a:extLst>
            </p:cNvPr>
            <p:cNvSpPr>
              <a:spLocks noChangeArrowheads="1"/>
            </p:cNvSpPr>
            <p:nvPr/>
          </p:nvSpPr>
          <p:spPr bwMode="auto">
            <a:xfrm>
              <a:off x="298027" y="3140798"/>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ITU Liaison</a:t>
              </a:r>
            </a:p>
            <a:p>
              <a:pPr algn="ctr"/>
              <a:r>
                <a:rPr lang="en-US" sz="1100" b="1" dirty="0">
                  <a:solidFill>
                    <a:schemeClr val="tx1"/>
                  </a:solidFill>
                  <a:latin typeface="Tahoma" pitchFamily="34" charset="0"/>
                  <a:ea typeface="ＭＳ Ｐゴシック" charset="-128"/>
                  <a:cs typeface="Arial" pitchFamily="34" charset="0"/>
                </a:rPr>
                <a:t>(ITU) AHG</a:t>
              </a:r>
            </a:p>
          </p:txBody>
        </p:sp>
        <p:sp>
          <p:nvSpPr>
            <p:cNvPr id="111" name="Text Box 3">
              <a:extLst>
                <a:ext uri="{FF2B5EF4-FFF2-40B4-BE49-F238E27FC236}">
                  <a16:creationId xmlns:a16="http://schemas.microsoft.com/office/drawing/2014/main" id="{1E99E587-8319-4D3F-892C-5426D2F093E6}"/>
                </a:ext>
              </a:extLst>
            </p:cNvPr>
            <p:cNvSpPr txBox="1">
              <a:spLocks noChangeArrowheads="1"/>
            </p:cNvSpPr>
            <p:nvPr/>
          </p:nvSpPr>
          <p:spPr bwMode="auto">
            <a:xfrm>
              <a:off x="404110" y="5190138"/>
              <a:ext cx="8226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Liaison</a:t>
              </a:r>
              <a:endParaRPr lang="en-US" sz="2000" b="1" dirty="0">
                <a:latin typeface="Tahoma" pitchFamily="34" charset="0"/>
                <a:ea typeface="ＭＳ Ｐゴシック" charset="-128"/>
                <a:cs typeface="Arial" pitchFamily="34" charset="0"/>
              </a:endParaRPr>
            </a:p>
          </p:txBody>
        </p:sp>
        <p:sp>
          <p:nvSpPr>
            <p:cNvPr id="112" name="Text Box 36">
              <a:extLst>
                <a:ext uri="{FF2B5EF4-FFF2-40B4-BE49-F238E27FC236}">
                  <a16:creationId xmlns:a16="http://schemas.microsoft.com/office/drawing/2014/main" id="{574CA704-9833-481E-B9D6-CA045B741D3D}"/>
                </a:ext>
              </a:extLst>
            </p:cNvPr>
            <p:cNvSpPr txBox="1">
              <a:spLocks noChangeArrowheads="1"/>
            </p:cNvSpPr>
            <p:nvPr/>
          </p:nvSpPr>
          <p:spPr bwMode="auto">
            <a:xfrm>
              <a:off x="273287" y="5982866"/>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Liaison  Topics</a:t>
              </a:r>
            </a:p>
          </p:txBody>
        </p:sp>
        <p:sp>
          <p:nvSpPr>
            <p:cNvPr id="113" name="AutoShape 37">
              <a:extLst>
                <a:ext uri="{FF2B5EF4-FFF2-40B4-BE49-F238E27FC236}">
                  <a16:creationId xmlns:a16="http://schemas.microsoft.com/office/drawing/2014/main" id="{10F3948C-94B8-406A-8850-9078BCB04C5F}"/>
                </a:ext>
              </a:extLst>
            </p:cNvPr>
            <p:cNvSpPr>
              <a:spLocks/>
            </p:cNvSpPr>
            <p:nvPr/>
          </p:nvSpPr>
          <p:spPr bwMode="auto">
            <a:xfrm rot="16200000">
              <a:off x="720695"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grpSp>
      <p:sp>
        <p:nvSpPr>
          <p:cNvPr id="2" name="Text Box 38">
            <a:extLst>
              <a:ext uri="{FF2B5EF4-FFF2-40B4-BE49-F238E27FC236}">
                <a16:creationId xmlns:a16="http://schemas.microsoft.com/office/drawing/2014/main" id="{D60D9FA7-B0C1-4B9C-AA2F-3C14D23F5E23}"/>
              </a:ext>
            </a:extLst>
          </p:cNvPr>
          <p:cNvSpPr txBox="1">
            <a:spLocks noChangeArrowheads="1"/>
          </p:cNvSpPr>
          <p:nvPr/>
        </p:nvSpPr>
        <p:spPr bwMode="auto">
          <a:xfrm>
            <a:off x="8156676" y="5839310"/>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3" name="Text Box 4">
            <a:extLst>
              <a:ext uri="{FF2B5EF4-FFF2-40B4-BE49-F238E27FC236}">
                <a16:creationId xmlns:a16="http://schemas.microsoft.com/office/drawing/2014/main" id="{1C2DDCCD-6534-441B-B84D-0844A994F579}"/>
              </a:ext>
            </a:extLst>
          </p:cNvPr>
          <p:cNvSpPr txBox="1">
            <a:spLocks noChangeArrowheads="1"/>
          </p:cNvSpPr>
          <p:nvPr/>
        </p:nvSpPr>
        <p:spPr bwMode="auto">
          <a:xfrm>
            <a:off x="7114466" y="5833690"/>
            <a:ext cx="6335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SA</a:t>
            </a:r>
          </a:p>
          <a:p>
            <a:pPr algn="ctr"/>
            <a:r>
              <a:rPr lang="en-US" sz="1200" b="1" dirty="0">
                <a:latin typeface="Tahoma" pitchFamily="34" charset="0"/>
                <a:ea typeface="ＭＳ Ｐゴシック" charset="-128"/>
                <a:cs typeface="Arial" pitchFamily="34" charset="0"/>
              </a:rPr>
              <a:t>Ballot</a:t>
            </a:r>
          </a:p>
        </p:txBody>
      </p:sp>
      <p:sp>
        <p:nvSpPr>
          <p:cNvPr id="4" name="Text Box 26">
            <a:extLst>
              <a:ext uri="{FF2B5EF4-FFF2-40B4-BE49-F238E27FC236}">
                <a16:creationId xmlns:a16="http://schemas.microsoft.com/office/drawing/2014/main" id="{8817E3BC-B39B-40DB-ADEC-6CA2219116A4}"/>
              </a:ext>
            </a:extLst>
          </p:cNvPr>
          <p:cNvSpPr txBox="1">
            <a:spLocks noChangeArrowheads="1"/>
          </p:cNvSpPr>
          <p:nvPr/>
        </p:nvSpPr>
        <p:spPr bwMode="auto">
          <a:xfrm>
            <a:off x="5718415" y="5886064"/>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5" name="Date Placeholder 4">
            <a:extLst>
              <a:ext uri="{FF2B5EF4-FFF2-40B4-BE49-F238E27FC236}">
                <a16:creationId xmlns:a16="http://schemas.microsoft.com/office/drawing/2014/main" id="{D9C7BA83-0A70-472D-9F88-E38ED2DDD72F}"/>
              </a:ext>
            </a:extLst>
          </p:cNvPr>
          <p:cNvSpPr>
            <a:spLocks noGrp="1"/>
          </p:cNvSpPr>
          <p:nvPr>
            <p:ph type="dt" idx="10"/>
          </p:nvPr>
        </p:nvSpPr>
        <p:spPr/>
        <p:txBody>
          <a:bodyPr/>
          <a:lstStyle/>
          <a:p>
            <a:r>
              <a:rPr lang="en-US" dirty="0"/>
              <a:t>January 2021</a:t>
            </a:r>
            <a:endParaRPr lang="en-GB" dirty="0"/>
          </a:p>
        </p:txBody>
      </p:sp>
      <p:sp>
        <p:nvSpPr>
          <p:cNvPr id="7" name="AutoShape 46">
            <a:extLst>
              <a:ext uri="{FF2B5EF4-FFF2-40B4-BE49-F238E27FC236}">
                <a16:creationId xmlns:a16="http://schemas.microsoft.com/office/drawing/2014/main" id="{EF149992-1E4D-498A-A82C-A5AECF6FAE34}"/>
              </a:ext>
            </a:extLst>
          </p:cNvPr>
          <p:cNvSpPr>
            <a:spLocks noChangeArrowheads="1"/>
          </p:cNvSpPr>
          <p:nvPr/>
        </p:nvSpPr>
        <p:spPr bwMode="auto">
          <a:xfrm>
            <a:off x="4642633" y="5071752"/>
            <a:ext cx="990600" cy="49711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802.11bf</a:t>
            </a:r>
          </a:p>
          <a:p>
            <a:pPr algn="ctr"/>
            <a:r>
              <a:rPr lang="en-US" sz="1200" b="1" dirty="0">
                <a:solidFill>
                  <a:schemeClr val="tx1"/>
                </a:solidFill>
                <a:latin typeface="Tahoma" pitchFamily="34" charset="0"/>
                <a:ea typeface="ＭＳ Ｐゴシック" charset="-128"/>
                <a:cs typeface="Arial" pitchFamily="34" charset="0"/>
              </a:rPr>
              <a:t>SENS</a:t>
            </a:r>
          </a:p>
        </p:txBody>
      </p:sp>
      <p:sp>
        <p:nvSpPr>
          <p:cNvPr id="47" name="AutoShape 46">
            <a:extLst>
              <a:ext uri="{FF2B5EF4-FFF2-40B4-BE49-F238E27FC236}">
                <a16:creationId xmlns:a16="http://schemas.microsoft.com/office/drawing/2014/main" id="{B2FE75D9-50BE-43BB-B4EF-A18645C67BE4}"/>
              </a:ext>
            </a:extLst>
          </p:cNvPr>
          <p:cNvSpPr>
            <a:spLocks noChangeArrowheads="1"/>
          </p:cNvSpPr>
          <p:nvPr/>
        </p:nvSpPr>
        <p:spPr bwMode="auto">
          <a:xfrm>
            <a:off x="4645581" y="2821212"/>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802.11bi</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EDP</a:t>
            </a:r>
          </a:p>
        </p:txBody>
      </p:sp>
      <p:sp>
        <p:nvSpPr>
          <p:cNvPr id="48" name="AutoShape 46">
            <a:extLst>
              <a:ext uri="{FF2B5EF4-FFF2-40B4-BE49-F238E27FC236}">
                <a16:creationId xmlns:a16="http://schemas.microsoft.com/office/drawing/2014/main" id="{B2F49111-2DCF-4425-8A53-94FDD4E7D2FC}"/>
              </a:ext>
            </a:extLst>
          </p:cNvPr>
          <p:cNvSpPr>
            <a:spLocks noChangeArrowheads="1"/>
          </p:cNvSpPr>
          <p:nvPr/>
        </p:nvSpPr>
        <p:spPr bwMode="auto">
          <a:xfrm>
            <a:off x="4657034" y="2232656"/>
            <a:ext cx="987652" cy="501647"/>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802.11bh</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RCM</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AEADACA-C836-4C4F-BB31-97995E34830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8184232" y="6462714"/>
            <a:ext cx="336148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BE354399-663D-49DD-B447-67D53A7EB9FD}"/>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8184232" y="6431111"/>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C02B6F8B-230E-466B-A345-33283C3C6EC8}"/>
              </a:ext>
            </a:extLst>
          </p:cNvPr>
          <p:cNvSpPr>
            <a:spLocks noGrp="1"/>
          </p:cNvSpPr>
          <p:nvPr>
            <p:ph type="dt" sz="half" idx="11"/>
          </p:nvPr>
        </p:nvSpPr>
        <p:spPr/>
        <p:txBody>
          <a:bodyPr/>
          <a:lstStyle/>
          <a:p>
            <a:pPr>
              <a:defRPr/>
            </a:pPr>
            <a:r>
              <a:rPr lang="en-US" dirty="0"/>
              <a:t>January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1916832"/>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“standards committee”</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8256240" y="6470307"/>
            <a:ext cx="336728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3337ACD4-38AE-4B71-B0EC-4F8325EBC920}"/>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944356" y="1885554"/>
            <a:ext cx="10402771"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8184232" y="6462714"/>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569CD397-2860-40F8-AACB-13F1FF741198}"/>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802.11 WG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January 12</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2021</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7" name="Rectangle 5">
            <a:extLst>
              <a:ext uri="{FF2B5EF4-FFF2-40B4-BE49-F238E27FC236}">
                <a16:creationId xmlns:a16="http://schemas.microsoft.com/office/drawing/2014/main" id="{8E1B949C-93FD-4901-8F11-509D97A3909A}"/>
              </a:ext>
            </a:extLst>
          </p:cNvPr>
          <p:cNvSpPr txBox="1">
            <a:spLocks noChangeArrowheads="1"/>
          </p:cNvSpPr>
          <p:nvPr/>
        </p:nvSpPr>
        <p:spPr>
          <a:xfrm>
            <a:off x="8184232" y="6472390"/>
            <a:ext cx="3371437"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B3E27F6A-7413-4CBB-B86B-D8ECFA945CE2}"/>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9416" y="2060848"/>
            <a:ext cx="8928992" cy="4084364"/>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eaLnBrk="1" hangingPunct="1">
              <a:lnSpc>
                <a:spcPct val="80000"/>
              </a:lnSpc>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endParaRPr lang="en-US" altLang="en-US" dirty="0">
              <a:ea typeface="MS PGothic" panose="020B0600070205080204" pitchFamily="34" charset="-128"/>
            </a:endParaRP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8112224" y="6462713"/>
            <a:ext cx="3384376"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 name="Date Placeholder 2">
            <a:extLst>
              <a:ext uri="{FF2B5EF4-FFF2-40B4-BE49-F238E27FC236}">
                <a16:creationId xmlns:a16="http://schemas.microsoft.com/office/drawing/2014/main" id="{AAA1AEAD-E795-4DEB-94C3-359243C815E8}"/>
              </a:ext>
            </a:extLst>
          </p:cNvPr>
          <p:cNvSpPr>
            <a:spLocks noGrp="1"/>
          </p:cNvSpPr>
          <p:nvPr>
            <p:ph type="dt" sz="half" idx="11"/>
          </p:nvPr>
        </p:nvSpPr>
        <p:spPr/>
        <p:txBody>
          <a:bodyPr/>
          <a:lstStyle/>
          <a:p>
            <a:pPr>
              <a:defRPr/>
            </a:pPr>
            <a:r>
              <a:rPr lang="en-US" dirty="0"/>
              <a:t>January 2021</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914400"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184232" y="6462713"/>
            <a:ext cx="331236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4">
            <a:extLst>
              <a:ext uri="{FF2B5EF4-FFF2-40B4-BE49-F238E27FC236}">
                <a16:creationId xmlns:a16="http://schemas.microsoft.com/office/drawing/2014/main" id="{6F0327C3-C8DC-4B31-9683-BCF534A09BE4}"/>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E8A5BA28-83C7-4B4D-95B4-B23F3A8F338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dirty="0"/>
              <a:t>Due Process</a:t>
            </a:r>
          </a:p>
          <a:p>
            <a:pPr>
              <a:spcBef>
                <a:spcPct val="45000"/>
              </a:spcBef>
            </a:pPr>
            <a:r>
              <a:rPr lang="en-US" altLang="en-US" b="0" dirty="0"/>
              <a:t>Develop, publish and follow procedures</a:t>
            </a:r>
          </a:p>
          <a:p>
            <a:pPr>
              <a:spcBef>
                <a:spcPct val="45000"/>
              </a:spcBef>
              <a:buFontTx/>
              <a:buNone/>
            </a:pPr>
            <a:r>
              <a:rPr lang="en-US" altLang="en-US" dirty="0"/>
              <a:t>Openness</a:t>
            </a:r>
          </a:p>
          <a:p>
            <a:pPr>
              <a:spcBef>
                <a:spcPct val="45000"/>
              </a:spcBef>
            </a:pPr>
            <a:r>
              <a:rPr lang="en-US" altLang="en-US" b="0" dirty="0"/>
              <a:t>All materially interested parties have access to the process and information</a:t>
            </a:r>
          </a:p>
          <a:p>
            <a:pPr>
              <a:spcBef>
                <a:spcPct val="45000"/>
              </a:spcBef>
              <a:buFontTx/>
              <a:buNone/>
            </a:pPr>
            <a:r>
              <a:rPr lang="en-US" altLang="en-US" dirty="0"/>
              <a:t>Consensus</a:t>
            </a:r>
          </a:p>
          <a:p>
            <a:pPr>
              <a:spcBef>
                <a:spcPct val="45000"/>
              </a:spcBef>
            </a:pPr>
            <a:r>
              <a:rPr lang="en-US" altLang="en-US" b="0" dirty="0"/>
              <a:t>Goal is agreement among the majority. For technical matters this means 75%</a:t>
            </a:r>
          </a:p>
          <a:p>
            <a:pPr>
              <a:spcBef>
                <a:spcPct val="45000"/>
              </a:spcBef>
              <a:buFontTx/>
              <a:buNone/>
            </a:pPr>
            <a:r>
              <a:rPr lang="en-US" altLang="en-US" dirty="0"/>
              <a:t>Balance</a:t>
            </a:r>
          </a:p>
          <a:p>
            <a:pPr>
              <a:spcBef>
                <a:spcPct val="45000"/>
              </a:spcBef>
            </a:pPr>
            <a:r>
              <a:rPr lang="en-US" altLang="en-US" b="0" dirty="0"/>
              <a:t>Representation from members of all materially interested parties</a:t>
            </a:r>
            <a:endParaRPr lang="en-US" altLang="en-US"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3D363A74-A854-4B00-ABA3-0BA36A90D404}"/>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 name="Date Placeholder 1">
            <a:extLst>
              <a:ext uri="{FF2B5EF4-FFF2-40B4-BE49-F238E27FC236}">
                <a16:creationId xmlns:a16="http://schemas.microsoft.com/office/drawing/2014/main" id="{4689235F-48FE-404B-AFB6-EDDEE1F05F80}"/>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2" name="Date Placeholder 1">
            <a:extLst>
              <a:ext uri="{FF2B5EF4-FFF2-40B4-BE49-F238E27FC236}">
                <a16:creationId xmlns:a16="http://schemas.microsoft.com/office/drawing/2014/main" id="{674246E7-1309-484F-A8EF-7CB056BC8676}"/>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2" name="Date Placeholder 1">
            <a:extLst>
              <a:ext uri="{FF2B5EF4-FFF2-40B4-BE49-F238E27FC236}">
                <a16:creationId xmlns:a16="http://schemas.microsoft.com/office/drawing/2014/main" id="{90DE3FFD-BC46-451B-BD2A-EC96A97E6C1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2" name="Date Placeholder 1">
            <a:extLst>
              <a:ext uri="{FF2B5EF4-FFF2-40B4-BE49-F238E27FC236}">
                <a16:creationId xmlns:a16="http://schemas.microsoft.com/office/drawing/2014/main" id="{4EBB6DED-D438-4337-B60A-4EBD22AF994F}"/>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2" name="Date Placeholder 1">
            <a:extLst>
              <a:ext uri="{FF2B5EF4-FFF2-40B4-BE49-F238E27FC236}">
                <a16:creationId xmlns:a16="http://schemas.microsoft.com/office/drawing/2014/main" id="{8EA9E857-9E9A-4E98-9134-ED24F9612B4C}"/>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2" name="Date Placeholder 1">
            <a:extLst>
              <a:ext uri="{FF2B5EF4-FFF2-40B4-BE49-F238E27FC236}">
                <a16:creationId xmlns:a16="http://schemas.microsoft.com/office/drawing/2014/main" id="{8FAA35CE-378E-4334-B6E4-A51FD0C49E88}"/>
              </a:ext>
            </a:extLst>
          </p:cNvPr>
          <p:cNvSpPr>
            <a:spLocks noGrp="1"/>
          </p:cNvSpPr>
          <p:nvPr>
            <p:ph type="dt" idx="10"/>
          </p:nvPr>
        </p:nvSpPr>
        <p:spPr>
          <a:xfrm>
            <a:off x="929218" y="354936"/>
            <a:ext cx="2499783" cy="273050"/>
          </a:xfrm>
        </p:spPr>
        <p:txBody>
          <a:bodyPr/>
          <a:lstStyle/>
          <a:p>
            <a:r>
              <a:rPr lang="en-US" dirty="0"/>
              <a:t>January 2021</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2" name="Date Placeholder 1">
            <a:extLst>
              <a:ext uri="{FF2B5EF4-FFF2-40B4-BE49-F238E27FC236}">
                <a16:creationId xmlns:a16="http://schemas.microsoft.com/office/drawing/2014/main" id="{A020057F-CE1D-4AA7-9553-F39BA30993E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2" name="Date Placeholder 1">
            <a:extLst>
              <a:ext uri="{FF2B5EF4-FFF2-40B4-BE49-F238E27FC236}">
                <a16:creationId xmlns:a16="http://schemas.microsoft.com/office/drawing/2014/main" id="{4C45A573-499D-479E-992D-3C754053DB22}"/>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2" name="Date Placeholder 1">
            <a:extLst>
              <a:ext uri="{FF2B5EF4-FFF2-40B4-BE49-F238E27FC236}">
                <a16:creationId xmlns:a16="http://schemas.microsoft.com/office/drawing/2014/main" id="{7983229A-57AB-4739-ACAE-E4455B71FDC5}"/>
              </a:ext>
            </a:extLst>
          </p:cNvPr>
          <p:cNvSpPr>
            <a:spLocks noGrp="1"/>
          </p:cNvSpPr>
          <p:nvPr>
            <p:ph type="dt" idx="10"/>
          </p:nvPr>
        </p:nvSpPr>
        <p:spPr/>
        <p:txBody>
          <a:bodyPr/>
          <a:lstStyle/>
          <a:p>
            <a:r>
              <a:rPr lang="en-US" dirty="0"/>
              <a:t>January 2021</a:t>
            </a:r>
            <a:endParaRPr lang="en-GB" dirty="0"/>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2" name="Date Placeholder 1">
            <a:extLst>
              <a:ext uri="{FF2B5EF4-FFF2-40B4-BE49-F238E27FC236}">
                <a16:creationId xmlns:a16="http://schemas.microsoft.com/office/drawing/2014/main" id="{53AF86F5-2EB3-464A-AF57-950C942EBD66}"/>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9" name="Content Placeholder 2">
            <a:extLst>
              <a:ext uri="{FF2B5EF4-FFF2-40B4-BE49-F238E27FC236}">
                <a16:creationId xmlns:a16="http://schemas.microsoft.com/office/drawing/2014/main" id="{B463F8AD-53CA-496C-B28A-F74AE7E52CED}"/>
              </a:ext>
            </a:extLst>
          </p:cNvPr>
          <p:cNvSpPr>
            <a:spLocks noGrp="1"/>
          </p:cNvSpPr>
          <p:nvPr>
            <p:ph idx="1"/>
          </p:nvPr>
        </p:nvSpPr>
        <p:spPr>
          <a:xfrm>
            <a:off x="914401" y="1981201"/>
            <a:ext cx="10361084" cy="4113213"/>
          </a:xfrm>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729865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January 2021</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 name="Title 1">
            <a:extLst>
              <a:ext uri="{FF2B5EF4-FFF2-40B4-BE49-F238E27FC236}">
                <a16:creationId xmlns:a16="http://schemas.microsoft.com/office/drawing/2014/main" id="{6FB49D9B-0F1E-4A21-BA7E-3F86E90F4F1E}"/>
              </a:ext>
            </a:extLst>
          </p:cNvPr>
          <p:cNvSpPr>
            <a:spLocks noGrp="1"/>
          </p:cNvSpPr>
          <p:nvPr>
            <p:ph type="title"/>
          </p:nvPr>
        </p:nvSpPr>
        <p:spPr>
          <a:xfrm>
            <a:off x="914401" y="685801"/>
            <a:ext cx="10361084" cy="1065213"/>
          </a:xfrm>
        </p:spPr>
        <p:txBody>
          <a:bodyPr/>
          <a:lstStyle/>
          <a:p>
            <a:pPr lvl="0"/>
            <a:r>
              <a:rPr lang="en-US" dirty="0"/>
              <a:t>IEEE Event Conduct and Safety Statement</a:t>
            </a:r>
          </a:p>
        </p:txBody>
      </p:sp>
      <p:sp>
        <p:nvSpPr>
          <p:cNvPr id="12" name="Content Placeholder 2">
            <a:extLst>
              <a:ext uri="{FF2B5EF4-FFF2-40B4-BE49-F238E27FC236}">
                <a16:creationId xmlns:a16="http://schemas.microsoft.com/office/drawing/2014/main" id="{05FB9831-CCDA-4739-87D0-6DF544E30BCA}"/>
              </a:ext>
            </a:extLst>
          </p:cNvPr>
          <p:cNvSpPr>
            <a:spLocks noGrp="1"/>
          </p:cNvSpPr>
          <p:nvPr>
            <p:ph idx="1"/>
          </p:nvPr>
        </p:nvSpPr>
        <p:spPr>
          <a:xfrm>
            <a:off x="839417" y="1830390"/>
            <a:ext cx="10513168"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6733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41</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2" name="Date Placeholder 1">
            <a:extLst>
              <a:ext uri="{FF2B5EF4-FFF2-40B4-BE49-F238E27FC236}">
                <a16:creationId xmlns:a16="http://schemas.microsoft.com/office/drawing/2014/main" id="{F3D4436A-058C-41B7-9A04-AC7B1250188F}"/>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42</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dirty="0"/>
              <a:t>Session graphic (part only)</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sp>
        <p:nvSpPr>
          <p:cNvPr id="2" name="Date Placeholder 1">
            <a:extLst>
              <a:ext uri="{FF2B5EF4-FFF2-40B4-BE49-F238E27FC236}">
                <a16:creationId xmlns:a16="http://schemas.microsoft.com/office/drawing/2014/main" id="{C827D4C7-12E3-479D-9A8E-28A88751D7B0}"/>
              </a:ext>
            </a:extLst>
          </p:cNvPr>
          <p:cNvSpPr>
            <a:spLocks noGrp="1"/>
          </p:cNvSpPr>
          <p:nvPr>
            <p:ph type="dt" sz="half" idx="10"/>
          </p:nvPr>
        </p:nvSpPr>
        <p:spPr/>
        <p:txBody>
          <a:bodyPr/>
          <a:lstStyle/>
          <a:p>
            <a:pPr>
              <a:defRPr/>
            </a:pPr>
            <a:r>
              <a:rPr lang="en-US" dirty="0"/>
              <a:t>January 2021</a:t>
            </a:r>
          </a:p>
        </p:txBody>
      </p:sp>
      <p:pic>
        <p:nvPicPr>
          <p:cNvPr id="3" name="Picture 2">
            <a:extLst>
              <a:ext uri="{FF2B5EF4-FFF2-40B4-BE49-F238E27FC236}">
                <a16:creationId xmlns:a16="http://schemas.microsoft.com/office/drawing/2014/main" id="{CDF79A38-E1B2-4DC3-A751-D5C87F8D912F}"/>
              </a:ext>
            </a:extLst>
          </p:cNvPr>
          <p:cNvPicPr>
            <a:picLocks noChangeAspect="1"/>
          </p:cNvPicPr>
          <p:nvPr/>
        </p:nvPicPr>
        <p:blipFill>
          <a:blip r:embed="rId3"/>
          <a:stretch>
            <a:fillRect/>
          </a:stretch>
        </p:blipFill>
        <p:spPr>
          <a:xfrm>
            <a:off x="523124" y="1295400"/>
            <a:ext cx="11145752" cy="5085926"/>
          </a:xfrm>
          <a:prstGeom prst="rect">
            <a:avLst/>
          </a:prstGeom>
        </p:spPr>
      </p:pic>
    </p:spTree>
    <p:extLst>
      <p:ext uri="{BB962C8B-B14F-4D97-AF65-F5344CB8AC3E}">
        <p14:creationId xmlns:p14="http://schemas.microsoft.com/office/powerpoint/2010/main" val="1783760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43</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2" name="Date Placeholder 1">
            <a:extLst>
              <a:ext uri="{FF2B5EF4-FFF2-40B4-BE49-F238E27FC236}">
                <a16:creationId xmlns:a16="http://schemas.microsoft.com/office/drawing/2014/main" id="{F35571BE-B585-43EA-99CA-B9C556EE0AC8}"/>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44</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2" name="Date Placeholder 1">
            <a:extLst>
              <a:ext uri="{FF2B5EF4-FFF2-40B4-BE49-F238E27FC236}">
                <a16:creationId xmlns:a16="http://schemas.microsoft.com/office/drawing/2014/main" id="{890C15A0-2AD1-469F-BD36-427D93D3EDD2}"/>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45</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2" name="Date Placeholder 1">
            <a:extLst>
              <a:ext uri="{FF2B5EF4-FFF2-40B4-BE49-F238E27FC236}">
                <a16:creationId xmlns:a16="http://schemas.microsoft.com/office/drawing/2014/main" id="{7964A3B8-A897-4392-9034-5F40F14D94D6}"/>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46</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Date Placeholder 1">
            <a:extLst>
              <a:ext uri="{FF2B5EF4-FFF2-40B4-BE49-F238E27FC236}">
                <a16:creationId xmlns:a16="http://schemas.microsoft.com/office/drawing/2014/main" id="{034EC056-7C66-466B-901F-AD14F217A86E}"/>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47</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356E3FBE-21C8-4CF5-8365-ACB2543D7113}"/>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48</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 name="Date Placeholder 2">
            <a:extLst>
              <a:ext uri="{FF2B5EF4-FFF2-40B4-BE49-F238E27FC236}">
                <a16:creationId xmlns:a16="http://schemas.microsoft.com/office/drawing/2014/main" id="{8DA0D9E4-1784-412B-976C-E1A6BF40D318}"/>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49</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24A537AA-85E0-4A17-AF37-E7B8B815314E}"/>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50</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A30E6A2A-C160-4538-87F5-BCA82E5EFEB6}"/>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51</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 name="Date Placeholder 1">
            <a:extLst>
              <a:ext uri="{FF2B5EF4-FFF2-40B4-BE49-F238E27FC236}">
                <a16:creationId xmlns:a16="http://schemas.microsoft.com/office/drawing/2014/main" id="{BD30148E-00F7-4FF9-8EF4-3206F603EAE2}"/>
              </a:ext>
            </a:extLst>
          </p:cNvPr>
          <p:cNvSpPr>
            <a:spLocks noGrp="1"/>
          </p:cNvSpPr>
          <p:nvPr>
            <p:ph type="dt" idx="10"/>
          </p:nvPr>
        </p:nvSpPr>
        <p:spPr/>
        <p:txBody>
          <a:bodyPr/>
          <a:lstStyle/>
          <a:p>
            <a:r>
              <a:rPr lang="en-US" dirty="0"/>
              <a:t>January 2021</a:t>
            </a:r>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52</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2" name="Date Placeholder 1">
            <a:extLst>
              <a:ext uri="{FF2B5EF4-FFF2-40B4-BE49-F238E27FC236}">
                <a16:creationId xmlns:a16="http://schemas.microsoft.com/office/drawing/2014/main" id="{CF6ABF14-A4AF-4B28-A846-9BDEBAC16C3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53</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AAEB2B5C-F971-457B-865C-FDA2C77D2F89}"/>
              </a:ext>
            </a:extLst>
          </p:cNvPr>
          <p:cNvSpPr>
            <a:spLocks noGrp="1"/>
          </p:cNvSpPr>
          <p:nvPr>
            <p:ph type="dt" idx="10"/>
          </p:nvPr>
        </p:nvSpPr>
        <p:spPr/>
        <p:txBody>
          <a:bodyPr/>
          <a:lstStyle/>
          <a:p>
            <a:r>
              <a:rPr lang="en-US" dirty="0"/>
              <a:t>January 2021</a:t>
            </a:r>
            <a:endParaRPr lang="en-GB" dirty="0"/>
          </a:p>
        </p:txBody>
      </p:sp>
      <p:sp>
        <p:nvSpPr>
          <p:cNvPr id="8" name="Rectangle 2">
            <a:extLst>
              <a:ext uri="{FF2B5EF4-FFF2-40B4-BE49-F238E27FC236}">
                <a16:creationId xmlns:a16="http://schemas.microsoft.com/office/drawing/2014/main" id="{34C55CA9-2FA6-4B94-A417-75AC6D3E20F2}"/>
              </a:ext>
            </a:extLst>
          </p:cNvPr>
          <p:cNvSpPr txBox="1">
            <a:spLocks noChangeArrowheads="1"/>
          </p:cNvSpPr>
          <p:nvPr/>
        </p:nvSpPr>
        <p:spPr bwMode="auto">
          <a:xfrm>
            <a:off x="899921" y="1747279"/>
            <a:ext cx="3518445" cy="11430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solidFill>
                  <a:srgbClr val="FF0000"/>
                </a:solidFill>
              </a:rPr>
              <a:t>O</a:t>
            </a:r>
            <a:r>
              <a:rPr lang="en-GB" altLang="en-US" sz="2800" kern="0" dirty="0" err="1">
                <a:solidFill>
                  <a:srgbClr val="FF0000"/>
                </a:solidFill>
              </a:rPr>
              <a:t>nline</a:t>
            </a:r>
            <a:r>
              <a:rPr lang="en-GB" altLang="en-US" sz="2800" kern="0" dirty="0">
                <a:solidFill>
                  <a:srgbClr val="FF0000"/>
                </a:solidFill>
              </a:rPr>
              <a:t> Meetings have modified rules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54</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2" name="Date Placeholder 1">
            <a:extLst>
              <a:ext uri="{FF2B5EF4-FFF2-40B4-BE49-F238E27FC236}">
                <a16:creationId xmlns:a16="http://schemas.microsoft.com/office/drawing/2014/main" id="{419A4CD6-FB1A-4CC2-8003-8967FAF755F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55</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dirty="0">
                          <a:effectLst/>
                          <a:latin typeface="Arial" panose="020B0604020202020204" pitchFamily="34" charset="0"/>
                          <a:cs typeface="Arial" panose="020B0604020202020204" pitchFamily="34" charset="0"/>
                        </a:rPr>
                        <a:t>Family Name</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Self</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3" name="Date Placeholder 2">
            <a:extLst>
              <a:ext uri="{FF2B5EF4-FFF2-40B4-BE49-F238E27FC236}">
                <a16:creationId xmlns:a16="http://schemas.microsoft.com/office/drawing/2014/main" id="{34F31BBE-3B7F-40F2-9F88-7D5033C106D7}"/>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2" name="Date Placeholder 1">
            <a:extLst>
              <a:ext uri="{FF2B5EF4-FFF2-40B4-BE49-F238E27FC236}">
                <a16:creationId xmlns:a16="http://schemas.microsoft.com/office/drawing/2014/main" id="{73742914-2859-4894-B4CC-16510BFA0102}"/>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2" name="Date Placeholder 1">
            <a:extLst>
              <a:ext uri="{FF2B5EF4-FFF2-40B4-BE49-F238E27FC236}">
                <a16:creationId xmlns:a16="http://schemas.microsoft.com/office/drawing/2014/main" id="{D5114A30-B0F2-42FA-BFCB-AC767FBD740E}"/>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2" name="Date Placeholder 1">
            <a:extLst>
              <a:ext uri="{FF2B5EF4-FFF2-40B4-BE49-F238E27FC236}">
                <a16:creationId xmlns:a16="http://schemas.microsoft.com/office/drawing/2014/main" id="{47669321-B016-46D1-A04B-1DC1166EA025}"/>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2" name="Date Placeholder 1">
            <a:extLst>
              <a:ext uri="{FF2B5EF4-FFF2-40B4-BE49-F238E27FC236}">
                <a16:creationId xmlns:a16="http://schemas.microsoft.com/office/drawing/2014/main" id="{464FF903-657D-43A7-98D3-8BAC2709BF69}"/>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60</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2" name="Date Placeholder 1">
            <a:extLst>
              <a:ext uri="{FF2B5EF4-FFF2-40B4-BE49-F238E27FC236}">
                <a16:creationId xmlns:a16="http://schemas.microsoft.com/office/drawing/2014/main" id="{D7F0FF11-651D-44FB-8FED-EAA8B6015A3B}"/>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61</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
        <p:nvSpPr>
          <p:cNvPr id="2" name="Date Placeholder 1">
            <a:extLst>
              <a:ext uri="{FF2B5EF4-FFF2-40B4-BE49-F238E27FC236}">
                <a16:creationId xmlns:a16="http://schemas.microsoft.com/office/drawing/2014/main" id="{C74CD073-DEB1-4C99-81BF-B681C50F67B3}"/>
              </a:ext>
            </a:extLst>
          </p:cNvPr>
          <p:cNvSpPr>
            <a:spLocks noGrp="1"/>
          </p:cNvSpPr>
          <p:nvPr>
            <p:ph type="dt" idx="10"/>
          </p:nvPr>
        </p:nvSpPr>
        <p:spPr/>
        <p:txBody>
          <a:bodyPr/>
          <a:lstStyle/>
          <a:p>
            <a:r>
              <a:rPr lang="en-US" dirty="0"/>
              <a:t>January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grpSp>
        <p:nvGrpSpPr>
          <p:cNvPr id="3" name="Group 2">
            <a:extLst>
              <a:ext uri="{FF2B5EF4-FFF2-40B4-BE49-F238E27FC236}">
                <a16:creationId xmlns:a16="http://schemas.microsoft.com/office/drawing/2014/main" id="{9E51D753-EAE4-49C1-9770-809357C81469}"/>
              </a:ext>
            </a:extLst>
          </p:cNvPr>
          <p:cNvGrpSpPr/>
          <p:nvPr/>
        </p:nvGrpSpPr>
        <p:grpSpPr>
          <a:xfrm>
            <a:off x="1133693" y="1143200"/>
            <a:ext cx="9924613" cy="5266475"/>
            <a:chOff x="1133693" y="795763"/>
            <a:chExt cx="9924613" cy="5266475"/>
          </a:xfrm>
        </p:grpSpPr>
        <p:cxnSp>
          <p:nvCxnSpPr>
            <p:cNvPr id="66" name="Straight Connector 65">
              <a:extLst>
                <a:ext uri="{FF2B5EF4-FFF2-40B4-BE49-F238E27FC236}">
                  <a16:creationId xmlns:a16="http://schemas.microsoft.com/office/drawing/2014/main" id="{B02EC8BB-3668-45E3-B7FA-B28EAD2315BF}"/>
                </a:ext>
              </a:extLst>
            </p:cNvPr>
            <p:cNvCxnSpPr>
              <a:cxnSpLocks/>
            </p:cNvCxnSpPr>
            <p:nvPr/>
          </p:nvCxnSpPr>
          <p:spPr bwMode="auto">
            <a:xfrm>
              <a:off x="8777098" y="1933632"/>
              <a:ext cx="0" cy="46432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627F149-7DE4-4105-9B95-8FFE327547AA}"/>
                </a:ext>
              </a:extLst>
            </p:cNvPr>
            <p:cNvCxnSpPr>
              <a:cxnSpLocks/>
            </p:cNvCxnSpPr>
            <p:nvPr/>
          </p:nvCxnSpPr>
          <p:spPr bwMode="auto">
            <a:xfrm flipH="1">
              <a:off x="7021081" y="3221555"/>
              <a:ext cx="1" cy="79929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0" name="Freeform 105">
              <a:extLst>
                <a:ext uri="{FF2B5EF4-FFF2-40B4-BE49-F238E27FC236}">
                  <a16:creationId xmlns:a16="http://schemas.microsoft.com/office/drawing/2014/main" id="{0BA66799-0FA2-724E-BBDA-EBCE1E17E1E9}"/>
                </a:ext>
              </a:extLst>
            </p:cNvPr>
            <p:cNvSpPr/>
            <p:nvPr/>
          </p:nvSpPr>
          <p:spPr bwMode="auto">
            <a:xfrm>
              <a:off x="4990308" y="2086033"/>
              <a:ext cx="2030773" cy="299142"/>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72" name="Straight Connector 71">
              <a:extLst>
                <a:ext uri="{FF2B5EF4-FFF2-40B4-BE49-F238E27FC236}">
                  <a16:creationId xmlns:a16="http://schemas.microsoft.com/office/drawing/2014/main" id="{0F296BAB-48A0-E648-A8AD-1FCCFB9A70CB}"/>
                </a:ext>
              </a:extLst>
            </p:cNvPr>
            <p:cNvCxnSpPr>
              <a:cxnSpLocks/>
              <a:stCxn id="97" idx="2"/>
            </p:cNvCxnSpPr>
            <p:nvPr/>
          </p:nvCxnSpPr>
          <p:spPr bwMode="auto">
            <a:xfrm>
              <a:off x="6067988" y="1135710"/>
              <a:ext cx="0" cy="928641"/>
            </a:xfrm>
            <a:prstGeom prst="line">
              <a:avLst/>
            </a:prstGeom>
            <a:solidFill>
              <a:schemeClr val="accent1"/>
            </a:solidFill>
            <a:ln w="25400" cap="flat" cmpd="sng" algn="ctr">
              <a:solidFill>
                <a:srgbClr val="0432FF"/>
              </a:solidFill>
              <a:prstDash val="solid"/>
              <a:round/>
              <a:headEnd type="none" w="med" len="med"/>
              <a:tailEnd type="none" w="med" len="med"/>
            </a:ln>
            <a:effectLst/>
          </p:spPr>
        </p:cxnSp>
        <p:grpSp>
          <p:nvGrpSpPr>
            <p:cNvPr id="75" name="Group 74">
              <a:extLst>
                <a:ext uri="{FF2B5EF4-FFF2-40B4-BE49-F238E27FC236}">
                  <a16:creationId xmlns:a16="http://schemas.microsoft.com/office/drawing/2014/main" id="{4C8EFF97-06B7-4843-BB7A-AEB414A38D97}"/>
                </a:ext>
              </a:extLst>
            </p:cNvPr>
            <p:cNvGrpSpPr/>
            <p:nvPr/>
          </p:nvGrpSpPr>
          <p:grpSpPr>
            <a:xfrm>
              <a:off x="6355046" y="3472181"/>
              <a:ext cx="1411082" cy="933075"/>
              <a:chOff x="4726519" y="3791325"/>
              <a:chExt cx="1411082" cy="933075"/>
            </a:xfrm>
          </p:grpSpPr>
          <p:sp>
            <p:nvSpPr>
              <p:cNvPr id="108" name="Freeform 64">
                <a:extLst>
                  <a:ext uri="{FF2B5EF4-FFF2-40B4-BE49-F238E27FC236}">
                    <a16:creationId xmlns:a16="http://schemas.microsoft.com/office/drawing/2014/main" id="{BB1B3271-7C12-47F9-83C7-E6178D848691}"/>
                  </a:ext>
                </a:extLst>
              </p:cNvPr>
              <p:cNvSpPr/>
              <p:nvPr/>
            </p:nvSpPr>
            <p:spPr>
              <a:xfrm>
                <a:off x="4734991" y="4337506"/>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Standard Board</a:t>
                </a:r>
              </a:p>
            </p:txBody>
          </p:sp>
          <p:sp>
            <p:nvSpPr>
              <p:cNvPr id="112" name="Freeform 64">
                <a:extLst>
                  <a:ext uri="{FF2B5EF4-FFF2-40B4-BE49-F238E27FC236}">
                    <a16:creationId xmlns:a16="http://schemas.microsoft.com/office/drawing/2014/main" id="{2FE280A8-90BF-414F-AF1B-DF39641BE330}"/>
                  </a:ext>
                </a:extLst>
              </p:cNvPr>
              <p:cNvSpPr/>
              <p:nvPr/>
            </p:nvSpPr>
            <p:spPr>
              <a:xfrm>
                <a:off x="4726519" y="3791325"/>
                <a:ext cx="1402610" cy="386894"/>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44500">
                  <a:lnSpc>
                    <a:spcPct val="90000"/>
                  </a:lnSpc>
                  <a:spcBef>
                    <a:spcPct val="0"/>
                  </a:spcBef>
                  <a:spcAft>
                    <a:spcPct val="35000"/>
                  </a:spcAft>
                </a:pPr>
                <a:r>
                  <a:rPr lang="en-US" sz="1000" b="1" dirty="0">
                    <a:solidFill>
                      <a:schemeClr val="tx1"/>
                    </a:solidFill>
                  </a:rPr>
                  <a:t>IEEE SA Board of Governors</a:t>
                </a:r>
              </a:p>
            </p:txBody>
          </p:sp>
        </p:grpSp>
        <p:sp>
          <p:nvSpPr>
            <p:cNvPr id="76" name="TextBox 4">
              <a:extLst>
                <a:ext uri="{FF2B5EF4-FFF2-40B4-BE49-F238E27FC236}">
                  <a16:creationId xmlns:a16="http://schemas.microsoft.com/office/drawing/2014/main" id="{DB6099B3-2B8A-4187-AFB8-A0EC9C3DB21C}"/>
                </a:ext>
              </a:extLst>
            </p:cNvPr>
            <p:cNvSpPr txBox="1"/>
            <p:nvPr/>
          </p:nvSpPr>
          <p:spPr>
            <a:xfrm>
              <a:off x="1133693" y="4750760"/>
              <a:ext cx="287524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100" b="1" dirty="0">
                  <a:solidFill>
                    <a:srgbClr val="FF0000"/>
                  </a:solidFill>
                  <a:ea typeface="DejaVu Sans"/>
                  <a:cs typeface="DejaVu Sans"/>
                </a:rPr>
                <a:t>IEEE 802 LMSC is a Standards Committee</a:t>
              </a:r>
            </a:p>
            <a:p>
              <a:r>
                <a:rPr lang="en-US" altLang="en-US" sz="1100" b="1" dirty="0">
                  <a:solidFill>
                    <a:srgbClr val="FF0000"/>
                  </a:solidFill>
                  <a:ea typeface="DejaVu Sans"/>
                  <a:cs typeface="DejaVu Sans"/>
                </a:rPr>
                <a:t>of the IEEE Computer Society</a:t>
              </a:r>
            </a:p>
          </p:txBody>
        </p:sp>
        <p:cxnSp>
          <p:nvCxnSpPr>
            <p:cNvPr id="79" name="Straight Arrow Connector 78">
              <a:extLst>
                <a:ext uri="{FF2B5EF4-FFF2-40B4-BE49-F238E27FC236}">
                  <a16:creationId xmlns:a16="http://schemas.microsoft.com/office/drawing/2014/main" id="{823F151A-D06E-40D0-A185-8B7E3678BF8D}"/>
                </a:ext>
              </a:extLst>
            </p:cNvPr>
            <p:cNvCxnSpPr>
              <a:cxnSpLocks/>
            </p:cNvCxnSpPr>
            <p:nvPr/>
          </p:nvCxnSpPr>
          <p:spPr bwMode="auto">
            <a:xfrm>
              <a:off x="3726009" y="4992133"/>
              <a:ext cx="560941" cy="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80" name="Organization Chart 7">
              <a:extLst>
                <a:ext uri="{FF2B5EF4-FFF2-40B4-BE49-F238E27FC236}">
                  <a16:creationId xmlns:a16="http://schemas.microsoft.com/office/drawing/2014/main" id="{CFDAFAEB-4513-4779-9A5A-6081FF47FE72}"/>
                </a:ext>
              </a:extLst>
            </p:cNvPr>
            <p:cNvGrpSpPr>
              <a:grpSpLocks noChangeAspect="1"/>
            </p:cNvGrpSpPr>
            <p:nvPr/>
          </p:nvGrpSpPr>
          <p:grpSpPr bwMode="auto">
            <a:xfrm>
              <a:off x="2475492" y="795763"/>
              <a:ext cx="8582814" cy="2430042"/>
              <a:chOff x="563" y="1327"/>
              <a:chExt cx="6441" cy="2073"/>
            </a:xfrm>
          </p:grpSpPr>
          <p:sp>
            <p:nvSpPr>
              <p:cNvPr id="97" name="_s55304">
                <a:extLst>
                  <a:ext uri="{FF2B5EF4-FFF2-40B4-BE49-F238E27FC236}">
                    <a16:creationId xmlns:a16="http://schemas.microsoft.com/office/drawing/2014/main" id="{82B624D9-BC8A-4C08-9D30-4D84F4B138D0}"/>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99" name="_s55311">
                <a:extLst>
                  <a:ext uri="{FF2B5EF4-FFF2-40B4-BE49-F238E27FC236}">
                    <a16:creationId xmlns:a16="http://schemas.microsoft.com/office/drawing/2014/main" id="{F6EF7A7C-7683-4E71-A314-E0BA0CB06CAF}"/>
                  </a:ext>
                </a:extLst>
              </p:cNvPr>
              <p:cNvSpPr>
                <a:spLocks noChangeArrowheads="1"/>
              </p:cNvSpPr>
              <p:nvPr/>
            </p:nvSpPr>
            <p:spPr bwMode="auto">
              <a:xfrm>
                <a:off x="563" y="2555"/>
                <a:ext cx="979"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400" b="1" dirty="0">
                  <a:solidFill>
                    <a:srgbClr val="000000"/>
                  </a:solidFill>
                  <a:latin typeface="Arial" pitchFamily="34" charset="0"/>
                  <a:ea typeface="MS PGothic" pitchFamily="34" charset="-128"/>
                </a:endParaRPr>
              </a:p>
            </p:txBody>
          </p:sp>
          <p:sp>
            <p:nvSpPr>
              <p:cNvPr id="100" name="_s55315">
                <a:extLst>
                  <a:ext uri="{FF2B5EF4-FFF2-40B4-BE49-F238E27FC236}">
                    <a16:creationId xmlns:a16="http://schemas.microsoft.com/office/drawing/2014/main" id="{5604BF5B-78A8-4E5D-BA50-8FE761E96FFA}"/>
                  </a:ext>
                </a:extLst>
              </p:cNvPr>
              <p:cNvSpPr>
                <a:spLocks noChangeArrowheads="1"/>
              </p:cNvSpPr>
              <p:nvPr/>
            </p:nvSpPr>
            <p:spPr bwMode="auto">
              <a:xfrm>
                <a:off x="6108" y="2586"/>
                <a:ext cx="896" cy="81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endParaRPr lang="en-US" sz="1400" dirty="0">
                  <a:solidFill>
                    <a:srgbClr val="000000"/>
                  </a:solidFill>
                  <a:latin typeface="Arial" pitchFamily="34" charset="0"/>
                  <a:ea typeface="MS PGothic" pitchFamily="34" charset="-128"/>
                </a:endParaRPr>
              </a:p>
            </p:txBody>
          </p:sp>
          <p:sp>
            <p:nvSpPr>
              <p:cNvPr id="101" name="_s55317">
                <a:extLst>
                  <a:ext uri="{FF2B5EF4-FFF2-40B4-BE49-F238E27FC236}">
                    <a16:creationId xmlns:a16="http://schemas.microsoft.com/office/drawing/2014/main" id="{9B71D2BA-6BCD-4889-A6E9-7184A2F739B8}"/>
                  </a:ext>
                </a:extLst>
              </p:cNvPr>
              <p:cNvSpPr>
                <a:spLocks noChangeArrowheads="1"/>
              </p:cNvSpPr>
              <p:nvPr/>
            </p:nvSpPr>
            <p:spPr bwMode="auto">
              <a:xfrm>
                <a:off x="4812" y="2586"/>
                <a:ext cx="1098" cy="80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endParaRPr lang="en-US" sz="1100" b="1" dirty="0">
                  <a:solidFill>
                    <a:srgbClr val="000000"/>
                  </a:solidFill>
                  <a:latin typeface="Arial" pitchFamily="34" charset="0"/>
                  <a:ea typeface="MS PGothic" pitchFamily="34" charset="-128"/>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2" name="_s55319">
                <a:extLst>
                  <a:ext uri="{FF2B5EF4-FFF2-40B4-BE49-F238E27FC236}">
                    <a16:creationId xmlns:a16="http://schemas.microsoft.com/office/drawing/2014/main" id="{4FAE84EE-A77B-4C7F-BC97-FB5AD34CD707}"/>
                  </a:ext>
                </a:extLst>
              </p:cNvPr>
              <p:cNvSpPr>
                <a:spLocks noChangeArrowheads="1"/>
              </p:cNvSpPr>
              <p:nvPr/>
            </p:nvSpPr>
            <p:spPr bwMode="auto">
              <a:xfrm>
                <a:off x="3433" y="2590"/>
                <a:ext cx="1053" cy="810"/>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Standards Association</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(IEEE SA)</a:t>
                </a: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03" name="_s55325">
                <a:extLst>
                  <a:ext uri="{FF2B5EF4-FFF2-40B4-BE49-F238E27FC236}">
                    <a16:creationId xmlns:a16="http://schemas.microsoft.com/office/drawing/2014/main" id="{06B89379-989F-4FEA-90A8-2CA67A2A68E6}"/>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Exec Director &amp; Staff</a:t>
                </a:r>
                <a:endParaRPr lang="en-US" sz="1400" dirty="0">
                  <a:solidFill>
                    <a:srgbClr val="000000"/>
                  </a:solidFill>
                  <a:latin typeface="Arial" pitchFamily="34" charset="0"/>
                  <a:ea typeface="MS PGothic" pitchFamily="34" charset="-128"/>
                </a:endParaRPr>
              </a:p>
            </p:txBody>
          </p:sp>
          <p:cxnSp>
            <p:nvCxnSpPr>
              <p:cNvPr id="104" name="_s55329">
                <a:extLst>
                  <a:ext uri="{FF2B5EF4-FFF2-40B4-BE49-F238E27FC236}">
                    <a16:creationId xmlns:a16="http://schemas.microsoft.com/office/drawing/2014/main" id="{A0E64811-0E0F-4C8A-B01E-85CD912A5F8F}"/>
                  </a:ext>
                </a:extLst>
              </p:cNvPr>
              <p:cNvCxnSpPr>
                <a:cxnSpLocks noChangeShapeType="1"/>
                <a:stCxn id="103"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xmlns:lc="http://schemas.openxmlformats.org/drawingml/2006/lockedCanvas">
                    <a:noFill/>
                  </a14:hiddenFill>
                </a:ext>
              </a:extLst>
            </p:spPr>
          </p:cxnSp>
          <p:sp>
            <p:nvSpPr>
              <p:cNvPr id="106" name="_s55309">
                <a:extLst>
                  <a:ext uri="{FF2B5EF4-FFF2-40B4-BE49-F238E27FC236}">
                    <a16:creationId xmlns:a16="http://schemas.microsoft.com/office/drawing/2014/main" id="{359E0D98-4FCE-482E-A482-4B9522A5AB27}"/>
                  </a:ext>
                </a:extLst>
              </p:cNvPr>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07" name="_s55321">
                <a:extLst>
                  <a:ext uri="{FF2B5EF4-FFF2-40B4-BE49-F238E27FC236}">
                    <a16:creationId xmlns:a16="http://schemas.microsoft.com/office/drawing/2014/main" id="{A876572A-6543-4B1B-9B97-EEA4E0535674}"/>
                  </a:ext>
                </a:extLst>
              </p:cNvPr>
              <p:cNvSpPr>
                <a:spLocks noChangeArrowheads="1"/>
              </p:cNvSpPr>
              <p:nvPr/>
            </p:nvSpPr>
            <p:spPr bwMode="auto">
              <a:xfrm>
                <a:off x="1909" y="2590"/>
                <a:ext cx="1039" cy="798"/>
              </a:xfrm>
              <a:prstGeom prst="rect">
                <a:avLst/>
              </a:prstGeom>
              <a:solidFill>
                <a:srgbClr val="00B0F0"/>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Technical </a:t>
                </a:r>
              </a:p>
              <a:p>
                <a:pPr algn="ctr"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Activities:</a:t>
                </a:r>
              </a:p>
              <a:p>
                <a:pPr algn="ctr" eaLnBrk="0" fontAlgn="base" hangingPunct="0">
                  <a:spcBef>
                    <a:spcPct val="0"/>
                  </a:spcBef>
                  <a:spcAft>
                    <a:spcPct val="0"/>
                  </a:spcAft>
                  <a:defRPr/>
                </a:pPr>
                <a:r>
                  <a:rPr lang="en-US" sz="900" b="1" dirty="0">
                    <a:solidFill>
                      <a:srgbClr val="000000"/>
                    </a:solidFill>
                    <a:latin typeface="Arial" pitchFamily="34" charset="0"/>
                    <a:ea typeface="MS PGothic" pitchFamily="34" charset="-128"/>
                  </a:rPr>
                  <a:t>many technical societies and councils</a:t>
                </a:r>
              </a:p>
            </p:txBody>
          </p:sp>
        </p:grpSp>
        <p:cxnSp>
          <p:nvCxnSpPr>
            <p:cNvPr id="81" name="Straight Connector 80">
              <a:extLst>
                <a:ext uri="{FF2B5EF4-FFF2-40B4-BE49-F238E27FC236}">
                  <a16:creationId xmlns:a16="http://schemas.microsoft.com/office/drawing/2014/main" id="{7636158F-5E8E-C949-9963-2E4EA4BAD10F}"/>
                </a:ext>
              </a:extLst>
            </p:cNvPr>
            <p:cNvCxnSpPr>
              <a:cxnSpLocks/>
              <a:stCxn id="107" idx="2"/>
              <a:endCxn id="88" idx="0"/>
            </p:cNvCxnSpPr>
            <p:nvPr/>
          </p:nvCxnSpPr>
          <p:spPr bwMode="auto">
            <a:xfrm>
              <a:off x="4961324" y="3211735"/>
              <a:ext cx="12150" cy="80947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TextBox 77">
              <a:extLst>
                <a:ext uri="{FF2B5EF4-FFF2-40B4-BE49-F238E27FC236}">
                  <a16:creationId xmlns:a16="http://schemas.microsoft.com/office/drawing/2014/main" id="{F4FD3917-1EF3-0240-B513-2D7BE6C47074}"/>
                </a:ext>
              </a:extLst>
            </p:cNvPr>
            <p:cNvSpPr txBox="1"/>
            <p:nvPr/>
          </p:nvSpPr>
          <p:spPr>
            <a:xfrm>
              <a:off x="4177802" y="4021208"/>
              <a:ext cx="1591344" cy="384048"/>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Standards Activities Board</a:t>
              </a:r>
            </a:p>
          </p:txBody>
        </p:sp>
        <p:sp>
          <p:nvSpPr>
            <p:cNvPr id="90" name="TextBox 97">
              <a:extLst>
                <a:ext uri="{FF2B5EF4-FFF2-40B4-BE49-F238E27FC236}">
                  <a16:creationId xmlns:a16="http://schemas.microsoft.com/office/drawing/2014/main" id="{E2E19245-E1E4-4134-A896-D41BFC8D8767}"/>
                </a:ext>
              </a:extLst>
            </p:cNvPr>
            <p:cNvSpPr txBox="1"/>
            <p:nvPr/>
          </p:nvSpPr>
          <p:spPr>
            <a:xfrm>
              <a:off x="4331337" y="4723830"/>
              <a:ext cx="3426319" cy="484748"/>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endParaRPr lang="en-US" sz="1050" b="1" dirty="0">
                <a:solidFill>
                  <a:srgbClr val="000000"/>
                </a:solidFill>
                <a:ea typeface="ＭＳ Ｐゴシック" charset="-128"/>
              </a:endParaRPr>
            </a:p>
            <a:p>
              <a:pPr algn="ctr" eaLnBrk="0" fontAlgn="base" hangingPunct="0">
                <a:spcBef>
                  <a:spcPct val="0"/>
                </a:spcBef>
                <a:spcAft>
                  <a:spcPct val="0"/>
                </a:spcAft>
              </a:pPr>
              <a:r>
                <a:rPr lang="en-US" sz="1050" b="1" dirty="0">
                  <a:solidFill>
                    <a:srgbClr val="000000"/>
                  </a:solidFill>
                  <a:ea typeface="ＭＳ Ｐゴシック" charset="-128"/>
                </a:rPr>
                <a:t>IEEE 802 LAN/MAN Standards Committee</a:t>
              </a:r>
            </a:p>
            <a:p>
              <a:pPr algn="ctr" eaLnBrk="0" fontAlgn="base" hangingPunct="0">
                <a:spcBef>
                  <a:spcPct val="0"/>
                </a:spcBef>
                <a:spcAft>
                  <a:spcPct val="0"/>
                </a:spcAft>
              </a:pPr>
              <a:endParaRPr lang="en-US" sz="1050" b="1" dirty="0">
                <a:solidFill>
                  <a:srgbClr val="000000"/>
                </a:solidFill>
                <a:ea typeface="ＭＳ Ｐゴシック" charset="-128"/>
              </a:endParaRPr>
            </a:p>
          </p:txBody>
        </p:sp>
        <p:cxnSp>
          <p:nvCxnSpPr>
            <p:cNvPr id="91" name="Straight Connector 90">
              <a:extLst>
                <a:ext uri="{FF2B5EF4-FFF2-40B4-BE49-F238E27FC236}">
                  <a16:creationId xmlns:a16="http://schemas.microsoft.com/office/drawing/2014/main" id="{DB913079-88E2-644A-BCA0-988AD007C1BA}"/>
                </a:ext>
              </a:extLst>
            </p:cNvPr>
            <p:cNvCxnSpPr>
              <a:cxnSpLocks/>
            </p:cNvCxnSpPr>
            <p:nvPr/>
          </p:nvCxnSpPr>
          <p:spPr bwMode="auto">
            <a:xfrm flipV="1">
              <a:off x="7021081" y="4418119"/>
              <a:ext cx="0" cy="332641"/>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2" name="TextBox 1">
              <a:extLst>
                <a:ext uri="{FF2B5EF4-FFF2-40B4-BE49-F238E27FC236}">
                  <a16:creationId xmlns:a16="http://schemas.microsoft.com/office/drawing/2014/main" id="{15235CEC-923C-4373-B819-458F9F7E3B80}"/>
                </a:ext>
              </a:extLst>
            </p:cNvPr>
            <p:cNvSpPr txBox="1"/>
            <p:nvPr/>
          </p:nvSpPr>
          <p:spPr>
            <a:xfrm>
              <a:off x="4177803" y="3483548"/>
              <a:ext cx="1567042" cy="323165"/>
            </a:xfrm>
            <a:prstGeom prst="rect">
              <a:avLst/>
            </a:prstGeom>
            <a:solidFill>
              <a:srgbClr val="00B0F0"/>
            </a:solidFill>
            <a:ln>
              <a:solidFill>
                <a:schemeClr val="tx1"/>
              </a:solidFill>
            </a:ln>
          </p:spPr>
          <p:txBody>
            <a:bodyPr wrap="square" lIns="4572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IEEE Computer Society Board of Governors</a:t>
              </a:r>
            </a:p>
          </p:txBody>
        </p:sp>
        <p:cxnSp>
          <p:nvCxnSpPr>
            <p:cNvPr id="93" name="Straight Connector 92">
              <a:extLst>
                <a:ext uri="{FF2B5EF4-FFF2-40B4-BE49-F238E27FC236}">
                  <a16:creationId xmlns:a16="http://schemas.microsoft.com/office/drawing/2014/main" id="{6C7168C1-C3EA-2B4B-BD2D-505A4112865A}"/>
                </a:ext>
              </a:extLst>
            </p:cNvPr>
            <p:cNvCxnSpPr>
              <a:cxnSpLocks/>
              <a:stCxn id="88" idx="2"/>
            </p:cNvCxnSpPr>
            <p:nvPr/>
          </p:nvCxnSpPr>
          <p:spPr bwMode="auto">
            <a:xfrm>
              <a:off x="4973474" y="4405256"/>
              <a:ext cx="0" cy="324241"/>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94" name="Freeform 61">
              <a:extLst>
                <a:ext uri="{FF2B5EF4-FFF2-40B4-BE49-F238E27FC236}">
                  <a16:creationId xmlns:a16="http://schemas.microsoft.com/office/drawing/2014/main" id="{76378762-2916-C64F-AA84-AB00270D261F}"/>
                </a:ext>
              </a:extLst>
            </p:cNvPr>
            <p:cNvSpPr/>
            <p:nvPr/>
          </p:nvSpPr>
          <p:spPr bwMode="auto">
            <a:xfrm>
              <a:off x="3070310" y="1933632"/>
              <a:ext cx="7370366" cy="33994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95" name="TextBox 111">
              <a:extLst>
                <a:ext uri="{FF2B5EF4-FFF2-40B4-BE49-F238E27FC236}">
                  <a16:creationId xmlns:a16="http://schemas.microsoft.com/office/drawing/2014/main" id="{C3D1826E-D7CA-4B0C-BAFA-7FF6D875BB67}"/>
                </a:ext>
              </a:extLst>
            </p:cNvPr>
            <p:cNvSpPr txBox="1"/>
            <p:nvPr/>
          </p:nvSpPr>
          <p:spPr>
            <a:xfrm>
              <a:off x="4828682" y="5415907"/>
              <a:ext cx="2431627" cy="646331"/>
            </a:xfrm>
            <a:prstGeom prst="rect">
              <a:avLst/>
            </a:prstGeom>
            <a:solidFill>
              <a:srgbClr val="92D050"/>
            </a:solidFill>
            <a:ln>
              <a:solidFill>
                <a:schemeClr val="tx1"/>
              </a:solidFill>
              <a:prstDash val="solid"/>
            </a:ln>
          </p:spPr>
          <p:txBody>
            <a:bodyPr wrap="square" lIns="45720" tIns="0" rIns="4572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en-US" sz="1050" b="1" dirty="0">
                  <a:solidFill>
                    <a:srgbClr val="000000"/>
                  </a:solidFill>
                  <a:ea typeface="ＭＳ Ｐゴシック" charset="-128"/>
                </a:rPr>
                <a:t>750+ volunteer individual experts</a:t>
              </a:r>
              <a:br>
                <a:rPr lang="en-US" sz="1050" b="1" dirty="0">
                  <a:solidFill>
                    <a:srgbClr val="000000"/>
                  </a:solidFill>
                  <a:ea typeface="ＭＳ Ｐゴシック" charset="-128"/>
                </a:rPr>
              </a:br>
              <a:r>
                <a:rPr lang="en-US" sz="1050" b="1" dirty="0">
                  <a:solidFill>
                    <a:srgbClr val="000000"/>
                  </a:solidFill>
                  <a:ea typeface="ＭＳ Ｐゴシック" charset="-128"/>
                </a:rPr>
                <a:t>5 Working Groups</a:t>
              </a:r>
            </a:p>
            <a:p>
              <a:pPr algn="ctr" eaLnBrk="0" fontAlgn="base" hangingPunct="0">
                <a:spcBef>
                  <a:spcPct val="0"/>
                </a:spcBef>
                <a:spcAft>
                  <a:spcPct val="0"/>
                </a:spcAft>
              </a:pPr>
              <a:r>
                <a:rPr lang="en-US" sz="1050" b="1" dirty="0">
                  <a:solidFill>
                    <a:srgbClr val="000000"/>
                  </a:solidFill>
                  <a:ea typeface="ＭＳ Ｐゴシック" charset="-128"/>
                </a:rPr>
                <a:t>2 Technical Advisory Groups</a:t>
              </a:r>
            </a:p>
            <a:p>
              <a:pPr algn="ctr" eaLnBrk="0" fontAlgn="base" hangingPunct="0">
                <a:spcBef>
                  <a:spcPct val="0"/>
                </a:spcBef>
                <a:spcAft>
                  <a:spcPct val="0"/>
                </a:spcAft>
              </a:pPr>
              <a:r>
                <a:rPr lang="en-US" sz="1050" b="1" dirty="0">
                  <a:solidFill>
                    <a:srgbClr val="000000"/>
                  </a:solidFill>
                  <a:ea typeface="ＭＳ Ｐゴシック" charset="-128"/>
                </a:rPr>
                <a:t>1 Executive Committee</a:t>
              </a:r>
            </a:p>
          </p:txBody>
        </p:sp>
        <p:cxnSp>
          <p:nvCxnSpPr>
            <p:cNvPr id="96" name="Straight Connector 95">
              <a:extLst>
                <a:ext uri="{FF2B5EF4-FFF2-40B4-BE49-F238E27FC236}">
                  <a16:creationId xmlns:a16="http://schemas.microsoft.com/office/drawing/2014/main" id="{E203EAB7-5FE9-4A73-81BA-9BA88F7DBA54}"/>
                </a:ext>
              </a:extLst>
            </p:cNvPr>
            <p:cNvCxnSpPr>
              <a:cxnSpLocks/>
              <a:endCxn id="90" idx="2"/>
            </p:cNvCxnSpPr>
            <p:nvPr/>
          </p:nvCxnSpPr>
          <p:spPr bwMode="auto">
            <a:xfrm flipV="1">
              <a:off x="6044497" y="5208578"/>
              <a:ext cx="0" cy="215372"/>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dirty="0"/>
              <a:t>Computer Society standards committees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a:bodyPr>
          <a:lstStyle/>
          <a:p>
            <a:pPr>
              <a:defRPr/>
            </a:pPr>
            <a:r>
              <a:rPr lang="en-US" sz="2000" dirty="0"/>
              <a:t>Cloud Computing Standards Committee: </a:t>
            </a:r>
            <a:r>
              <a:rPr lang="en-US" sz="2000" b="0" dirty="0"/>
              <a:t>Steve Diamond (</a:t>
            </a:r>
            <a:r>
              <a:rPr lang="en-US" sz="2000" b="0" dirty="0">
                <a:hlinkClick r:id="rId2"/>
              </a:rPr>
              <a:t>s.diamond@computer.org</a:t>
            </a:r>
            <a:r>
              <a:rPr lang="en-US" sz="2000" b="0" dirty="0"/>
              <a:t>) </a:t>
            </a:r>
          </a:p>
          <a:p>
            <a:pPr>
              <a:defRPr/>
            </a:pPr>
            <a:r>
              <a:rPr lang="en-US" sz="2000" dirty="0"/>
              <a:t>Design Automation Standards Committee: </a:t>
            </a:r>
            <a:r>
              <a:rPr lang="en-US" sz="2000" b="0" dirty="0"/>
              <a:t>Stan </a:t>
            </a:r>
            <a:r>
              <a:rPr lang="en-US" sz="2000" b="0" dirty="0" err="1"/>
              <a:t>Krolikoski</a:t>
            </a:r>
            <a:r>
              <a:rPr lang="en-US" sz="2000" b="0" dirty="0"/>
              <a:t> (</a:t>
            </a:r>
            <a:r>
              <a:rPr lang="en-US" sz="2000" b="0" dirty="0">
                <a:hlinkClick r:id="rId3"/>
              </a:rPr>
              <a:t>stanleyk@cadence.com</a:t>
            </a:r>
            <a:r>
              <a:rPr lang="en-US" sz="2000" b="0" dirty="0"/>
              <a:t>) </a:t>
            </a:r>
          </a:p>
          <a:p>
            <a:pPr>
              <a:defRPr/>
            </a:pPr>
            <a:r>
              <a:rPr lang="en-US" sz="2000" dirty="0"/>
              <a:t>Cybersecurity and Privacy Committee: </a:t>
            </a:r>
            <a:r>
              <a:rPr lang="en-US" sz="2000" b="0" dirty="0"/>
              <a:t>Eric Hibbard (</a:t>
            </a:r>
            <a:r>
              <a:rPr lang="en-US" sz="2000" b="0" dirty="0">
                <a:hlinkClick r:id="rId4"/>
              </a:rPr>
              <a:t>eric.hibbard@ieee.org</a:t>
            </a:r>
            <a:r>
              <a:rPr lang="en-US" sz="2000" b="0" dirty="0"/>
              <a:t>) </a:t>
            </a:r>
          </a:p>
          <a:p>
            <a:pPr>
              <a:defRPr/>
            </a:pPr>
            <a:r>
              <a:rPr lang="en-US" sz="2000" dirty="0"/>
              <a:t>Learning Technology Standards Committee: </a:t>
            </a:r>
            <a:r>
              <a:rPr lang="en-US" sz="2000" b="0" dirty="0" err="1"/>
              <a:t>Avron</a:t>
            </a:r>
            <a:r>
              <a:rPr lang="en-US" sz="2000" b="0" dirty="0"/>
              <a:t> Barr (</a:t>
            </a:r>
            <a:r>
              <a:rPr lang="en-US" sz="2000" b="0" dirty="0">
                <a:hlinkClick r:id="rId5"/>
              </a:rPr>
              <a:t>avron@aldo.com</a:t>
            </a:r>
            <a:r>
              <a:rPr lang="en-US" sz="2000" b="0" dirty="0"/>
              <a:t>)</a:t>
            </a:r>
          </a:p>
          <a:p>
            <a:pPr>
              <a:defRPr/>
            </a:pPr>
            <a:r>
              <a:rPr lang="en-US" sz="2000" dirty="0"/>
              <a:t>LAN/MAN (IEEE 802) Standards Committee: </a:t>
            </a:r>
            <a:r>
              <a:rPr lang="en-US" sz="2000" b="0" dirty="0"/>
              <a:t>Paul </a:t>
            </a:r>
            <a:r>
              <a:rPr lang="en-US" sz="2000" b="0" dirty="0" err="1"/>
              <a:t>Nikolich</a:t>
            </a:r>
            <a:r>
              <a:rPr lang="en-US" sz="2000" b="0" dirty="0"/>
              <a:t> (</a:t>
            </a:r>
            <a:r>
              <a:rPr lang="en-US" sz="2000" b="0" dirty="0">
                <a:hlinkClick r:id="rId6"/>
              </a:rPr>
              <a:t>p.nikolich@ieee.org</a:t>
            </a:r>
            <a:r>
              <a:rPr lang="en-US" sz="2000" b="0" dirty="0"/>
              <a:t>) </a:t>
            </a:r>
          </a:p>
          <a:p>
            <a:pPr>
              <a:defRPr/>
            </a:pPr>
            <a:r>
              <a:rPr lang="en-US" sz="2000" dirty="0"/>
              <a:t>Microprocessor Standards Committee: </a:t>
            </a:r>
            <a:r>
              <a:rPr lang="en-US" sz="2000" b="0" dirty="0"/>
              <a:t>Baker </a:t>
            </a:r>
            <a:r>
              <a:rPr lang="en-US" sz="2000" b="0" dirty="0" err="1"/>
              <a:t>Kearfott</a:t>
            </a:r>
            <a:r>
              <a:rPr lang="en-US" sz="2000" b="0" dirty="0"/>
              <a:t> (</a:t>
            </a:r>
            <a:r>
              <a:rPr lang="en-US" sz="2000" b="0" dirty="0">
                <a:hlinkClick r:id="rId7"/>
              </a:rPr>
              <a:t>rbk@louisiana.edu</a:t>
            </a:r>
            <a:r>
              <a:rPr lang="en-US" sz="2000" b="0" dirty="0"/>
              <a:t>)</a:t>
            </a:r>
          </a:p>
          <a:p>
            <a:pPr>
              <a:defRPr/>
            </a:pPr>
            <a:r>
              <a:rPr lang="en-US" sz="2000" dirty="0"/>
              <a:t>Portable Applications Standards Committee: </a:t>
            </a:r>
            <a:r>
              <a:rPr lang="en-US" sz="2000" b="0" dirty="0"/>
              <a:t>Joseph Gwinn (</a:t>
            </a:r>
            <a:r>
              <a:rPr lang="en-US" sz="2000" b="0" dirty="0">
                <a:hlinkClick r:id="rId8"/>
              </a:rPr>
              <a:t>gwinn@raytheon.com</a:t>
            </a:r>
            <a:r>
              <a:rPr lang="en-US" sz="2000" b="0" dirty="0"/>
              <a:t>)</a:t>
            </a:r>
          </a:p>
          <a:p>
            <a:pPr>
              <a:defRPr/>
            </a:pPr>
            <a:r>
              <a:rPr lang="en-US" sz="2000" dirty="0"/>
              <a:t>Software &amp; Systems Engineering Standards Committee: </a:t>
            </a:r>
            <a:r>
              <a:rPr lang="en-US" sz="2000" b="0" dirty="0"/>
              <a:t>Paul </a:t>
            </a:r>
            <a:r>
              <a:rPr lang="en-US" sz="2000" b="0" dirty="0" err="1"/>
              <a:t>Croll</a:t>
            </a:r>
            <a:r>
              <a:rPr lang="en-US" sz="2000" b="0" dirty="0"/>
              <a:t> (</a:t>
            </a:r>
            <a:r>
              <a:rPr lang="en-US" sz="2000" b="0" dirty="0">
                <a:hlinkClick r:id="rId9"/>
              </a:rPr>
              <a:t>pcroll@computer.org</a:t>
            </a:r>
            <a:r>
              <a:rPr lang="en-US" sz="2000" b="0" dirty="0"/>
              <a:t>)</a:t>
            </a:r>
          </a:p>
          <a:p>
            <a:pPr>
              <a:defRPr/>
            </a:pPr>
            <a:r>
              <a:rPr lang="en-US" sz="2000" dirty="0"/>
              <a:t>Simulation Interoperability Standards Organization Standards Committee: </a:t>
            </a:r>
            <a:r>
              <a:rPr lang="en-US" sz="2000" b="0" dirty="0"/>
              <a:t>Katherine Morse (</a:t>
            </a:r>
            <a:r>
              <a:rPr lang="en-US" sz="2000" b="0" dirty="0">
                <a:hlinkClick r:id="rId10"/>
              </a:rPr>
              <a:t>Katherine.Morse@jhuapl.edu</a:t>
            </a:r>
            <a:r>
              <a:rPr lang="en-US" sz="2000" b="0" dirty="0"/>
              <a:t>)</a:t>
            </a:r>
          </a:p>
          <a:p>
            <a:pPr>
              <a:defRPr/>
            </a:pPr>
            <a:r>
              <a:rPr lang="en-US" sz="2000" dirty="0"/>
              <a:t>Test Technology Standards Committee: </a:t>
            </a:r>
            <a:r>
              <a:rPr lang="en-US" sz="2000" b="0" dirty="0"/>
              <a:t>Adam </a:t>
            </a:r>
            <a:r>
              <a:rPr lang="en-US" sz="2000" b="0" dirty="0" err="1"/>
              <a:t>Cron</a:t>
            </a:r>
            <a:r>
              <a:rPr lang="en-US" sz="2000" b="0" dirty="0"/>
              <a:t> (</a:t>
            </a:r>
            <a:r>
              <a:rPr lang="en-US" sz="2000" b="0" dirty="0">
                <a:hlinkClick r:id="rId11"/>
              </a:rPr>
              <a:t>adam.cron@synopsys.com</a:t>
            </a:r>
            <a:r>
              <a:rPr lang="en-US" sz="2000" b="0"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8184232" y="6445253"/>
            <a:ext cx="3279370"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Huawei</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8</a:t>
            </a:fld>
            <a:endParaRPr lang="en-US" altLang="en-US" sz="1200" b="0" dirty="0"/>
          </a:p>
        </p:txBody>
      </p:sp>
      <p:sp>
        <p:nvSpPr>
          <p:cNvPr id="10" name="Rectangle 4">
            <a:extLst>
              <a:ext uri="{FF2B5EF4-FFF2-40B4-BE49-F238E27FC236}">
                <a16:creationId xmlns:a16="http://schemas.microsoft.com/office/drawing/2014/main" id="{E9C56A1E-B12E-4BE1-B126-99DA1B0460A8}"/>
              </a:ext>
            </a:extLst>
          </p:cNvPr>
          <p:cNvSpPr txBox="1">
            <a:spLocks noChangeArrowheads="1"/>
          </p:cNvSpPr>
          <p:nvPr/>
        </p:nvSpPr>
        <p:spPr>
          <a:xfrm>
            <a:off x="813917" y="291833"/>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January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January 2021</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Huawei</a:t>
            </a:r>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9</a:t>
            </a:fld>
            <a:endParaRPr lang="en-US" altLang="en-US" sz="1200" b="0" dirty="0"/>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7442</Words>
  <Application>Microsoft Office PowerPoint</Application>
  <PresentationFormat>Widescreen</PresentationFormat>
  <Paragraphs>1109</Paragraphs>
  <Slides>61</Slides>
  <Notes>49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Arial</vt:lpstr>
      <vt:lpstr>Calibri</vt:lpstr>
      <vt:lpstr>Helvetica</vt:lpstr>
      <vt:lpstr>Monotype Sorts</vt:lpstr>
      <vt:lpstr>Myriad Pro</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Computer Society standards committees</vt:lpstr>
      <vt:lpstr>Lower-Layer Focus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Event Conduct and Safety Statement</vt:lpstr>
      <vt:lpstr>IEEE Event Conduct and Safety Statement</vt:lpstr>
      <vt:lpstr>Attendance</vt:lpstr>
      <vt:lpstr>Session graphic (part only)</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Documentation</vt:lpstr>
      <vt:lpstr>Documentation Generally</vt:lpstr>
      <vt:lpstr>Email Reflectors</vt:lpstr>
      <vt:lpstr>Email Reflectors</vt:lpstr>
      <vt:lpstr>Questions ?</vt:lpstr>
      <vt:lpstr>Badges</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323</cp:revision>
  <cp:lastPrinted>2020-01-13T01:47:50Z</cp:lastPrinted>
  <dcterms:created xsi:type="dcterms:W3CDTF">2014-04-14T10:59:07Z</dcterms:created>
  <dcterms:modified xsi:type="dcterms:W3CDTF">2021-01-12T09:25:02Z</dcterms:modified>
  <cp:category>Report</cp:category>
</cp:coreProperties>
</file>