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393" r:id="rId8"/>
    <p:sldId id="368" r:id="rId9"/>
    <p:sldId id="412" r:id="rId10"/>
    <p:sldId id="268" r:id="rId11"/>
    <p:sldId id="413" r:id="rId12"/>
    <p:sldId id="367" r:id="rId13"/>
    <p:sldId id="371" r:id="rId14"/>
    <p:sldId id="370" r:id="rId15"/>
    <p:sldId id="408" r:id="rId16"/>
    <p:sldId id="395" r:id="rId17"/>
    <p:sldId id="407" r:id="rId18"/>
    <p:sldId id="399" r:id="rId19"/>
    <p:sldId id="381" r:id="rId20"/>
    <p:sldId id="400" r:id="rId21"/>
    <p:sldId id="384" r:id="rId22"/>
    <p:sldId id="409" r:id="rId23"/>
    <p:sldId id="410" r:id="rId24"/>
    <p:sldId id="411" r:id="rId25"/>
    <p:sldId id="27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p:cViewPr varScale="1">
        <p:scale>
          <a:sx n="72" d="100"/>
          <a:sy n="72" d="100"/>
        </p:scale>
        <p:origin x="980"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962998E3-79ED-492F-86C3-C1CDB0757826}"/>
    <pc:docChg chg="undo custSel modSld modMainMaster">
      <pc:chgData name="Joseph Levy" userId="3766db8f-7892-44ce-ae9b-8fce39950acf" providerId="ADAL" clId="{962998E3-79ED-492F-86C3-C1CDB0757826}" dt="2021-01-07T17:11:18.259" v="669" actId="20577"/>
      <pc:docMkLst>
        <pc:docMk/>
      </pc:docMkLst>
      <pc:sldChg chg="modSp mod">
        <pc:chgData name="Joseph Levy" userId="3766db8f-7892-44ce-ae9b-8fce39950acf" providerId="ADAL" clId="{962998E3-79ED-492F-86C3-C1CDB0757826}" dt="2021-01-05T02:38:05.630" v="62" actId="20577"/>
        <pc:sldMkLst>
          <pc:docMk/>
          <pc:sldMk cId="0" sldId="257"/>
        </pc:sldMkLst>
        <pc:spChg chg="mod">
          <ac:chgData name="Joseph Levy" userId="3766db8f-7892-44ce-ae9b-8fce39950acf" providerId="ADAL" clId="{962998E3-79ED-492F-86C3-C1CDB0757826}" dt="2021-01-05T02:38:05.630" v="62" actId="20577"/>
          <ac:spMkLst>
            <pc:docMk/>
            <pc:sldMk cId="0" sldId="257"/>
            <ac:spMk id="3" creationId="{443B98C9-C847-4EA9-A208-0AE53C2FE4EA}"/>
          </ac:spMkLst>
        </pc:spChg>
      </pc:sldChg>
      <pc:sldChg chg="modSp mod">
        <pc:chgData name="Joseph Levy" userId="3766db8f-7892-44ce-ae9b-8fce39950acf" providerId="ADAL" clId="{962998E3-79ED-492F-86C3-C1CDB0757826}" dt="2021-01-05T02:42:57.855" v="363" actId="14100"/>
        <pc:sldMkLst>
          <pc:docMk/>
          <pc:sldMk cId="3670489836" sldId="395"/>
        </pc:sldMkLst>
        <pc:spChg chg="mod">
          <ac:chgData name="Joseph Levy" userId="3766db8f-7892-44ce-ae9b-8fce39950acf" providerId="ADAL" clId="{962998E3-79ED-492F-86C3-C1CDB0757826}" dt="2021-01-05T02:42:57.855" v="363" actId="14100"/>
          <ac:spMkLst>
            <pc:docMk/>
            <pc:sldMk cId="3670489836" sldId="395"/>
            <ac:spMk id="3" creationId="{9D800194-6C28-4B68-8C28-CC3A8B96A2C7}"/>
          </ac:spMkLst>
        </pc:spChg>
      </pc:sldChg>
      <pc:sldChg chg="modSp mod">
        <pc:chgData name="Joseph Levy" userId="3766db8f-7892-44ce-ae9b-8fce39950acf" providerId="ADAL" clId="{962998E3-79ED-492F-86C3-C1CDB0757826}" dt="2021-01-05T02:41:51.674" v="248" actId="14100"/>
        <pc:sldMkLst>
          <pc:docMk/>
          <pc:sldMk cId="2386314671" sldId="408"/>
        </pc:sldMkLst>
        <pc:spChg chg="mod">
          <ac:chgData name="Joseph Levy" userId="3766db8f-7892-44ce-ae9b-8fce39950acf" providerId="ADAL" clId="{962998E3-79ED-492F-86C3-C1CDB0757826}" dt="2021-01-05T02:41:51.674" v="248" actId="14100"/>
          <ac:spMkLst>
            <pc:docMk/>
            <pc:sldMk cId="2386314671" sldId="408"/>
            <ac:spMk id="3" creationId="{2A05EE47-B670-443D-9CED-7769DB5DEEC4}"/>
          </ac:spMkLst>
        </pc:spChg>
      </pc:sldChg>
      <pc:sldChg chg="modSp mod">
        <pc:chgData name="Joseph Levy" userId="3766db8f-7892-44ce-ae9b-8fce39950acf" providerId="ADAL" clId="{962998E3-79ED-492F-86C3-C1CDB0757826}" dt="2021-01-07T17:11:18.259" v="669" actId="20577"/>
        <pc:sldMkLst>
          <pc:docMk/>
          <pc:sldMk cId="2317574386" sldId="411"/>
        </pc:sldMkLst>
        <pc:spChg chg="mod">
          <ac:chgData name="Joseph Levy" userId="3766db8f-7892-44ce-ae9b-8fce39950acf" providerId="ADAL" clId="{962998E3-79ED-492F-86C3-C1CDB0757826}" dt="2021-01-07T17:11:18.259" v="669" actId="20577"/>
          <ac:spMkLst>
            <pc:docMk/>
            <pc:sldMk cId="2317574386" sldId="411"/>
            <ac:spMk id="8" creationId="{FC17CA4D-144A-4BEB-8E31-76C9F0AC175D}"/>
          </ac:spMkLst>
        </pc:spChg>
      </pc:sldChg>
      <pc:sldMasterChg chg="modSp mod">
        <pc:chgData name="Joseph Levy" userId="3766db8f-7892-44ce-ae9b-8fce39950acf" providerId="ADAL" clId="{962998E3-79ED-492F-86C3-C1CDB0757826}" dt="2021-01-05T02:38:27.604" v="64" actId="6549"/>
        <pc:sldMasterMkLst>
          <pc:docMk/>
          <pc:sldMasterMk cId="0" sldId="2147483648"/>
        </pc:sldMasterMkLst>
        <pc:spChg chg="mod">
          <ac:chgData name="Joseph Levy" userId="3766db8f-7892-44ce-ae9b-8fce39950acf" providerId="ADAL" clId="{962998E3-79ED-492F-86C3-C1CDB0757826}" dt="2021-01-05T02:38:27.604" v="6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802.11-21/0004r1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13" Type="http://schemas.openxmlformats.org/officeDocument/2006/relationships/hyperlink" Target="https://mentor.ieee.org/802.11/dcn/20/11-20-1601"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668-00-AANI-aani-sc-teleconference-13-oct-2020-meeting-minutes.docx" TargetMode="External"/><Relationship Id="rId17"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4-AANI-draft-technical-report-on-interworking-between-3gpp-5g-network-wlan.docx" TargetMode="External"/><Relationship Id="rId16"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0-00-AANI-aani-sc-teleconference-6-oct-2020-meeting-minutes.docx" TargetMode="External"/><Relationship Id="rId5" Type="http://schemas.openxmlformats.org/officeDocument/2006/relationships/hyperlink" Target="https://mentor.ieee.org/802.11/dcn/20/11-20-1262-03-AANI-cc32-aani-report-comments.xlsx" TargetMode="External"/><Relationship Id="rId15" Type="http://schemas.openxmlformats.org/officeDocument/2006/relationships/hyperlink" Target="https://mentor.ieee.org/802.11/dcn/20/11-20-1748-00-AANI-aani-sc-teleconference-27-oct-2020-meeting-minutes.doc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 Id="rId14" Type="http://schemas.openxmlformats.org/officeDocument/2006/relationships/hyperlink" Target="https://mentor.ieee.org/802.11/dcn/20/11-20-1689-00-AANI-aani-sc-teleconference-20-oct-2020-meeting-minute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262-07-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013-09-AANI-draft-technical-report-on-interworking-between-3gpp-5g-network-wlan.docx" TargetMode="External"/><Relationship Id="rId2" Type="http://schemas.openxmlformats.org/officeDocument/2006/relationships/hyperlink" Target="https://mentor.ieee.org/802.11/dcn/20/11-20-0013-08-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001-00-AANI-comment-review-on-technical-report-on-wlan-inetrworking-to-3gpp-5g-network.docx" TargetMode="External"/><Relationship Id="rId4" Type="http://schemas.openxmlformats.org/officeDocument/2006/relationships/hyperlink" Target="https://mentor.ieee.org/802.11/dcn/20/11-20-1645-02-AANI-the-original-figures-in-the-draft-technical-report-on-interworking-between-3gpp-5g-network-and-wlan.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0013-09-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1/05/2021&amp;p=328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1"/>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2"/>
              </a:rPr>
              <a:t>11-20/1668</a:t>
            </a:r>
            <a:r>
              <a:rPr lang="en-US" altLang="en-US" sz="1600" b="0" dirty="0">
                <a:solidFill>
                  <a:schemeClr val="tx1"/>
                </a:solidFill>
              </a:rPr>
              <a:t>) – no Straw Polls  - 802 Tutorial (</a:t>
            </a:r>
            <a:r>
              <a:rPr lang="en-US" sz="1800" u="sng" dirty="0">
                <a:solidFill>
                  <a:srgbClr val="0000FF"/>
                </a:solidFill>
                <a:effectLst/>
                <a:latin typeface="DejaVu Serif"/>
                <a:ea typeface="DengXian" panose="02010600030101010101" pitchFamily="2" charset="-122"/>
                <a:hlinkClick r:id="rId13"/>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4"/>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5"/>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6"/>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7"/>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endParaRPr lang="en-US" altLang="en-US" sz="1600" b="0" dirty="0">
              <a:solidFill>
                <a:schemeClr val="tx1"/>
              </a:solidFill>
            </a:endParaRP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1-20/1262r7</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8" name="Table 7">
            <a:extLst>
              <a:ext uri="{FF2B5EF4-FFF2-40B4-BE49-F238E27FC236}">
                <a16:creationId xmlns:a16="http://schemas.microsoft.com/office/drawing/2014/main" id="{1DFAD0DB-C392-4A1F-9E51-A4CEC85552D6}"/>
              </a:ext>
            </a:extLst>
          </p:cNvPr>
          <p:cNvGraphicFramePr>
            <a:graphicFrameLocks noGrp="1"/>
          </p:cNvGraphicFramePr>
          <p:nvPr>
            <p:extLst>
              <p:ext uri="{D42A27DB-BD31-4B8C-83A1-F6EECF244321}">
                <p14:modId xmlns:p14="http://schemas.microsoft.com/office/powerpoint/2010/main" val="4276784695"/>
              </p:ext>
            </p:extLst>
          </p:nvPr>
        </p:nvGraphicFramePr>
        <p:xfrm>
          <a:off x="609600" y="2209800"/>
          <a:ext cx="11049001" cy="3809998"/>
        </p:xfrm>
        <a:graphic>
          <a:graphicData uri="http://schemas.openxmlformats.org/drawingml/2006/table">
            <a:tbl>
              <a:tblPr/>
              <a:tblGrid>
                <a:gridCol w="2057400">
                  <a:extLst>
                    <a:ext uri="{9D8B030D-6E8A-4147-A177-3AD203B41FA5}">
                      <a16:colId xmlns:a16="http://schemas.microsoft.com/office/drawing/2014/main" val="1005071358"/>
                    </a:ext>
                  </a:extLst>
                </a:gridCol>
                <a:gridCol w="1012854">
                  <a:extLst>
                    <a:ext uri="{9D8B030D-6E8A-4147-A177-3AD203B41FA5}">
                      <a16:colId xmlns:a16="http://schemas.microsoft.com/office/drawing/2014/main" val="4038897855"/>
                    </a:ext>
                  </a:extLst>
                </a:gridCol>
                <a:gridCol w="1016899">
                  <a:extLst>
                    <a:ext uri="{9D8B030D-6E8A-4147-A177-3AD203B41FA5}">
                      <a16:colId xmlns:a16="http://schemas.microsoft.com/office/drawing/2014/main" val="632897255"/>
                    </a:ext>
                  </a:extLst>
                </a:gridCol>
                <a:gridCol w="625784">
                  <a:extLst>
                    <a:ext uri="{9D8B030D-6E8A-4147-A177-3AD203B41FA5}">
                      <a16:colId xmlns:a16="http://schemas.microsoft.com/office/drawing/2014/main" val="1213545974"/>
                    </a:ext>
                  </a:extLst>
                </a:gridCol>
                <a:gridCol w="528005">
                  <a:extLst>
                    <a:ext uri="{9D8B030D-6E8A-4147-A177-3AD203B41FA5}">
                      <a16:colId xmlns:a16="http://schemas.microsoft.com/office/drawing/2014/main" val="4053350807"/>
                    </a:ext>
                  </a:extLst>
                </a:gridCol>
                <a:gridCol w="508450">
                  <a:extLst>
                    <a:ext uri="{9D8B030D-6E8A-4147-A177-3AD203B41FA5}">
                      <a16:colId xmlns:a16="http://schemas.microsoft.com/office/drawing/2014/main" val="3634655375"/>
                    </a:ext>
                  </a:extLst>
                </a:gridCol>
                <a:gridCol w="410671">
                  <a:extLst>
                    <a:ext uri="{9D8B030D-6E8A-4147-A177-3AD203B41FA5}">
                      <a16:colId xmlns:a16="http://schemas.microsoft.com/office/drawing/2014/main" val="2303599451"/>
                    </a:ext>
                  </a:extLst>
                </a:gridCol>
                <a:gridCol w="410671">
                  <a:extLst>
                    <a:ext uri="{9D8B030D-6E8A-4147-A177-3AD203B41FA5}">
                      <a16:colId xmlns:a16="http://schemas.microsoft.com/office/drawing/2014/main" val="938450961"/>
                    </a:ext>
                  </a:extLst>
                </a:gridCol>
                <a:gridCol w="704007">
                  <a:extLst>
                    <a:ext uri="{9D8B030D-6E8A-4147-A177-3AD203B41FA5}">
                      <a16:colId xmlns:a16="http://schemas.microsoft.com/office/drawing/2014/main" val="950973697"/>
                    </a:ext>
                  </a:extLst>
                </a:gridCol>
                <a:gridCol w="704007">
                  <a:extLst>
                    <a:ext uri="{9D8B030D-6E8A-4147-A177-3AD203B41FA5}">
                      <a16:colId xmlns:a16="http://schemas.microsoft.com/office/drawing/2014/main" val="3901144123"/>
                    </a:ext>
                  </a:extLst>
                </a:gridCol>
                <a:gridCol w="704007">
                  <a:extLst>
                    <a:ext uri="{9D8B030D-6E8A-4147-A177-3AD203B41FA5}">
                      <a16:colId xmlns:a16="http://schemas.microsoft.com/office/drawing/2014/main" val="2417751709"/>
                    </a:ext>
                  </a:extLst>
                </a:gridCol>
                <a:gridCol w="1451845">
                  <a:extLst>
                    <a:ext uri="{9D8B030D-6E8A-4147-A177-3AD203B41FA5}">
                      <a16:colId xmlns:a16="http://schemas.microsoft.com/office/drawing/2014/main" val="3509027366"/>
                    </a:ext>
                  </a:extLst>
                </a:gridCol>
                <a:gridCol w="914401">
                  <a:extLst>
                    <a:ext uri="{9D8B030D-6E8A-4147-A177-3AD203B41FA5}">
                      <a16:colId xmlns:a16="http://schemas.microsoft.com/office/drawing/2014/main" val="1624383727"/>
                    </a:ext>
                  </a:extLst>
                </a:gridCol>
              </a:tblGrid>
              <a:tr h="774390">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00472362"/>
                  </a:ext>
                </a:extLst>
              </a:tr>
              <a:tr h="743414">
                <a:tc>
                  <a:txBody>
                    <a:bodyPr/>
                    <a:lstStyle/>
                    <a:p>
                      <a:pPr algn="l" fontAlgn="ctr"/>
                      <a:r>
                        <a:rPr lang="en-US" sz="2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83452"/>
                  </a:ext>
                </a:extLst>
              </a:tr>
              <a:tr h="743414">
                <a:tc>
                  <a:txBody>
                    <a:bodyPr/>
                    <a:lstStyle/>
                    <a:p>
                      <a:pPr algn="l" fontAlgn="ctr"/>
                      <a:r>
                        <a:rPr lang="en-US" sz="2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6451"/>
                  </a:ext>
                </a:extLst>
              </a:tr>
              <a:tr h="774390">
                <a:tc>
                  <a:txBody>
                    <a:bodyPr/>
                    <a:lstStyle/>
                    <a:p>
                      <a:pPr algn="l" fontAlgn="ctr"/>
                      <a:r>
                        <a:rPr lang="en-US" sz="2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51255"/>
                  </a:ext>
                </a:extLst>
              </a:tr>
              <a:tr h="774390">
                <a:tc>
                  <a:txBody>
                    <a:bodyPr/>
                    <a:lstStyle/>
                    <a:p>
                      <a:pPr algn="l" fontAlgn="ctr"/>
                      <a:r>
                        <a:rPr lang="en-US" sz="2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47272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a:xfrm>
            <a:off x="797985" y="1817813"/>
            <a:ext cx="10591799" cy="4657601"/>
          </a:xfrm>
        </p:spPr>
        <p:txBody>
          <a:bodyPr/>
          <a:lstStyle/>
          <a:p>
            <a:pPr>
              <a:buFont typeface="Arial" panose="020B0604020202020204" pitchFamily="34" charset="0"/>
              <a:buChar char="•"/>
            </a:pPr>
            <a:r>
              <a:rPr lang="en-US" dirty="0"/>
              <a:t>An editorial review has been completed by: Joseph Levy, Stephen McCann, and Graham Smith.</a:t>
            </a:r>
          </a:p>
          <a:p>
            <a:pPr>
              <a:buFont typeface="Arial" panose="020B0604020202020204" pitchFamily="34" charset="0"/>
              <a:buChar char="•"/>
            </a:pPr>
            <a:r>
              <a:rPr lang="en-US" dirty="0"/>
              <a:t>The proposed editorial changes have been shared with the Authors of </a:t>
            </a:r>
            <a:r>
              <a:rPr lang="en-US" dirty="0">
                <a:hlinkClick r:id="rId2"/>
              </a:rPr>
              <a:t>11-20/0013r7</a:t>
            </a:r>
            <a:r>
              <a:rPr lang="en-US" dirty="0"/>
              <a:t>.  The Authors have reviewed the proposed editorial changes. </a:t>
            </a:r>
          </a:p>
          <a:p>
            <a:pPr>
              <a:buFont typeface="Arial" panose="020B0604020202020204" pitchFamily="34" charset="0"/>
              <a:buChar char="•"/>
            </a:pPr>
            <a:r>
              <a:rPr lang="en-US" dirty="0"/>
              <a:t>A set of 4 documents have been contributed to this meeting by the Authors to resolve the editorial comments.</a:t>
            </a:r>
          </a:p>
          <a:p>
            <a:pPr>
              <a:buFont typeface="Arial" panose="020B0604020202020204" pitchFamily="34" charset="0"/>
              <a:buChar char="•"/>
            </a:pPr>
            <a:r>
              <a:rPr lang="en-US" dirty="0"/>
              <a:t>Via e-mail to the Authors and Editors an editorial modification to Figures 3 and 4 has been proposed.  </a:t>
            </a:r>
          </a:p>
          <a:p>
            <a:pPr>
              <a:buFont typeface="Arial" panose="020B0604020202020204" pitchFamily="34" charset="0"/>
              <a:buChar char="•"/>
            </a:pPr>
            <a:endParaRPr lang="en-US" dirty="0"/>
          </a:p>
          <a:p>
            <a:pPr>
              <a:buFont typeface="Arial" panose="020B0604020202020204" pitchFamily="34" charset="0"/>
              <a:buChar char="•"/>
            </a:pPr>
            <a:r>
              <a:rPr lang="en-US" dirty="0"/>
              <a:t>No additional text proposals, have been provided prior to the 5 January 2021 meeting. (As requested during the 15 December AANI SC Teleconference)</a:t>
            </a:r>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a:xfrm>
            <a:off x="914401" y="1600201"/>
            <a:ext cx="10361084" cy="4494214"/>
          </a:xfrm>
        </p:spPr>
        <p:txBody>
          <a:bodyPr/>
          <a:lstStyle/>
          <a:p>
            <a:pPr marL="457200" indent="-457200">
              <a:buFont typeface="+mj-lt"/>
              <a:buAutoNum type="arabicPeriod"/>
            </a:pPr>
            <a:r>
              <a:rPr lang="en-US" dirty="0"/>
              <a:t>Draft technical report on interworking between 3GPP 5G network and WLAN (</a:t>
            </a:r>
            <a:r>
              <a:rPr lang="en-US" dirty="0">
                <a:hlinkClick r:id="rId2"/>
              </a:rPr>
              <a:t>IEEE 802.11-20-0013/r8</a:t>
            </a:r>
            <a:r>
              <a:rPr lang="en-US" dirty="0"/>
              <a:t>, marked version)</a:t>
            </a:r>
          </a:p>
          <a:p>
            <a:pPr marL="457200" indent="-457200">
              <a:buFont typeface="+mj-lt"/>
              <a:buAutoNum type="arabicPeriod"/>
            </a:pPr>
            <a:r>
              <a:rPr lang="en-US" dirty="0"/>
              <a:t>Draft technical report on interworking between 3GPP 5G network and WLAN (</a:t>
            </a:r>
            <a:r>
              <a:rPr lang="en-US" dirty="0">
                <a:hlinkClick r:id="rId3"/>
              </a:rPr>
              <a:t>IEEE 802.11-20-0013/r9</a:t>
            </a:r>
            <a:r>
              <a:rPr lang="en-US" dirty="0"/>
              <a:t>, clean version)</a:t>
            </a:r>
          </a:p>
          <a:p>
            <a:pPr marL="457200" indent="-457200">
              <a:buFont typeface="+mj-lt"/>
              <a:buAutoNum type="arabicPeriod"/>
            </a:pPr>
            <a:r>
              <a:rPr lang="en-US" dirty="0"/>
              <a:t>The original figures in the raft technical report on interworking between 3GPP 5G network and WLAN (</a:t>
            </a:r>
            <a:r>
              <a:rPr lang="en-US" dirty="0">
                <a:hlinkClick r:id="rId4"/>
              </a:rPr>
              <a:t>IEEE 802.11-20-1645/r2</a:t>
            </a:r>
            <a:r>
              <a:rPr lang="en-US" dirty="0"/>
              <a:t>)</a:t>
            </a:r>
          </a:p>
          <a:p>
            <a:pPr marL="457200" indent="-457200">
              <a:buFont typeface="+mj-lt"/>
              <a:buAutoNum type="arabicPeriod"/>
            </a:pPr>
            <a:r>
              <a:rPr lang="en-US" dirty="0"/>
              <a:t>Comment review on technical report on WLAN interworking to 3GPP 5G network (</a:t>
            </a:r>
            <a:r>
              <a:rPr lang="en-US" dirty="0">
                <a:hlinkClick r:id="rId5"/>
              </a:rPr>
              <a:t>IEEE 802.11-21-0001/r0</a:t>
            </a:r>
            <a:r>
              <a:rPr lang="en-US" dirty="0"/>
              <a:t>)</a:t>
            </a:r>
          </a:p>
          <a:p>
            <a:pPr marL="457200" indent="-457200">
              <a:buFont typeface="+mj-lt"/>
              <a:buAutoNum type="arabicPeriod"/>
            </a:pPr>
            <a:r>
              <a:rPr lang="en-US" dirty="0"/>
              <a:t>Discussion of proposed correction to Figures 3 and 4 (provided by private email).</a:t>
            </a:r>
          </a:p>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 – for reference</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1574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Draft Motions – for review</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Tree>
    <p:extLst>
      <p:ext uri="{BB962C8B-B14F-4D97-AF65-F5344CB8AC3E}">
        <p14:creationId xmlns:p14="http://schemas.microsoft.com/office/powerpoint/2010/main" val="1457310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05 January 2021</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2799" y="4996662"/>
            <a:ext cx="8763000"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Edits made during the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296986"/>
            <a:ext cx="10361084" cy="5103814"/>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 was had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submit </a:t>
            </a:r>
            <a:r>
              <a:rPr lang="en-US" dirty="0">
                <a:solidFill>
                  <a:schemeClr val="tx1"/>
                </a:solidFill>
                <a:hlinkClick r:id="rId2"/>
              </a:rPr>
              <a:t>11-20/0013r9</a:t>
            </a:r>
            <a:r>
              <a:rPr lang="en-US" dirty="0">
                <a:solidFill>
                  <a:schemeClr val="tx1"/>
                </a:solidFill>
              </a:rPr>
              <a:t> the “Draft technical report on interworking between 3GPP 5G network &amp; WLAN” for approve by the 802.11 WG,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Note: additional WG motions may be necessary to approve liaise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21</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dirty="0"/>
              <a:t>AANI SC Teleconference Plan:</a:t>
            </a:r>
          </a:p>
          <a:p>
            <a:pPr marL="57150" indent="0"/>
            <a:r>
              <a:rPr lang="it-IT" altLang="en-US" sz="1600" b="0" i="1" dirty="0"/>
              <a:t>	</a:t>
            </a:r>
            <a:r>
              <a:rPr lang="it-IT" altLang="en-US" sz="1400" i="1" dirty="0">
                <a:cs typeface="+mn-cs"/>
              </a:rPr>
              <a:t>Teleconferences Scheduled as required (with 10 days notice)</a:t>
            </a:r>
          </a:p>
          <a:p>
            <a:r>
              <a:rPr lang="it-IT" altLang="en-US" sz="2000" dirty="0"/>
              <a:t>802.11 WG January Interim Teleconferences:</a:t>
            </a:r>
            <a:br>
              <a:rPr lang="it-IT" altLang="en-US" sz="2000" b="0" i="1" dirty="0"/>
            </a:br>
            <a:r>
              <a:rPr lang="it-IT" altLang="en-US" sz="1600" b="0" i="1" dirty="0"/>
              <a:t>AANI SC</a:t>
            </a:r>
          </a:p>
          <a:p>
            <a:pPr lvl="1">
              <a:buFontTx/>
              <a:buChar char="-"/>
            </a:pPr>
            <a:r>
              <a:rPr lang="it-IT" altLang="en-US" sz="1200" b="0" i="1" dirty="0"/>
              <a:t> </a:t>
            </a:r>
            <a:r>
              <a:rPr lang="it-IT" altLang="en-US" sz="1400" i="1" dirty="0"/>
              <a:t>12 January 2021 11:15-13:15 h ET – Status and review of the Technical Report</a:t>
            </a:r>
          </a:p>
          <a:p>
            <a:pPr lvl="1">
              <a:buFontTx/>
              <a:buChar char="-"/>
            </a:pPr>
            <a:r>
              <a:rPr lang="it-IT" altLang="en-US" sz="1400" i="1" dirty="0"/>
              <a:t>13 January 2021 19:00-21:00 h ET – Motions to resolve open CIDs and to forward the Technical Report to the 802.11 WG for Approval</a:t>
            </a:r>
          </a:p>
          <a:p>
            <a:pPr lvl="1">
              <a:buFontTx/>
              <a:buChar char="-"/>
            </a:pPr>
            <a:r>
              <a:rPr lang="it-IT" altLang="en-US" sz="1400" i="1" dirty="0"/>
              <a:t>14 January 2021 11:15-13:15 h ET – If required by contributions or need for additional work on the Technical Report</a:t>
            </a:r>
          </a:p>
          <a:p>
            <a:pPr lvl="1">
              <a:buFontTx/>
              <a:buChar char="-"/>
            </a:pPr>
            <a:r>
              <a:rPr lang="it-IT" altLang="en-US" sz="1400" i="1" dirty="0"/>
              <a:t>14 January 2021 19:00-21:00 h ET – If required by contributions or need for additional work on the Technical Report</a:t>
            </a:r>
          </a:p>
          <a:p>
            <a:pPr marL="400050" lvl="1" indent="0"/>
            <a:r>
              <a:rPr lang="it-IT" altLang="en-US" sz="1400" i="1" dirty="0"/>
              <a:t>802.11 WG – Closing Plenary 15 January 2021 9:00-12:00 h ET – WG Motion to Approve the Report</a:t>
            </a:r>
            <a:endParaRPr lang="it-IT" altLang="en-US" sz="1400" b="0" i="1" dirty="0"/>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19200"/>
            <a:ext cx="11151658" cy="52562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https://imat.ieee.org/802.11/attendance-log?d=01/05/2021&amp;p=3283200005&amp;t=47200043</a:t>
            </a:r>
            <a:r>
              <a:rPr lang="en-US" sz="2400" dirty="0"/>
              <a:t> </a:t>
            </a:r>
          </a:p>
          <a:p>
            <a:pPr lvl="1"/>
            <a:r>
              <a:rPr lang="en-US" altLang="en-US" sz="2400" dirty="0"/>
              <a:t>Please mute yourself, unless you wish to speak</a:t>
            </a:r>
          </a:p>
          <a:p>
            <a:pPr lvl="1" eaLnBrk="1" hangingPunct="1"/>
            <a:r>
              <a:rPr lang="en-US" altLang="en-US" sz="2400" dirty="0"/>
              <a:t>No photographs are permitted</a:t>
            </a:r>
          </a:p>
          <a:p>
            <a:pPr lvl="1" eaLnBrk="1" hangingPunct="1"/>
            <a:r>
              <a:rPr lang="en-US" altLang="en-US" sz="2400" dirty="0"/>
              <a:t>No recordings are permitted</a:t>
            </a:r>
          </a:p>
          <a:p>
            <a:pPr lvl="1" eaLnBrk="1" hangingPunct="1"/>
            <a:r>
              <a:rPr lang="en-US" altLang="en-US" sz="2400" dirty="0"/>
              <a:t>Please use the chat to enter the queue</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394796" cy="4724400"/>
          </a:xfrm>
        </p:spPr>
        <p:txBody>
          <a:bodyPr/>
          <a:lstStyle/>
          <a:p>
            <a:pPr marL="0" indent="0">
              <a:spcBef>
                <a:spcPts val="200"/>
              </a:spcBef>
              <a:defRPr/>
            </a:pPr>
            <a:r>
              <a:rPr lang="en-US" altLang="en-US" dirty="0"/>
              <a:t>Tuesday 05 January 2021 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Status, </a:t>
            </a:r>
          </a:p>
          <a:p>
            <a:pPr marL="857250" lvl="1" indent="-457200">
              <a:spcBef>
                <a:spcPts val="200"/>
              </a:spcBef>
              <a:buFont typeface="Times New Roman" panose="02020603050405020304" pitchFamily="18" charset="0"/>
              <a:buAutoNum type="arabicPeriod"/>
              <a:defRPr/>
            </a:pPr>
            <a:r>
              <a:rPr lang="en-US" altLang="en-US" dirty="0"/>
              <a:t>Technical Report – motions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11-20/0013r7 </a:t>
            </a:r>
          </a:p>
          <a:p>
            <a:pPr marL="1257300" lvl="2" indent="-457200">
              <a:spcBef>
                <a:spcPts val="200"/>
              </a:spcBef>
              <a:buFont typeface="+mj-lt"/>
              <a:buAutoNum type="alphaLcParenR"/>
              <a:defRPr/>
            </a:pPr>
            <a:r>
              <a:rPr lang="en-US" dirty="0"/>
              <a:t>Status of editorial review</a:t>
            </a:r>
          </a:p>
          <a:p>
            <a:pPr marL="1257300" lvl="2" indent="-457200">
              <a:spcBef>
                <a:spcPts val="200"/>
              </a:spcBef>
              <a:buFont typeface="+mj-lt"/>
              <a:buAutoNum type="alphaLcParenR"/>
              <a:defRPr/>
            </a:pPr>
            <a:r>
              <a:rPr lang="en-US" dirty="0"/>
              <a:t>Contributions</a:t>
            </a:r>
          </a:p>
          <a:p>
            <a:pPr marL="1257300" lvl="2" indent="-457200">
              <a:spcBef>
                <a:spcPts val="200"/>
              </a:spcBef>
              <a:buFont typeface="+mj-lt"/>
              <a:buAutoNum type="alphaLcParenR"/>
              <a:defRPr/>
            </a:pPr>
            <a:r>
              <a:rPr lang="en-US" dirty="0"/>
              <a:t>Review of open comments</a:t>
            </a:r>
          </a:p>
          <a:p>
            <a:pPr marL="1257300" lvl="2" indent="-457200">
              <a:spcBef>
                <a:spcPts val="200"/>
              </a:spcBef>
              <a:buFont typeface="+mj-lt"/>
              <a:buAutoNum type="alphaLcParenR"/>
              <a:defRPr/>
            </a:pPr>
            <a:r>
              <a:rPr lang="en-US" dirty="0"/>
              <a:t>Draft motion review</a:t>
            </a:r>
          </a:p>
          <a:p>
            <a:pPr marL="857250" lvl="1" indent="-457200">
              <a:spcBef>
                <a:spcPts val="200"/>
              </a:spcBef>
              <a:buFont typeface="+mj-lt"/>
              <a:buAutoNum type="arabicPeriod"/>
              <a:defRPr/>
            </a:pPr>
            <a:r>
              <a:rPr lang="en-US" dirty="0"/>
              <a:t>Future Session Planning</a:t>
            </a:r>
          </a:p>
          <a:p>
            <a:pPr marL="857250" lvl="1" indent="-457200">
              <a:spcBef>
                <a:spcPts val="200"/>
              </a:spcBef>
              <a:buFont typeface="+mj-lt"/>
              <a:buAutoNum type="arabicPeriod"/>
              <a:defRPr/>
            </a:pPr>
            <a:r>
              <a:rPr lang="en-US"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50AB4-EDAB-47F7-9D29-CA50AE2F98D3}"/>
              </a:ext>
            </a:extLst>
          </p:cNvPr>
          <p:cNvSpPr>
            <a:spLocks noGrp="1"/>
          </p:cNvSpPr>
          <p:nvPr>
            <p:ph type="title"/>
          </p:nvPr>
        </p:nvSpPr>
        <p:spPr/>
        <p:txBody>
          <a:bodyPr/>
          <a:lstStyle/>
          <a:p>
            <a:r>
              <a:rPr lang="en-US" altLang="en-US" dirty="0"/>
              <a:t>Participant behavior in IEEE-SA activities is guided</a:t>
            </a:r>
            <a:br>
              <a:rPr lang="en-US" altLang="en-US" dirty="0"/>
            </a:br>
            <a:r>
              <a:rPr lang="en-US" altLang="en-US" dirty="0"/>
              <a:t>by the IEEE Codes of Ethics &amp; Conduct</a:t>
            </a:r>
            <a:endParaRPr lang="en-US" dirty="0"/>
          </a:p>
        </p:txBody>
      </p:sp>
      <p:sp>
        <p:nvSpPr>
          <p:cNvPr id="3" name="Content Placeholder 2">
            <a:extLst>
              <a:ext uri="{FF2B5EF4-FFF2-40B4-BE49-F238E27FC236}">
                <a16:creationId xmlns:a16="http://schemas.microsoft.com/office/drawing/2014/main" id="{B4AE936D-A4A1-44CC-9983-10EE75866C78}"/>
              </a:ext>
            </a:extLst>
          </p:cNvPr>
          <p:cNvSpPr>
            <a:spLocks noGrp="1"/>
          </p:cNvSpPr>
          <p:nvPr>
            <p:ph idx="1"/>
          </p:nvPr>
        </p:nvSpPr>
        <p:spPr/>
        <p:txBody>
          <a:bodyPr/>
          <a:lstStyle/>
          <a:p>
            <a:r>
              <a:rPr lang="en-US" altLang="en-US" dirty="0"/>
              <a:t>All participants in IEEE-SA activities are expected to adhere to the core principles underlying the:</a:t>
            </a:r>
          </a:p>
          <a:p>
            <a:pPr lvl="1">
              <a:buFont typeface="Arial" panose="020B0604020202020204" pitchFamily="34" charset="0"/>
              <a:buChar char="•"/>
            </a:pPr>
            <a:r>
              <a:rPr lang="en-US" altLang="en-US" sz="1800" dirty="0">
                <a:hlinkClick r:id="rId2"/>
              </a:rPr>
              <a:t>IEEE Code of Ethics</a:t>
            </a:r>
            <a:endParaRPr lang="en-US" altLang="en-US" sz="1800" dirty="0"/>
          </a:p>
          <a:p>
            <a:pPr lvl="1">
              <a:buFont typeface="Arial" panose="020B0604020202020204" pitchFamily="34" charset="0"/>
              <a:buChar char="•"/>
            </a:pPr>
            <a:r>
              <a:rPr lang="en-US" altLang="en-US" sz="1800" dirty="0">
                <a:hlinkClick r:id="rId3"/>
              </a:rPr>
              <a:t>IEEE Code of Conduct</a:t>
            </a:r>
            <a:endParaRPr lang="en-US" altLang="en-US" sz="1800" dirty="0"/>
          </a:p>
          <a:p>
            <a:r>
              <a:rPr lang="en-US" altLang="en-US" dirty="0"/>
              <a:t>The core principles of the IEEE Codes of Ethics &amp; Conduct are to:</a:t>
            </a:r>
          </a:p>
          <a:p>
            <a:pPr lvl="1">
              <a:buFont typeface="Arial" panose="020B0604020202020204" pitchFamily="34" charset="0"/>
              <a:buChar char="•"/>
            </a:pPr>
            <a:r>
              <a:rPr lang="en-US" altLang="en-US" sz="1800" i="1" dirty="0"/>
              <a:t>Uphold the highest standards of integrity, responsible behavior, and ethical and professional conduct</a:t>
            </a:r>
          </a:p>
          <a:p>
            <a:pPr lvl="1">
              <a:buFont typeface="Arial" panose="020B0604020202020204" pitchFamily="34" charset="0"/>
              <a:buChar char="•"/>
            </a:pPr>
            <a:r>
              <a:rPr lang="en-US" alt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dirty="0"/>
              <a:t>Avoid injuring others, their property, reputation, or employment by false or malicious action</a:t>
            </a:r>
          </a:p>
          <a:p>
            <a:r>
              <a:rPr lang="en-US" altLang="en-US" dirty="0"/>
              <a:t>The most recent versions of these Codes are available at</a:t>
            </a:r>
          </a:p>
          <a:p>
            <a:pPr lvl="1">
              <a:buFont typeface="Arial" panose="020B0604020202020204" pitchFamily="34" charset="0"/>
              <a:buChar char="•"/>
            </a:pPr>
            <a:r>
              <a:rPr lang="en-US" altLang="en-US" sz="1800" dirty="0">
                <a:hlinkClick r:id="rId4"/>
              </a:rPr>
              <a:t>http://www.ieee.org/about/corporate/governance</a:t>
            </a:r>
            <a:endParaRPr lang="en-US" altLang="en-US" sz="1800" dirty="0"/>
          </a:p>
          <a:p>
            <a:endParaRPr lang="en-US" dirty="0"/>
          </a:p>
        </p:txBody>
      </p:sp>
      <p:sp>
        <p:nvSpPr>
          <p:cNvPr id="4" name="Slide Number Placeholder 3">
            <a:extLst>
              <a:ext uri="{FF2B5EF4-FFF2-40B4-BE49-F238E27FC236}">
                <a16:creationId xmlns:a16="http://schemas.microsoft.com/office/drawing/2014/main" id="{954C62F7-E016-45C7-87F3-A4CA50004666}"/>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CB3A5CC-72DB-4753-B235-BC3F9C7F35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71468F-3644-4C93-98A2-520989138EB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01970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Patent Policy</a:t>
            </a:r>
          </a:p>
          <a:p>
            <a:pPr lvl="1">
              <a:lnSpc>
                <a:spcPct val="90000"/>
              </a:lnSpc>
            </a:pPr>
            <a:r>
              <a:rPr lang="en-US" altLang="en-US" sz="2400" dirty="0">
                <a:hlinkClick r:id="rId5"/>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90A0-C36D-4E4E-BE25-F3D23E2E2E92}"/>
              </a:ext>
            </a:extLst>
          </p:cNvPr>
          <p:cNvSpPr>
            <a:spLocks noGrp="1"/>
          </p:cNvSpPr>
          <p:nvPr>
            <p:ph type="title"/>
          </p:nvPr>
        </p:nvSpPr>
        <p:spPr>
          <a:xfrm>
            <a:off x="760943" y="725488"/>
            <a:ext cx="10667999" cy="1065213"/>
          </a:xfrm>
        </p:spPr>
        <p:txBody>
          <a:bodyPr/>
          <a:lstStyle/>
          <a:p>
            <a:r>
              <a:rPr lang="en-US" altLang="en-US" dirty="0"/>
              <a:t>Participants in the IEEE-SA “individual process” shall</a:t>
            </a:r>
            <a:br>
              <a:rPr lang="en-US" altLang="en-US" dirty="0"/>
            </a:br>
            <a:r>
              <a:rPr lang="en-US" altLang="en-US" dirty="0"/>
              <a:t>act independently of others, including employers</a:t>
            </a:r>
            <a:endParaRPr lang="en-US" dirty="0"/>
          </a:p>
        </p:txBody>
      </p:sp>
      <p:sp>
        <p:nvSpPr>
          <p:cNvPr id="3" name="Content Placeholder 2">
            <a:extLst>
              <a:ext uri="{FF2B5EF4-FFF2-40B4-BE49-F238E27FC236}">
                <a16:creationId xmlns:a16="http://schemas.microsoft.com/office/drawing/2014/main" id="{CBABB861-F921-4D72-AAE9-C11B101704FB}"/>
              </a:ext>
            </a:extLst>
          </p:cNvPr>
          <p:cNvSpPr>
            <a:spLocks noGrp="1"/>
          </p:cNvSpPr>
          <p:nvPr>
            <p:ph idx="1"/>
          </p:nvPr>
        </p:nvSpPr>
        <p:spPr>
          <a:xfrm>
            <a:off x="760943" y="1909764"/>
            <a:ext cx="10667998" cy="4113213"/>
          </a:xfrm>
        </p:spPr>
        <p:txBody>
          <a:bodyPr/>
          <a:lstStyle/>
          <a:p>
            <a:r>
              <a:rPr lang="en-US" altLang="en-US" sz="2000" dirty="0"/>
              <a:t>The </a:t>
            </a:r>
            <a:r>
              <a:rPr lang="en-US" altLang="en-US" sz="2000" dirty="0">
                <a:hlinkClick r:id="rId2"/>
              </a:rPr>
              <a:t>IEEE-SA Standards Board Bylaws </a:t>
            </a:r>
            <a:r>
              <a:rPr lang="en-US" altLang="en-US" sz="2000" dirty="0"/>
              <a:t>require that “participants in the IEEE standards development individual process shall act based on their qualifications and experience”</a:t>
            </a:r>
          </a:p>
          <a:p>
            <a:r>
              <a:rPr lang="en-US" altLang="en-US" sz="2000" dirty="0"/>
              <a:t>This means participants:</a:t>
            </a:r>
          </a:p>
          <a:p>
            <a:pPr lvl="1">
              <a:buFont typeface="Arial" panose="020B0604020202020204" pitchFamily="34"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buFont typeface="Arial" panose="020B0604020202020204" pitchFamily="34"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0E8CEC88-CF3B-416A-90BA-F9B8BF1ADA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2D61C84-1846-4703-A4C8-359402F4874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A115F171-4A64-4306-B799-774DE8E25C5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7856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purl.org/dc/elements/1.1/"/>
    <ds:schemaRef ds:uri="http://schemas.microsoft.com/office/2006/documentManagement/typ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62161</TotalTime>
  <Words>2854</Words>
  <Application>Microsoft Office PowerPoint</Application>
  <PresentationFormat>Widescreen</PresentationFormat>
  <Paragraphs>343</Paragraphs>
  <Slides>22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Participant behavior in IEEE-SA activities is guided by the IEEE Codes of Ethics &amp; Conduct</vt:lpstr>
      <vt:lpstr>Resources – URLs</vt:lpstr>
      <vt:lpstr>Participants in the IEEE-SA “individual process” shall act independently of others, including employers</vt:lpstr>
      <vt:lpstr>Status on the Proposal on Interworking</vt:lpstr>
      <vt:lpstr>Status on the Proposal on Interworking (cont.)</vt:lpstr>
      <vt:lpstr>Comment Resolution Status</vt:lpstr>
      <vt:lpstr>Status of Editorial Review</vt:lpstr>
      <vt:lpstr>Contributions</vt:lpstr>
      <vt:lpstr>Open Comments – for reference</vt:lpstr>
      <vt:lpstr>Open: CID 69 - Technical w/no text changes</vt:lpstr>
      <vt:lpstr>Open: CID 71 - Technical w/no text changes</vt:lpstr>
      <vt:lpstr>Open: 3 Similar General Comments  CIDs: 68, 70, and 80</vt:lpstr>
      <vt:lpstr>Draft Motions – for review</vt:lpstr>
      <vt:lpstr>Draft Motions</vt:lpstr>
      <vt:lpstr>Draft Motions</vt:lpstr>
      <vt:lpstr>Draft Motions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11-21-0004-00-AANI-aani-sc-teleconference-agenda-05-january-2021</dc:title>
  <dc:creator>Levy, Joseph</dc:creator>
  <cp:lastModifiedBy>Joseph Levy</cp:lastModifiedBy>
  <cp:revision>426</cp:revision>
  <cp:lastPrinted>1601-01-01T00:00:00Z</cp:lastPrinted>
  <dcterms:created xsi:type="dcterms:W3CDTF">2017-06-02T20:57:23Z</dcterms:created>
  <dcterms:modified xsi:type="dcterms:W3CDTF">2021-01-07T17:11:30Z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