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7"/>
  </p:notesMasterIdLst>
  <p:handoutMasterIdLst>
    <p:handoutMasterId r:id="rId28"/>
  </p:handoutMasterIdLst>
  <p:sldIdLst>
    <p:sldId id="256" r:id="rId5"/>
    <p:sldId id="257" r:id="rId6"/>
    <p:sldId id="265" r:id="rId7"/>
    <p:sldId id="393" r:id="rId8"/>
    <p:sldId id="368" r:id="rId9"/>
    <p:sldId id="412" r:id="rId10"/>
    <p:sldId id="268" r:id="rId11"/>
    <p:sldId id="413" r:id="rId12"/>
    <p:sldId id="367" r:id="rId13"/>
    <p:sldId id="371" r:id="rId14"/>
    <p:sldId id="370" r:id="rId15"/>
    <p:sldId id="408" r:id="rId16"/>
    <p:sldId id="395" r:id="rId17"/>
    <p:sldId id="407" r:id="rId18"/>
    <p:sldId id="399" r:id="rId19"/>
    <p:sldId id="381" r:id="rId20"/>
    <p:sldId id="400" r:id="rId21"/>
    <p:sldId id="384" r:id="rId22"/>
    <p:sldId id="409" r:id="rId23"/>
    <p:sldId id="410" r:id="rId24"/>
    <p:sldId id="411" r:id="rId25"/>
    <p:sldId id="274" r:id="rId2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ph Levy" initials="JL" lastIdx="1" clrIdx="0">
    <p:extLst>
      <p:ext uri="{19B8F6BF-5375-455C-9EA6-DF929625EA0E}">
        <p15:presenceInfo xmlns:p15="http://schemas.microsoft.com/office/powerpoint/2012/main" userId="S::Joseph.Levy@InterDigital.com::3766db8f-7892-44ce-ae9b-8fce39950acf"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5F3F649-635A-4F06-857C-75D3D632E667}" v="18" dt="2021-01-04T04:04:40.7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889" autoAdjust="0"/>
    <p:restoredTop sz="94660"/>
  </p:normalViewPr>
  <p:slideViewPr>
    <p:cSldViewPr>
      <p:cViewPr varScale="1">
        <p:scale>
          <a:sx n="72" d="100"/>
          <a:sy n="72" d="100"/>
        </p:scale>
        <p:origin x="980" y="48"/>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0" d="100"/>
          <a:sy n="60" d="100"/>
        </p:scale>
        <p:origin x="29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notesMaster" Target="notesMasters/notesMaster1.xml"/><Relationship Id="rId30" Type="http://schemas.openxmlformats.org/officeDocument/2006/relationships/presProps" Target="presProps.xml"/><Relationship Id="rId35"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seph Levy" userId="3766db8f-7892-44ce-ae9b-8fce39950acf" providerId="ADAL" clId="{15F3F649-635A-4F06-857C-75D3D632E667}"/>
    <pc:docChg chg="undo custSel addSld delSld modSld sldOrd modMainMaster">
      <pc:chgData name="Joseph Levy" userId="3766db8f-7892-44ce-ae9b-8fce39950acf" providerId="ADAL" clId="{15F3F649-635A-4F06-857C-75D3D632E667}" dt="2021-01-04T04:06:44.419" v="1291" actId="27107"/>
      <pc:docMkLst>
        <pc:docMk/>
      </pc:docMkLst>
      <pc:sldChg chg="modSp mod">
        <pc:chgData name="Joseph Levy" userId="3766db8f-7892-44ce-ae9b-8fce39950acf" providerId="ADAL" clId="{15F3F649-635A-4F06-857C-75D3D632E667}" dt="2021-01-04T02:44:59.808" v="7" actId="20577"/>
        <pc:sldMkLst>
          <pc:docMk/>
          <pc:sldMk cId="0" sldId="256"/>
        </pc:sldMkLst>
        <pc:spChg chg="mod">
          <ac:chgData name="Joseph Levy" userId="3766db8f-7892-44ce-ae9b-8fce39950acf" providerId="ADAL" clId="{15F3F649-635A-4F06-857C-75D3D632E667}" dt="2021-01-04T02:44:59.808" v="7" actId="20577"/>
          <ac:spMkLst>
            <pc:docMk/>
            <pc:sldMk cId="0" sldId="256"/>
            <ac:spMk id="3074" creationId="{00000000-0000-0000-0000-000000000000}"/>
          </ac:spMkLst>
        </pc:spChg>
      </pc:sldChg>
      <pc:sldChg chg="modSp mod">
        <pc:chgData name="Joseph Levy" userId="3766db8f-7892-44ce-ae9b-8fce39950acf" providerId="ADAL" clId="{15F3F649-635A-4F06-857C-75D3D632E667}" dt="2021-01-04T02:47:23.555" v="27" actId="6549"/>
        <pc:sldMkLst>
          <pc:docMk/>
          <pc:sldMk cId="0" sldId="257"/>
        </pc:sldMkLst>
        <pc:spChg chg="mod">
          <ac:chgData name="Joseph Levy" userId="3766db8f-7892-44ce-ae9b-8fce39950acf" providerId="ADAL" clId="{15F3F649-635A-4F06-857C-75D3D632E667}" dt="2021-01-04T02:47:23.555" v="27" actId="6549"/>
          <ac:spMkLst>
            <pc:docMk/>
            <pc:sldMk cId="0" sldId="257"/>
            <ac:spMk id="3" creationId="{443B98C9-C847-4EA9-A208-0AE53C2FE4EA}"/>
          </ac:spMkLst>
        </pc:spChg>
        <pc:spChg chg="mod">
          <ac:chgData name="Joseph Levy" userId="3766db8f-7892-44ce-ae9b-8fce39950acf" providerId="ADAL" clId="{15F3F649-635A-4F06-857C-75D3D632E667}" dt="2021-01-04T02:47:18.819" v="26" actId="6549"/>
          <ac:spMkLst>
            <pc:docMk/>
            <pc:sldMk cId="0" sldId="257"/>
            <ac:spMk id="4098" creationId="{00000000-0000-0000-0000-000000000000}"/>
          </ac:spMkLst>
        </pc:spChg>
      </pc:sldChg>
      <pc:sldChg chg="modSp mod">
        <pc:chgData name="Joseph Levy" userId="3766db8f-7892-44ce-ae9b-8fce39950acf" providerId="ADAL" clId="{15F3F649-635A-4F06-857C-75D3D632E667}" dt="2021-01-04T03:35:05.433" v="1267" actId="20577"/>
        <pc:sldMkLst>
          <pc:docMk/>
          <pc:sldMk cId="3512326192" sldId="265"/>
        </pc:sldMkLst>
        <pc:spChg chg="mod">
          <ac:chgData name="Joseph Levy" userId="3766db8f-7892-44ce-ae9b-8fce39950acf" providerId="ADAL" clId="{15F3F649-635A-4F06-857C-75D3D632E667}" dt="2021-01-04T03:35:05.433" v="1267" actId="20577"/>
          <ac:spMkLst>
            <pc:docMk/>
            <pc:sldMk cId="3512326192" sldId="265"/>
            <ac:spMk id="10243" creationId="{00000000-0000-0000-0000-000000000000}"/>
          </ac:spMkLst>
        </pc:spChg>
      </pc:sldChg>
      <pc:sldChg chg="modSp mod">
        <pc:chgData name="Joseph Levy" userId="3766db8f-7892-44ce-ae9b-8fce39950acf" providerId="ADAL" clId="{15F3F649-635A-4F06-857C-75D3D632E667}" dt="2021-01-04T03:29:24.135" v="1137" actId="6549"/>
        <pc:sldMkLst>
          <pc:docMk/>
          <pc:sldMk cId="1268977485" sldId="268"/>
        </pc:sldMkLst>
        <pc:spChg chg="mod">
          <ac:chgData name="Joseph Levy" userId="3766db8f-7892-44ce-ae9b-8fce39950acf" providerId="ADAL" clId="{15F3F649-635A-4F06-857C-75D3D632E667}" dt="2021-01-04T03:29:24.135" v="1137" actId="6549"/>
          <ac:spMkLst>
            <pc:docMk/>
            <pc:sldMk cId="1268977485" sldId="268"/>
            <ac:spMk id="15363" creationId="{00000000-0000-0000-0000-000000000000}"/>
          </ac:spMkLst>
        </pc:spChg>
      </pc:sldChg>
      <pc:sldChg chg="modSp mod">
        <pc:chgData name="Joseph Levy" userId="3766db8f-7892-44ce-ae9b-8fce39950acf" providerId="ADAL" clId="{15F3F649-635A-4F06-857C-75D3D632E667}" dt="2021-01-04T02:51:43.437" v="71" actId="6549"/>
        <pc:sldMkLst>
          <pc:docMk/>
          <pc:sldMk cId="884494122" sldId="274"/>
        </pc:sldMkLst>
        <pc:spChg chg="mod">
          <ac:chgData name="Joseph Levy" userId="3766db8f-7892-44ce-ae9b-8fce39950acf" providerId="ADAL" clId="{15F3F649-635A-4F06-857C-75D3D632E667}" dt="2021-01-04T02:51:43.437" v="71" actId="6549"/>
          <ac:spMkLst>
            <pc:docMk/>
            <pc:sldMk cId="884494122" sldId="274"/>
            <ac:spMk id="37891" creationId="{00000000-0000-0000-0000-000000000000}"/>
          </ac:spMkLst>
        </pc:spChg>
      </pc:sldChg>
      <pc:sldChg chg="del">
        <pc:chgData name="Joseph Levy" userId="3766db8f-7892-44ce-ae9b-8fce39950acf" providerId="ADAL" clId="{15F3F649-635A-4F06-857C-75D3D632E667}" dt="2021-01-04T03:28:01.070" v="1136" actId="2696"/>
        <pc:sldMkLst>
          <pc:docMk/>
          <pc:sldMk cId="1943740662" sldId="280"/>
        </pc:sldMkLst>
      </pc:sldChg>
      <pc:sldChg chg="ord">
        <pc:chgData name="Joseph Levy" userId="3766db8f-7892-44ce-ae9b-8fce39950acf" providerId="ADAL" clId="{15F3F649-635A-4F06-857C-75D3D632E667}" dt="2021-01-04T03:26:41.078" v="1131"/>
        <pc:sldMkLst>
          <pc:docMk/>
          <pc:sldMk cId="18803189" sldId="368"/>
        </pc:sldMkLst>
      </pc:sldChg>
      <pc:sldChg chg="addSp delSp modSp mod">
        <pc:chgData name="Joseph Levy" userId="3766db8f-7892-44ce-ae9b-8fce39950acf" providerId="ADAL" clId="{15F3F649-635A-4F06-857C-75D3D632E667}" dt="2021-01-04T04:04:15.090" v="1290" actId="14734"/>
        <pc:sldMkLst>
          <pc:docMk/>
          <pc:sldMk cId="2972509850" sldId="370"/>
        </pc:sldMkLst>
        <pc:graphicFrameChg chg="del modGraphic">
          <ac:chgData name="Joseph Levy" userId="3766db8f-7892-44ce-ae9b-8fce39950acf" providerId="ADAL" clId="{15F3F649-635A-4F06-857C-75D3D632E667}" dt="2021-01-04T04:01:59.194" v="1271" actId="478"/>
          <ac:graphicFrameMkLst>
            <pc:docMk/>
            <pc:sldMk cId="2972509850" sldId="370"/>
            <ac:graphicFrameMk id="7" creationId="{9E348773-4128-46F9-8301-970C1901D437}"/>
          </ac:graphicFrameMkLst>
        </pc:graphicFrameChg>
        <pc:graphicFrameChg chg="add mod modGraphic">
          <ac:chgData name="Joseph Levy" userId="3766db8f-7892-44ce-ae9b-8fce39950acf" providerId="ADAL" clId="{15F3F649-635A-4F06-857C-75D3D632E667}" dt="2021-01-04T04:04:15.090" v="1290" actId="14734"/>
          <ac:graphicFrameMkLst>
            <pc:docMk/>
            <pc:sldMk cId="2972509850" sldId="370"/>
            <ac:graphicFrameMk id="8" creationId="{1DFAD0DB-C392-4A1F-9E51-A4CEC85552D6}"/>
          </ac:graphicFrameMkLst>
        </pc:graphicFrameChg>
      </pc:sldChg>
      <pc:sldChg chg="modSp mod">
        <pc:chgData name="Joseph Levy" userId="3766db8f-7892-44ce-ae9b-8fce39950acf" providerId="ADAL" clId="{15F3F649-635A-4F06-857C-75D3D632E667}" dt="2021-01-04T02:57:59.942" v="249" actId="6549"/>
        <pc:sldMkLst>
          <pc:docMk/>
          <pc:sldMk cId="1014535486" sldId="371"/>
        </pc:sldMkLst>
        <pc:spChg chg="mod">
          <ac:chgData name="Joseph Levy" userId="3766db8f-7892-44ce-ae9b-8fce39950acf" providerId="ADAL" clId="{15F3F649-635A-4F06-857C-75D3D632E667}" dt="2021-01-04T02:57:59.942" v="249" actId="6549"/>
          <ac:spMkLst>
            <pc:docMk/>
            <pc:sldMk cId="1014535486" sldId="371"/>
            <ac:spMk id="3" creationId="{00000000-0000-0000-0000-000000000000}"/>
          </ac:spMkLst>
        </pc:spChg>
      </pc:sldChg>
      <pc:sldChg chg="modSp mod">
        <pc:chgData name="Joseph Levy" userId="3766db8f-7892-44ce-ae9b-8fce39950acf" providerId="ADAL" clId="{15F3F649-635A-4F06-857C-75D3D632E667}" dt="2021-01-04T03:36:13.480" v="1269" actId="20577"/>
        <pc:sldMkLst>
          <pc:docMk/>
          <pc:sldMk cId="1942127335" sldId="393"/>
        </pc:sldMkLst>
        <pc:spChg chg="mod">
          <ac:chgData name="Joseph Levy" userId="3766db8f-7892-44ce-ae9b-8fce39950acf" providerId="ADAL" clId="{15F3F649-635A-4F06-857C-75D3D632E667}" dt="2021-01-04T03:36:13.480" v="1269" actId="20577"/>
          <ac:spMkLst>
            <pc:docMk/>
            <pc:sldMk cId="1942127335" sldId="393"/>
            <ac:spMk id="20483" creationId="{00000000-0000-0000-0000-000000000000}"/>
          </ac:spMkLst>
        </pc:spChg>
      </pc:sldChg>
      <pc:sldChg chg="modSp mod">
        <pc:chgData name="Joseph Levy" userId="3766db8f-7892-44ce-ae9b-8fce39950acf" providerId="ADAL" clId="{15F3F649-635A-4F06-857C-75D3D632E667}" dt="2021-01-04T03:04:31.188" v="265" actId="313"/>
        <pc:sldMkLst>
          <pc:docMk/>
          <pc:sldMk cId="3670489836" sldId="395"/>
        </pc:sldMkLst>
        <pc:spChg chg="mod">
          <ac:chgData name="Joseph Levy" userId="3766db8f-7892-44ce-ae9b-8fce39950acf" providerId="ADAL" clId="{15F3F649-635A-4F06-857C-75D3D632E667}" dt="2021-01-04T03:04:31.188" v="265" actId="313"/>
          <ac:spMkLst>
            <pc:docMk/>
            <pc:sldMk cId="3670489836" sldId="395"/>
            <ac:spMk id="3" creationId="{9D800194-6C28-4B68-8C28-CC3A8B96A2C7}"/>
          </ac:spMkLst>
        </pc:spChg>
      </pc:sldChg>
      <pc:sldChg chg="modSp mod">
        <pc:chgData name="Joseph Levy" userId="3766db8f-7892-44ce-ae9b-8fce39950acf" providerId="ADAL" clId="{15F3F649-635A-4F06-857C-75D3D632E667}" dt="2021-01-04T03:15:46.742" v="1109" actId="20577"/>
        <pc:sldMkLst>
          <pc:docMk/>
          <pc:sldMk cId="15744420" sldId="407"/>
        </pc:sldMkLst>
        <pc:spChg chg="mod">
          <ac:chgData name="Joseph Levy" userId="3766db8f-7892-44ce-ae9b-8fce39950acf" providerId="ADAL" clId="{15F3F649-635A-4F06-857C-75D3D632E667}" dt="2021-01-04T03:15:46.742" v="1109" actId="20577"/>
          <ac:spMkLst>
            <pc:docMk/>
            <pc:sldMk cId="15744420" sldId="407"/>
            <ac:spMk id="2" creationId="{7EFC7668-92BA-4CF1-BA6C-8CFD8CD6EEC2}"/>
          </ac:spMkLst>
        </pc:spChg>
      </pc:sldChg>
      <pc:sldChg chg="modSp mod ord">
        <pc:chgData name="Joseph Levy" userId="3766db8f-7892-44ce-ae9b-8fce39950acf" providerId="ADAL" clId="{15F3F649-635A-4F06-857C-75D3D632E667}" dt="2021-01-04T03:15:31.810" v="1092"/>
        <pc:sldMkLst>
          <pc:docMk/>
          <pc:sldMk cId="2386314671" sldId="408"/>
        </pc:sldMkLst>
        <pc:spChg chg="mod">
          <ac:chgData name="Joseph Levy" userId="3766db8f-7892-44ce-ae9b-8fce39950acf" providerId="ADAL" clId="{15F3F649-635A-4F06-857C-75D3D632E667}" dt="2021-01-04T03:15:26.310" v="1090" actId="1076"/>
          <ac:spMkLst>
            <pc:docMk/>
            <pc:sldMk cId="2386314671" sldId="408"/>
            <ac:spMk id="3" creationId="{2A05EE47-B670-443D-9CED-7769DB5DEEC4}"/>
          </ac:spMkLst>
        </pc:spChg>
      </pc:sldChg>
      <pc:sldChg chg="modSp new mod">
        <pc:chgData name="Joseph Levy" userId="3766db8f-7892-44ce-ae9b-8fce39950acf" providerId="ADAL" clId="{15F3F649-635A-4F06-857C-75D3D632E667}" dt="2021-01-04T03:29:39.137" v="1142" actId="6549"/>
        <pc:sldMkLst>
          <pc:docMk/>
          <pc:sldMk cId="3019701325" sldId="412"/>
        </pc:sldMkLst>
        <pc:spChg chg="mod">
          <ac:chgData name="Joseph Levy" userId="3766db8f-7892-44ce-ae9b-8fce39950acf" providerId="ADAL" clId="{15F3F649-635A-4F06-857C-75D3D632E667}" dt="2021-01-04T03:29:39.137" v="1142" actId="6549"/>
          <ac:spMkLst>
            <pc:docMk/>
            <pc:sldMk cId="3019701325" sldId="412"/>
            <ac:spMk id="2" creationId="{F9350AB4-EDAB-47F7-9D29-CA50AE2F98D3}"/>
          </ac:spMkLst>
        </pc:spChg>
        <pc:spChg chg="mod">
          <ac:chgData name="Joseph Levy" userId="3766db8f-7892-44ce-ae9b-8fce39950acf" providerId="ADAL" clId="{15F3F649-635A-4F06-857C-75D3D632E667}" dt="2021-01-04T03:22:39.529" v="1116"/>
          <ac:spMkLst>
            <pc:docMk/>
            <pc:sldMk cId="3019701325" sldId="412"/>
            <ac:spMk id="3" creationId="{B4AE936D-A4A1-44CC-9983-10EE75866C78}"/>
          </ac:spMkLst>
        </pc:spChg>
      </pc:sldChg>
      <pc:sldChg chg="modSp new mod ord">
        <pc:chgData name="Joseph Levy" userId="3766db8f-7892-44ce-ae9b-8fce39950acf" providerId="ADAL" clId="{15F3F649-635A-4F06-857C-75D3D632E667}" dt="2021-01-04T04:06:44.419" v="1291" actId="27107"/>
        <pc:sldMkLst>
          <pc:docMk/>
          <pc:sldMk cId="2378569085" sldId="413"/>
        </pc:sldMkLst>
        <pc:spChg chg="mod">
          <ac:chgData name="Joseph Levy" userId="3766db8f-7892-44ce-ae9b-8fce39950acf" providerId="ADAL" clId="{15F3F649-635A-4F06-857C-75D3D632E667}" dt="2021-01-04T03:29:50.748" v="1147" actId="6549"/>
          <ac:spMkLst>
            <pc:docMk/>
            <pc:sldMk cId="2378569085" sldId="413"/>
            <ac:spMk id="2" creationId="{C9BA90A0-C36D-4E4E-BE25-F3D23E2E2E92}"/>
          </ac:spMkLst>
        </pc:spChg>
        <pc:spChg chg="mod">
          <ac:chgData name="Joseph Levy" userId="3766db8f-7892-44ce-ae9b-8fce39950acf" providerId="ADAL" clId="{15F3F649-635A-4F06-857C-75D3D632E667}" dt="2021-01-04T04:06:44.419" v="1291" actId="27107"/>
          <ac:spMkLst>
            <pc:docMk/>
            <pc:sldMk cId="2378569085" sldId="413"/>
            <ac:spMk id="3" creationId="{CBABB861-F921-4D72-AAE9-C11B101704FB}"/>
          </ac:spMkLst>
        </pc:spChg>
      </pc:sldChg>
      <pc:sldChg chg="modSp new del mod ord">
        <pc:chgData name="Joseph Levy" userId="3766db8f-7892-44ce-ae9b-8fce39950acf" providerId="ADAL" clId="{15F3F649-635A-4F06-857C-75D3D632E667}" dt="2021-01-04T03:31:01.599" v="1153" actId="2696"/>
        <pc:sldMkLst>
          <pc:docMk/>
          <pc:sldMk cId="2780256919" sldId="414"/>
        </pc:sldMkLst>
        <pc:spChg chg="mod">
          <ac:chgData name="Joseph Levy" userId="3766db8f-7892-44ce-ae9b-8fce39950acf" providerId="ADAL" clId="{15F3F649-635A-4F06-857C-75D3D632E667}" dt="2021-01-04T03:30:03.177" v="1152" actId="6549"/>
          <ac:spMkLst>
            <pc:docMk/>
            <pc:sldMk cId="2780256919" sldId="414"/>
            <ac:spMk id="2" creationId="{B1CA7141-6AFD-40BE-B3FD-47932F0CFF97}"/>
          </ac:spMkLst>
        </pc:spChg>
        <pc:spChg chg="mod">
          <ac:chgData name="Joseph Levy" userId="3766db8f-7892-44ce-ae9b-8fce39950acf" providerId="ADAL" clId="{15F3F649-635A-4F06-857C-75D3D632E667}" dt="2021-01-04T03:24:29.992" v="1129" actId="1076"/>
          <ac:spMkLst>
            <pc:docMk/>
            <pc:sldMk cId="2780256919" sldId="414"/>
            <ac:spMk id="3" creationId="{395947F5-9C91-4314-91DC-80E199089194}"/>
          </ac:spMkLst>
        </pc:spChg>
      </pc:sldChg>
      <pc:sldMasterChg chg="modSp mod">
        <pc:chgData name="Joseph Levy" userId="3766db8f-7892-44ce-ae9b-8fce39950acf" providerId="ADAL" clId="{15F3F649-635A-4F06-857C-75D3D632E667}" dt="2021-01-04T02:48:02.608" v="37" actId="6549"/>
        <pc:sldMasterMkLst>
          <pc:docMk/>
          <pc:sldMasterMk cId="0" sldId="2147483648"/>
        </pc:sldMasterMkLst>
        <pc:spChg chg="mod">
          <ac:chgData name="Joseph Levy" userId="3766db8f-7892-44ce-ae9b-8fce39950acf" providerId="ADAL" clId="{15F3F649-635A-4F06-857C-75D3D632E667}" dt="2021-01-04T02:48:02.608" v="3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1/3/2021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CA5AFF69-4AEE-4693-9CD6-98E2EBC076EC}" type="slidenum">
              <a:rPr lang="en-US"/>
              <a:pPr/>
              <a:t>2</a:t>
            </a:fld>
            <a:endParaRPr lang="en-US" dirty="0"/>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Image Placeholder 1"/>
          <p:cNvSpPr>
            <a:spLocks noGrp="1" noRot="1" noChangeAspect="1" noTextEdit="1"/>
          </p:cNvSpPr>
          <p:nvPr>
            <p:ph type="sldImg"/>
          </p:nvPr>
        </p:nvSpPr>
        <p:spPr>
          <a:xfrm>
            <a:off x="384175" y="701675"/>
            <a:ext cx="6165850" cy="3468688"/>
          </a:xfrm>
          <a:ln/>
        </p:spPr>
      </p:sp>
      <p:sp>
        <p:nvSpPr>
          <p:cNvPr id="112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11268"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1269"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2009</a:t>
            </a:r>
          </a:p>
        </p:txBody>
      </p:sp>
      <p:sp>
        <p:nvSpPr>
          <p:cNvPr id="11270"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6DCF333B-947A-4500-AB79-A2728DBCF767}" type="slidenum">
              <a:rPr lang="en-US" altLang="en-US" smtClean="0"/>
              <a:pPr>
                <a:spcBef>
                  <a:spcPct val="0"/>
                </a:spcBef>
              </a:pPr>
              <a:t>3</a:t>
            </a:fld>
            <a:endParaRPr lang="en-US" altLang="en-US" dirty="0"/>
          </a:p>
        </p:txBody>
      </p:sp>
    </p:spTree>
    <p:extLst>
      <p:ext uri="{BB962C8B-B14F-4D97-AF65-F5344CB8AC3E}">
        <p14:creationId xmlns:p14="http://schemas.microsoft.com/office/powerpoint/2010/main" val="30773027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133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Jan 2009</a:t>
            </a:r>
          </a:p>
        </p:txBody>
      </p:sp>
      <p:sp>
        <p:nvSpPr>
          <p:cNvPr id="1331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F76AD833-F326-48D3-A662-B127F7E4458F}" type="slidenum">
              <a:rPr lang="en-US" altLang="en-US" smtClean="0"/>
              <a:pPr>
                <a:spcBef>
                  <a:spcPct val="0"/>
                </a:spcBef>
              </a:pPr>
              <a:t>4</a:t>
            </a:fld>
            <a:endParaRPr lang="en-US" altLang="en-US" dirty="0"/>
          </a:p>
        </p:txBody>
      </p:sp>
      <p:sp>
        <p:nvSpPr>
          <p:cNvPr id="13317" name="Rectangle 2"/>
          <p:cNvSpPr>
            <a:spLocks noGrp="1" noRot="1" noChangeAspect="1" noChangeArrowheads="1" noTextEdit="1"/>
          </p:cNvSpPr>
          <p:nvPr>
            <p:ph type="sldImg"/>
          </p:nvPr>
        </p:nvSpPr>
        <p:spPr>
          <a:xfrm>
            <a:off x="382588" y="700088"/>
            <a:ext cx="6172200" cy="3471862"/>
          </a:xfrm>
          <a:ln/>
        </p:spPr>
      </p:sp>
      <p:sp>
        <p:nvSpPr>
          <p:cNvPr id="13318" name="Rectangle 3"/>
          <p:cNvSpPr>
            <a:spLocks noGrp="1" noChangeArrowheads="1"/>
          </p:cNvSpPr>
          <p:nvPr>
            <p:ph type="body" idx="1"/>
          </p:nvPr>
        </p:nvSpPr>
        <p:spPr>
          <a:xfrm>
            <a:off x="925513" y="4408488"/>
            <a:ext cx="5083175" cy="41783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8763863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802.11-16/1093r2</a:t>
            </a:r>
          </a:p>
        </p:txBody>
      </p:sp>
      <p:sp>
        <p:nvSpPr>
          <p:cNvPr id="16388" name="Rectangle 3"/>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16389" name="Rectangle 6"/>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163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9EFE332B-4021-47BB-B2B7-CB32DEB01A9B}" type="slidenum">
              <a:rPr lang="en-GB" altLang="en-US" smtClean="0"/>
              <a:pPr>
                <a:spcBef>
                  <a:spcPct val="0"/>
                </a:spcBef>
              </a:pPr>
              <a:t>7</a:t>
            </a:fld>
            <a:endParaRPr lang="en-GB" altLang="en-US" dirty="0"/>
          </a:p>
        </p:txBody>
      </p:sp>
      <p:sp>
        <p:nvSpPr>
          <p:cNvPr id="16391" name="Rectangle 2"/>
          <p:cNvSpPr>
            <a:spLocks noGrp="1" noRot="1" noChangeAspect="1" noChangeArrowheads="1" noTextEdit="1"/>
          </p:cNvSpPr>
          <p:nvPr>
            <p:ph type="sldImg"/>
          </p:nvPr>
        </p:nvSpPr>
        <p:spPr>
          <a:xfrm>
            <a:off x="87313" y="744538"/>
            <a:ext cx="6621462" cy="3725862"/>
          </a:xfrm>
          <a:ln/>
        </p:spPr>
      </p:sp>
      <p:sp>
        <p:nvSpPr>
          <p:cNvPr id="16392" name="Rectangle 3"/>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Tree>
    <p:extLst>
      <p:ext uri="{BB962C8B-B14F-4D97-AF65-F5344CB8AC3E}">
        <p14:creationId xmlns:p14="http://schemas.microsoft.com/office/powerpoint/2010/main" val="17042404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384175" y="701675"/>
            <a:ext cx="6165850" cy="3468688"/>
          </a:xfrm>
          <a:ln/>
        </p:spPr>
      </p:sp>
      <p:sp>
        <p:nvSpPr>
          <p:cNvPr id="389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38916" name="Header Placeholder 3"/>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doc.: IEEE 802.11-16/1093r2</a:t>
            </a:r>
          </a:p>
        </p:txBody>
      </p:sp>
      <p:sp>
        <p:nvSpPr>
          <p:cNvPr id="38917"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August, 17 2016</a:t>
            </a:r>
          </a:p>
        </p:txBody>
      </p:sp>
      <p:sp>
        <p:nvSpPr>
          <p:cNvPr id="38918"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dirty="0"/>
              <a:t>Joseph Levy (InterDigital)</a:t>
            </a:r>
          </a:p>
        </p:txBody>
      </p:sp>
      <p:sp>
        <p:nvSpPr>
          <p:cNvPr id="3891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dirty="0"/>
              <a:t>Page </a:t>
            </a:r>
            <a:fld id="{1A0F9B1D-73C6-47E5-9FB5-FE6C23108F33}" type="slidenum">
              <a:rPr lang="en-US" altLang="en-US" smtClean="0"/>
              <a:pPr>
                <a:spcBef>
                  <a:spcPct val="0"/>
                </a:spcBef>
              </a:pPr>
              <a:t>22</a:t>
            </a:fld>
            <a:endParaRPr lang="en-US" altLang="en-US" dirty="0"/>
          </a:p>
        </p:txBody>
      </p:sp>
    </p:spTree>
    <p:extLst>
      <p:ext uri="{BB962C8B-B14F-4D97-AF65-F5344CB8AC3E}">
        <p14:creationId xmlns:p14="http://schemas.microsoft.com/office/powerpoint/2010/main" val="2682586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2021</a:t>
            </a:r>
            <a:endParaRPr lang="en-GB" dirty="0"/>
          </a:p>
        </p:txBody>
      </p:sp>
      <p:sp>
        <p:nvSpPr>
          <p:cNvPr id="6" name="Footer Placeholder 5"/>
          <p:cNvSpPr>
            <a:spLocks noGrp="1"/>
          </p:cNvSpPr>
          <p:nvPr>
            <p:ph type="ftr" idx="11"/>
          </p:nvPr>
        </p:nvSpPr>
        <p:spPr/>
        <p:txBody>
          <a:bodyPr/>
          <a:lstStyle>
            <a:lvl1pPr>
              <a:defRPr/>
            </a:lvl1pPr>
          </a:lstStyle>
          <a:p>
            <a:r>
              <a:rPr lang="en-GB" dirty="0"/>
              <a:t>Joseph Levy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January 2021</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Joseph Levy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2021</a:t>
            </a:r>
            <a:endParaRPr lang="en-GB" dirty="0"/>
          </a:p>
        </p:txBody>
      </p:sp>
      <p:sp>
        <p:nvSpPr>
          <p:cNvPr id="4" name="Footer Placeholder 3"/>
          <p:cNvSpPr>
            <a:spLocks noGrp="1"/>
          </p:cNvSpPr>
          <p:nvPr>
            <p:ph type="ftr" idx="11"/>
          </p:nvPr>
        </p:nvSpPr>
        <p:spPr/>
        <p:txBody>
          <a:bodyPr/>
          <a:lstStyle>
            <a:lvl1pPr>
              <a:defRPr/>
            </a:lvl1pPr>
          </a:lstStyle>
          <a:p>
            <a:r>
              <a:rPr lang="en-GB" dirty="0"/>
              <a:t>Joseph Levy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2021</a:t>
            </a:r>
            <a:endParaRPr lang="en-GB" dirty="0"/>
          </a:p>
        </p:txBody>
      </p:sp>
      <p:sp>
        <p:nvSpPr>
          <p:cNvPr id="3" name="Footer Placeholder 2"/>
          <p:cNvSpPr>
            <a:spLocks noGrp="1"/>
          </p:cNvSpPr>
          <p:nvPr>
            <p:ph type="ftr" idx="11"/>
          </p:nvPr>
        </p:nvSpPr>
        <p:spPr/>
        <p:txBody>
          <a:bodyPr/>
          <a:lstStyle>
            <a:lvl1pPr>
              <a:defRPr/>
            </a:lvl1pPr>
          </a:lstStyle>
          <a:p>
            <a:r>
              <a:rPr lang="en-GB" dirty="0"/>
              <a:t>Joseph Levy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January 2021</a:t>
            </a:r>
            <a:endParaRPr lang="en-GB" dirty="0"/>
          </a:p>
        </p:txBody>
      </p:sp>
      <p:sp>
        <p:nvSpPr>
          <p:cNvPr id="5" name="Footer Placeholder 4"/>
          <p:cNvSpPr>
            <a:spLocks noGrp="1"/>
          </p:cNvSpPr>
          <p:nvPr>
            <p:ph type="ftr" idx="11"/>
          </p:nvPr>
        </p:nvSpPr>
        <p:spPr/>
        <p:txBody>
          <a:bodyPr/>
          <a:lstStyle>
            <a:lvl1pPr>
              <a:defRPr/>
            </a:lvl1pPr>
          </a:lstStyle>
          <a:p>
            <a:r>
              <a:rPr lang="en-GB" dirty="0"/>
              <a:t>Joseph Levy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Joseph Levy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802.11-21/0004r0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8" Type="http://schemas.openxmlformats.org/officeDocument/2006/relationships/hyperlink" Target="https://mentor.ieee.org/802.11/dcn/20/11-20-1376-00-AANI-technical-report-on-interworking-between-3gpp-5g-system-and-wlan.docx" TargetMode="External"/><Relationship Id="rId13" Type="http://schemas.openxmlformats.org/officeDocument/2006/relationships/hyperlink" Target="https://mentor.ieee.org/802.11/dcn/20/11-20-1601" TargetMode="External"/><Relationship Id="rId3" Type="http://schemas.openxmlformats.org/officeDocument/2006/relationships/hyperlink" Target="https://mentor.ieee.org/802.11/dcn/20/11-20-0013-05-AANI-draft-technical-report-on-interworking-between-3gpp-5g-network-wlan.docx" TargetMode="External"/><Relationship Id="rId7" Type="http://schemas.openxmlformats.org/officeDocument/2006/relationships/hyperlink" Target="https://mentor.ieee.org/802.11/dcn/20/11-20-1356-00-AANI-proposed-comment-resolution-for-cid-10-11-12-105-on-comment-collection-sheet-11-20-1262r2.docx" TargetMode="External"/><Relationship Id="rId12" Type="http://schemas.openxmlformats.org/officeDocument/2006/relationships/hyperlink" Target="https://mentor.ieee.org/802.11/dcn/20/11-20-1668-00-AANI-aani-sc-teleconference-13-oct-2020-meeting-minutes.docx" TargetMode="External"/><Relationship Id="rId17" Type="http://schemas.openxmlformats.org/officeDocument/2006/relationships/hyperlink" Target="https://mentor.ieee.org/802.11/dcn/20/11-20-1977-00-AANI-aani-sc-teleconference-minutes-15-december-2020.docx" TargetMode="External"/><Relationship Id="rId2" Type="http://schemas.openxmlformats.org/officeDocument/2006/relationships/hyperlink" Target="https://mentor.ieee.org/802.11/dcn/20/11-20-0013-04-AANI-draft-technical-report-on-interworking-between-3gpp-5g-network-wlan.docx" TargetMode="External"/><Relationship Id="rId16" Type="http://schemas.openxmlformats.org/officeDocument/2006/relationships/hyperlink" Target="https://mentor.ieee.org/802.11/dcn/20/11-20-1926-00-AANI-aani-sc-teleconference-minutes-november-2020-plenary.doc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5-AANI-draft-technical-report-on-interworking-between-3gpp-5g-network-wlan.pdf" TargetMode="External"/><Relationship Id="rId11" Type="http://schemas.openxmlformats.org/officeDocument/2006/relationships/hyperlink" Target="https://mentor.ieee.org/802.11/dcn/20/11-20-1600-00-AANI-aani-sc-teleconference-6-oct-2020-meeting-minutes.docx" TargetMode="External"/><Relationship Id="rId5" Type="http://schemas.openxmlformats.org/officeDocument/2006/relationships/hyperlink" Target="https://mentor.ieee.org/802.11/dcn/20/11-20-1262-03-AANI-cc32-aani-report-comments.xlsx" TargetMode="External"/><Relationship Id="rId15" Type="http://schemas.openxmlformats.org/officeDocument/2006/relationships/hyperlink" Target="https://mentor.ieee.org/802.11/dcn/20/11-20-1748-00-AANI-aani-sc-teleconference-27-oct-2020-meeting-minutes.docx" TargetMode="External"/><Relationship Id="rId10" Type="http://schemas.openxmlformats.org/officeDocument/2006/relationships/hyperlink" Target="https://mentor.ieee.org/802.11/dcn/20/11-20-1567-AANI-aani-sc-teleconference-1-oct-2020-meeting-minutes.docx" TargetMode="External"/><Relationship Id="rId4" Type="http://schemas.openxmlformats.org/officeDocument/2006/relationships/hyperlink" Target="https://mentor.ieee.org/802.11/dcn/20/11-20-1262-02-AANI-cc32-aani-report-comments.xlsx" TargetMode="External"/><Relationship Id="rId9" Type="http://schemas.openxmlformats.org/officeDocument/2006/relationships/hyperlink" Target="https://mentor.ieee.org/802.11/dcn/20/11-20-1512-01-AANI-aani-sc-teleconference-15-sep-2020-meeting-minutes.docx" TargetMode="External"/><Relationship Id="rId14" Type="http://schemas.openxmlformats.org/officeDocument/2006/relationships/hyperlink" Target="https://mentor.ieee.org/802.11/dcn/20/11-20-1689-00-AANI-aani-sc-teleconference-20-oct-2020-meeting-minutes.doc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0/11-20-1262-07-AANI-cc32-aani-report-comments.xlsx" TargetMode="External"/><Relationship Id="rId2" Type="http://schemas.openxmlformats.org/officeDocument/2006/relationships/hyperlink" Target="https://mentor.ieee.org/802.11/dcn/20/11-20-1262-00-AANI-cc32-aani-report-comments.xls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0/11-20-0013-07-AANI-draft-technical-report-on-interworking-between-3gpp-5g-network-wla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0/11-20-0013-09-AANI-draft-technical-report-on-interworking-between-3gpp-5g-network-wlan.docx" TargetMode="External"/><Relationship Id="rId2" Type="http://schemas.openxmlformats.org/officeDocument/2006/relationships/hyperlink" Target="https://mentor.ieee.org/802.11/dcn/20/11-20-0013-08-AANI-draft-technical-report-on-interworking-between-3gpp-5g-network-wlan.docx" TargetMode="External"/><Relationship Id="rId1" Type="http://schemas.openxmlformats.org/officeDocument/2006/relationships/slideLayout" Target="../slideLayouts/slideLayout2.xml"/><Relationship Id="rId5" Type="http://schemas.openxmlformats.org/officeDocument/2006/relationships/hyperlink" Target="https://mentor.ieee.org/802.11/dcn/21/11-21-0001-00-AANI-comment-review-on-technical-report-on-wlan-inetrworking-to-3gpp-5g-network.docx" TargetMode="External"/><Relationship Id="rId4" Type="http://schemas.openxmlformats.org/officeDocument/2006/relationships/hyperlink" Target="https://mentor.ieee.org/802.11/dcn/20/11-20-1645-02-AANI-the-original-figures-in-the-draft-technical-report-on-interworking-between-3gpp-5g-network-and-wlan.pptx"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0/11-20-1262-06-AANI-cc32-aani-report-comments.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0/11-20-1376-00-AANI-technical-report-on-interworking-between-3gpp-5g-system-and-wlan.docx" TargetMode="External"/><Relationship Id="rId2" Type="http://schemas.openxmlformats.org/officeDocument/2006/relationships/hyperlink" Target="https://mentor.ieee.org/802.11/dcn/20/11-20-1472-00-AANI-context-on-11-20-1376r0-technical-report.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1512-01-AANI-aani-sc-teleconference-15-sep-2020-meeting-minutes.docx" TargetMode="External"/><Relationship Id="rId5" Type="http://schemas.openxmlformats.org/officeDocument/2006/relationships/hyperlink" Target="https://mentor.ieee.org/802.11/dcn/20/11-20-0013-05-AANI-draft-technical-report-on-interworking-between-3gpp-5g-network-wlan.pdf" TargetMode="External"/><Relationship Id="rId4" Type="http://schemas.openxmlformats.org/officeDocument/2006/relationships/hyperlink" Target="https://mentor.ieee.org/802.11/dcn/20/11-20-1031-00-AANI-comments-on-11-20-0013-03-aani-draft-technical-report-on-interworking-between-3gpp-5g-network-wlan.docx" TargetMode="Externa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0/11-20-0013-09-AANI-draft-technical-report-on-interworking-between-3gpp-5g-network-wlan.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802.11/attendance-log?d=01/05/2021&amp;p=3283200005&amp;t=47200043"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1/dcn/20/11-20-0580-00-AANI-consideration-of-interworking-between-3gpp-5g-core-and-ieee-802-11.pptx" TargetMode="External"/><Relationship Id="rId3" Type="http://schemas.openxmlformats.org/officeDocument/2006/relationships/hyperlink" Target="https://mentor.ieee.org/802.11/dcn/19/11-19-1529-01-AANI-objective-and-scope-of-technical-report-on-interworking-between-5g-core-network-and-wlan.docx" TargetMode="External"/><Relationship Id="rId7" Type="http://schemas.openxmlformats.org/officeDocument/2006/relationships/hyperlink" Target="https://mentor.ieee.org/802.11/dcn/20/11-20-0013-01-AANI-draft-technical-report-on-interworking-between-3gpp-5g-network-wlan.docx" TargetMode="External"/><Relationship Id="rId2" Type="http://schemas.openxmlformats.org/officeDocument/2006/relationships/hyperlink" Target="https://mentor.ieee.org/802.11/dcn/19/11-19-1160-01-AANI-proposal-on-interworking-between-ieee-802-11-wlan-and-3gpp-5g-core-network.pptx" TargetMode="External"/><Relationship Id="rId1" Type="http://schemas.openxmlformats.org/officeDocument/2006/relationships/slideLayout" Target="../slideLayouts/slideLayout2.xml"/><Relationship Id="rId6" Type="http://schemas.openxmlformats.org/officeDocument/2006/relationships/hyperlink" Target="https://mentor.ieee.org/802.11/dcn/20/11-20-0013-00-AANI-draft-technical-report-on-interworking-between-3gpp-5g-network-wlan.docx" TargetMode="External"/><Relationship Id="rId11" Type="http://schemas.openxmlformats.org/officeDocument/2006/relationships/hyperlink" Target="https://mentor.ieee.org/802.11/dcn/20/11-20-1031-02-AANI-11-20-0013-00-aani-draft-technical-report-on-interworking-between-3gpp-5g-network-wlan-intel-comments.docx" TargetMode="External"/><Relationship Id="rId5" Type="http://schemas.openxmlformats.org/officeDocument/2006/relationships/hyperlink" Target="https://mentor.ieee.org/802.11/dcn/19/11-19-1843-00-AANI-initial-technical-draft-report-on-interworking-between-3gpp-5g-network-and-wlan.docx" TargetMode="External"/><Relationship Id="rId10" Type="http://schemas.openxmlformats.org/officeDocument/2006/relationships/hyperlink" Target="https://mentor.ieee.org/802.11/dcn/20/11-20-0013-03-AANI-draft-technical-report-on-interworking-between-3gpp-5g-network-wlan.docx" TargetMode="External"/><Relationship Id="rId4" Type="http://schemas.openxmlformats.org/officeDocument/2006/relationships/hyperlink" Target="https://mentor.ieee.org/802.11/dcn/19/11-19-2046-00-AANI-the-initial-technical-draft-report-on-interworking-between-3gpp-5g-network-network.pptx" TargetMode="External"/><Relationship Id="rId9" Type="http://schemas.openxmlformats.org/officeDocument/2006/relationships/hyperlink" Target="https://mentor.ieee.org/802.11/dcn/20/11-20-0013-02-AANI-draft-technical-report-on-interworking-between-3gpp-5g-network-wlan.doc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it-IT" dirty="0"/>
              <a:t>AANI SC Teleconference Agenda</a:t>
            </a:r>
            <a:endParaRPr lang="en-GB" dirty="0"/>
          </a:p>
        </p:txBody>
      </p:sp>
      <p:sp>
        <p:nvSpPr>
          <p:cNvPr id="3074" name="Rectangle 2"/>
          <p:cNvSpPr>
            <a:spLocks noGrp="1" noChangeArrowheads="1"/>
          </p:cNvSpPr>
          <p:nvPr>
            <p:ph idx="1"/>
          </p:nvPr>
        </p:nvSpPr>
        <p:spPr>
          <a:xfrm>
            <a:off x="838200" y="1675607"/>
            <a:ext cx="10361084" cy="380999"/>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2021-01-05</a:t>
            </a:r>
          </a:p>
        </p:txBody>
      </p:sp>
      <p:sp>
        <p:nvSpPr>
          <p:cNvPr id="7" name="Footer Placeholder 4"/>
          <p:cNvSpPr>
            <a:spLocks noGrp="1"/>
          </p:cNvSpPr>
          <p:nvPr>
            <p:ph type="ftr" idx="14"/>
          </p:nvPr>
        </p:nvSpPr>
        <p:spPr/>
        <p:txBody>
          <a:bodyPr/>
          <a:lstStyle/>
          <a:p>
            <a:r>
              <a:rPr lang="en-GB" dirty="0"/>
              <a:t>Joseph Levy (InterDigital)</a:t>
            </a:r>
          </a:p>
        </p:txBody>
      </p:sp>
      <p:sp>
        <p:nvSpPr>
          <p:cNvPr id="6" name="Date Placeholder 3"/>
          <p:cNvSpPr>
            <a:spLocks noGrp="1"/>
          </p:cNvSpPr>
          <p:nvPr>
            <p:ph type="dt" idx="15"/>
          </p:nvPr>
        </p:nvSpPr>
        <p:spPr/>
        <p:txBody>
          <a:bodyPr/>
          <a:lstStyle/>
          <a:p>
            <a:r>
              <a:rPr lang="en-US" dirty="0"/>
              <a:t>January 2021</a:t>
            </a:r>
            <a:endParaRPr lang="en-GB" dirty="0"/>
          </a:p>
        </p:txBody>
      </p:sp>
      <p:sp>
        <p:nvSpPr>
          <p:cNvPr id="3076" name="Rectangle 4"/>
          <p:cNvSpPr>
            <a:spLocks noChangeArrowheads="1"/>
          </p:cNvSpPr>
          <p:nvPr/>
        </p:nvSpPr>
        <p:spPr bwMode="auto">
          <a:xfrm>
            <a:off x="533400" y="2004219"/>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090695682"/>
              </p:ext>
            </p:extLst>
          </p:nvPr>
        </p:nvGraphicFramePr>
        <p:xfrm>
          <a:off x="458788" y="2493963"/>
          <a:ext cx="11339512" cy="3913187"/>
        </p:xfrm>
        <a:graphic>
          <a:graphicData uri="http://schemas.openxmlformats.org/presentationml/2006/ole">
            <mc:AlternateContent xmlns:mc="http://schemas.openxmlformats.org/markup-compatibility/2006">
              <mc:Choice xmlns:v="urn:schemas-microsoft-com:vml" Requires="v">
                <p:oleObj name="Document" r:id="rId3" imgW="8249760" imgH="2855880" progId="Word.Document.8">
                  <p:embed/>
                </p:oleObj>
              </mc:Choice>
              <mc:Fallback>
                <p:oleObj name="Document" r:id="rId3" imgW="8249760" imgH="2855880" progId="Word.Document.8">
                  <p:embed/>
                  <p:pic>
                    <p:nvPicPr>
                      <p:cNvPr id="9" name="Object 3"/>
                      <p:cNvPicPr>
                        <a:picLocks noChangeAspect="1" noChangeArrowheads="1"/>
                      </p:cNvPicPr>
                      <p:nvPr/>
                    </p:nvPicPr>
                    <p:blipFill>
                      <a:blip r:embed="rId4"/>
                      <a:srcRect/>
                      <a:stretch>
                        <a:fillRect/>
                      </a:stretch>
                    </p:blipFill>
                    <p:spPr bwMode="auto">
                      <a:xfrm>
                        <a:off x="458788" y="2493963"/>
                        <a:ext cx="11339512" cy="3913187"/>
                      </a:xfrm>
                      <a:prstGeom prst="rect">
                        <a:avLst/>
                      </a:prstGeom>
                      <a:noFill/>
                    </p:spPr>
                  </p:pic>
                </p:oleObj>
              </mc:Fallback>
            </mc:AlternateContent>
          </a:graphicData>
        </a:graphic>
      </p:graphicFrame>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1</a:t>
            </a:fld>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 (cont.)</a:t>
            </a:r>
          </a:p>
        </p:txBody>
      </p:sp>
      <p:sp>
        <p:nvSpPr>
          <p:cNvPr id="3" name="Content Placeholder 2"/>
          <p:cNvSpPr>
            <a:spLocks noGrp="1"/>
          </p:cNvSpPr>
          <p:nvPr>
            <p:ph idx="1"/>
          </p:nvPr>
        </p:nvSpPr>
        <p:spPr>
          <a:xfrm>
            <a:off x="94986" y="1017994"/>
            <a:ext cx="11999913" cy="5535842"/>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29 July 2020 – </a:t>
            </a:r>
          </a:p>
          <a:p>
            <a:pPr marL="857250" lvl="1" indent="-457200">
              <a:spcBef>
                <a:spcPts val="200"/>
              </a:spcBef>
              <a:buFont typeface="Arial" panose="020B0604020202020204" pitchFamily="34" charset="0"/>
              <a:buChar char="•"/>
              <a:defRPr/>
            </a:pPr>
            <a:r>
              <a:rPr lang="en-US" sz="1600" dirty="0">
                <a:solidFill>
                  <a:schemeClr val="tx1"/>
                </a:solidFill>
                <a:cs typeface="+mn-cs"/>
                <a:hlinkClick r:id="rId2">
                  <a:extLst>
                    <a:ext uri="{A12FA001-AC4F-418D-AE19-62706E023703}">
                      <ahyp:hlinkClr xmlns:ahyp="http://schemas.microsoft.com/office/drawing/2018/hyperlinkcolor" val="tx"/>
                    </a:ext>
                  </a:extLst>
                </a:hlinkClick>
              </a:rPr>
              <a:t>11-20/0013r4</a:t>
            </a:r>
            <a:r>
              <a:rPr lang="en-US" sz="1600" dirty="0">
                <a:solidFill>
                  <a:schemeClr val="tx1"/>
                </a:solidFill>
                <a:cs typeface="+mn-cs"/>
              </a:rPr>
              <a:t> “Draft technical report on interworking between 3GPP 5G network &amp; WLAN”, Hyun Seo OH (ETRI), et al. was reviewed.</a:t>
            </a:r>
          </a:p>
          <a:p>
            <a:pPr marL="857250" lvl="1" indent="-457200">
              <a:spcBef>
                <a:spcPts val="200"/>
              </a:spcBef>
              <a:buFont typeface="Arial" panose="020B0604020202020204" pitchFamily="34" charset="0"/>
              <a:buChar char="•"/>
              <a:defRPr/>
            </a:pPr>
            <a:r>
              <a:rPr lang="en-US" sz="1600" dirty="0">
                <a:solidFill>
                  <a:schemeClr val="tx1"/>
                </a:solidFill>
                <a:cs typeface="+mn-cs"/>
              </a:rPr>
              <a:t>A Straw Poll: </a:t>
            </a:r>
            <a:r>
              <a:rPr lang="en-US" sz="1600" b="0" dirty="0">
                <a:solidFill>
                  <a:schemeClr val="tx1"/>
                </a:solidFill>
              </a:rPr>
              <a:t>Should the AANI SC request a 20 day 802.11 WG comment collection on the “Draft technical report on interworking between 3GPP 5G network &amp; WLAN" 11-20/0013R4? </a:t>
            </a:r>
            <a:r>
              <a:rPr lang="en-US" altLang="en-US" sz="1600" b="0" dirty="0">
                <a:solidFill>
                  <a:schemeClr val="tx1"/>
                </a:solidFill>
              </a:rPr>
              <a:t>Yes:15, No:0, Abstain:1, No Answer: 2</a:t>
            </a:r>
          </a:p>
          <a:p>
            <a:pPr>
              <a:spcBef>
                <a:spcPts val="200"/>
              </a:spcBef>
              <a:buFont typeface="Arial" panose="020B0604020202020204" pitchFamily="34" charset="0"/>
              <a:buChar char="•"/>
              <a:defRPr/>
            </a:pPr>
            <a:r>
              <a:rPr lang="en-US" altLang="en-US" sz="1600" b="0" dirty="0">
                <a:solidFill>
                  <a:schemeClr val="tx1"/>
                </a:solidFill>
              </a:rPr>
              <a:t>30 July 2020 – a 20 day 802.11 WG Comment Collection (CC32) on </a:t>
            </a:r>
            <a:r>
              <a:rPr lang="en-US" sz="1600" b="0" dirty="0">
                <a:solidFill>
                  <a:schemeClr val="tx1"/>
                </a:solidFill>
                <a:hlinkClick r:id="rId3">
                  <a:extLst>
                    <a:ext uri="{A12FA001-AC4F-418D-AE19-62706E023703}">
                      <ahyp:hlinkClr xmlns:ahyp="http://schemas.microsoft.com/office/drawing/2018/hyperlinkcolor" val="tx"/>
                    </a:ext>
                  </a:extLst>
                </a:hlinkClick>
              </a:rPr>
              <a:t>11-20/0013r5</a:t>
            </a:r>
            <a:r>
              <a:rPr lang="en-US" altLang="en-US" sz="1600" b="0" dirty="0">
                <a:solidFill>
                  <a:schemeClr val="tx1"/>
                </a:solidFill>
              </a:rPr>
              <a:t> was launched, completed on 19 August 2020</a:t>
            </a:r>
          </a:p>
          <a:p>
            <a:pPr lvl="1">
              <a:spcBef>
                <a:spcPts val="200"/>
              </a:spcBef>
              <a:buFont typeface="Arial" panose="020B0604020202020204" pitchFamily="34" charset="0"/>
              <a:buChar char="•"/>
              <a:defRPr/>
            </a:pPr>
            <a:r>
              <a:rPr lang="en-US" altLang="en-US" sz="1600" dirty="0">
                <a:solidFill>
                  <a:schemeClr val="tx1"/>
                </a:solidFill>
                <a:cs typeface="+mn-cs"/>
              </a:rPr>
              <a:t>111 Comments received:  60 technical, 43 editorial, 8 general</a:t>
            </a:r>
          </a:p>
          <a:p>
            <a:pPr>
              <a:spcBef>
                <a:spcPts val="200"/>
              </a:spcBef>
              <a:buFont typeface="Arial" panose="020B0604020202020204" pitchFamily="34" charset="0"/>
              <a:buChar char="•"/>
              <a:defRPr/>
            </a:pPr>
            <a:r>
              <a:rPr lang="en-US" altLang="en-US" sz="1600" b="0" dirty="0">
                <a:solidFill>
                  <a:schemeClr val="tx1"/>
                </a:solidFill>
              </a:rPr>
              <a:t>25 August 2020 – Comment Resolution kicked off -  104 of 111 Comments Assigned – </a:t>
            </a:r>
            <a:r>
              <a:rPr lang="en-US" altLang="en-US" sz="1600" b="0" dirty="0">
                <a:solidFill>
                  <a:schemeClr val="tx1"/>
                </a:solidFill>
                <a:hlinkClick r:id="rId4">
                  <a:extLst>
                    <a:ext uri="{A12FA001-AC4F-418D-AE19-62706E023703}">
                      <ahyp:hlinkClr xmlns:ahyp="http://schemas.microsoft.com/office/drawing/2018/hyperlinkcolor" val="tx"/>
                    </a:ext>
                  </a:extLst>
                </a:hlinkClick>
              </a:rPr>
              <a:t>11-20/1262r2</a:t>
            </a:r>
            <a:endParaRPr lang="en-US" altLang="en-US" sz="1600" b="0" dirty="0">
              <a:solidFill>
                <a:schemeClr val="tx1"/>
              </a:solidFill>
            </a:endParaRPr>
          </a:p>
          <a:p>
            <a:pPr>
              <a:spcBef>
                <a:spcPts val="200"/>
              </a:spcBef>
              <a:buFont typeface="Arial" panose="020B0604020202020204" pitchFamily="34" charset="0"/>
              <a:buChar char="•"/>
              <a:defRPr/>
            </a:pPr>
            <a:r>
              <a:rPr lang="en-US" sz="1600" b="0" dirty="0">
                <a:solidFill>
                  <a:schemeClr val="tx1"/>
                </a:solidFill>
              </a:rPr>
              <a:t>1 September 2020 – Comment Resolution: </a:t>
            </a:r>
          </a:p>
          <a:p>
            <a:pPr lvl="1">
              <a:spcBef>
                <a:spcPts val="200"/>
              </a:spcBef>
              <a:buFont typeface="Arial" panose="020B0604020202020204" pitchFamily="34" charset="0"/>
              <a:buChar char="•"/>
              <a:defRPr/>
            </a:pPr>
            <a:r>
              <a:rPr lang="en-US" sz="1600" dirty="0">
                <a:solidFill>
                  <a:schemeClr val="tx1"/>
                </a:solidFill>
                <a:cs typeface="+mn-cs"/>
              </a:rPr>
              <a:t>Reviewed proposed comment resolutions in </a:t>
            </a:r>
            <a:r>
              <a:rPr lang="en-US" altLang="en-US" sz="1600" dirty="0">
                <a:solidFill>
                  <a:schemeClr val="tx1"/>
                </a:solidFill>
                <a:cs typeface="+mn-cs"/>
                <a:hlinkClick r:id="rId5">
                  <a:extLst>
                    <a:ext uri="{A12FA001-AC4F-418D-AE19-62706E023703}">
                      <ahyp:hlinkClr xmlns:ahyp="http://schemas.microsoft.com/office/drawing/2018/hyperlinkcolor" val="tx"/>
                    </a:ext>
                  </a:extLst>
                </a:hlinkClick>
              </a:rPr>
              <a:t>11-20/1262r3</a:t>
            </a:r>
            <a:r>
              <a:rPr lang="en-US" altLang="en-US" sz="1600" dirty="0">
                <a:solidFill>
                  <a:schemeClr val="tx1"/>
                </a:solidFill>
                <a:cs typeface="+mn-cs"/>
              </a:rPr>
              <a:t> on technical report: </a:t>
            </a:r>
            <a:r>
              <a:rPr lang="en-US" altLang="en-US" sz="1600" dirty="0">
                <a:solidFill>
                  <a:schemeClr val="tx1"/>
                </a:solidFill>
                <a:cs typeface="+mn-cs"/>
                <a:hlinkClick r:id="rId6">
                  <a:extLst>
                    <a:ext uri="{A12FA001-AC4F-418D-AE19-62706E023703}">
                      <ahyp:hlinkClr xmlns:ahyp="http://schemas.microsoft.com/office/drawing/2018/hyperlinkcolor" val="tx"/>
                    </a:ext>
                  </a:extLst>
                </a:hlinkClick>
              </a:rPr>
              <a:t>11-20/0013r5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Reviewed </a:t>
            </a:r>
            <a:r>
              <a:rPr lang="en-US" sz="1600" dirty="0">
                <a:solidFill>
                  <a:schemeClr val="tx1"/>
                </a:solidFill>
                <a:cs typeface="+mn-cs"/>
                <a:hlinkClick r:id="rId7">
                  <a:extLst>
                    <a:ext uri="{A12FA001-AC4F-418D-AE19-62706E023703}">
                      <ahyp:hlinkClr xmlns:ahyp="http://schemas.microsoft.com/office/drawing/2018/hyperlinkcolor" val="tx"/>
                    </a:ext>
                  </a:extLst>
                </a:hlinkClick>
              </a:rPr>
              <a:t>11-20/1356r0</a:t>
            </a:r>
            <a:r>
              <a:rPr lang="en-US" sz="1600" dirty="0">
                <a:solidFill>
                  <a:schemeClr val="tx1"/>
                </a:solidFill>
                <a:cs typeface="+mn-cs"/>
              </a:rPr>
              <a:t> Proposed comment resolution for CID 10,11, 12, 105</a:t>
            </a:r>
            <a:endParaRPr lang="en-US" altLang="en-US" sz="1600" dirty="0">
              <a:solidFill>
                <a:schemeClr val="tx1"/>
              </a:solidFill>
              <a:cs typeface="+mn-cs"/>
            </a:endParaRPr>
          </a:p>
          <a:p>
            <a:pPr lvl="1">
              <a:spcBef>
                <a:spcPts val="200"/>
              </a:spcBef>
              <a:buFont typeface="Arial" panose="020B0604020202020204" pitchFamily="34" charset="0"/>
              <a:buChar char="•"/>
              <a:defRPr/>
            </a:pPr>
            <a:r>
              <a:rPr lang="en-US" altLang="en-US" sz="1600" dirty="0">
                <a:solidFill>
                  <a:schemeClr val="tx1"/>
                </a:solidFill>
                <a:cs typeface="+mn-cs"/>
              </a:rPr>
              <a:t>Alternate technical report was briefly reviewed: </a:t>
            </a: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11-20/1376r0</a:t>
            </a:r>
            <a:endParaRPr lang="en-US" altLang="en-US" sz="1600" dirty="0">
              <a:solidFill>
                <a:schemeClr val="tx1"/>
              </a:solidFill>
              <a:cs typeface="+mn-cs"/>
            </a:endParaRPr>
          </a:p>
          <a:p>
            <a:pPr>
              <a:spcBef>
                <a:spcPts val="200"/>
              </a:spcBef>
              <a:buFont typeface="Arial" panose="020B0604020202020204" pitchFamily="34" charset="0"/>
              <a:buChar char="•"/>
              <a:defRPr/>
            </a:pPr>
            <a:r>
              <a:rPr lang="en-US" altLang="en-US" sz="1600" b="0" dirty="0">
                <a:solidFill>
                  <a:schemeClr val="tx1"/>
                </a:solidFill>
              </a:rPr>
              <a:t>15 September 2020 – Comment Resolution (see minutes: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11-20/1512r1</a:t>
            </a:r>
            <a:r>
              <a:rPr lang="en-US" altLang="en-US" sz="1600" b="0" dirty="0">
                <a:solidFill>
                  <a:schemeClr val="tx1"/>
                </a:solidFill>
              </a:rPr>
              <a:t>) – one Motion passed (Motion 1)</a:t>
            </a:r>
          </a:p>
          <a:p>
            <a:pPr>
              <a:spcBef>
                <a:spcPts val="200"/>
              </a:spcBef>
              <a:buFont typeface="Arial" panose="020B0604020202020204" pitchFamily="34" charset="0"/>
              <a:buChar char="•"/>
              <a:defRPr/>
            </a:pPr>
            <a:r>
              <a:rPr lang="en-US" altLang="en-US" sz="1600" b="0" dirty="0">
                <a:solidFill>
                  <a:schemeClr val="tx1"/>
                </a:solidFill>
              </a:rPr>
              <a:t>1 October 2020 – (see minutes: </a:t>
            </a:r>
            <a:r>
              <a:rPr lang="en-US" altLang="en-US" sz="1600" b="0" dirty="0">
                <a:solidFill>
                  <a:schemeClr val="tx1"/>
                </a:solidFill>
                <a:hlinkClick r:id="rId10">
                  <a:extLst>
                    <a:ext uri="{A12FA001-AC4F-418D-AE19-62706E023703}">
                      <ahyp:hlinkClr xmlns:ahyp="http://schemas.microsoft.com/office/drawing/2018/hyperlinkcolor" val="tx"/>
                    </a:ext>
                  </a:extLst>
                </a:hlinkClick>
              </a:rPr>
              <a:t>11-20/1567</a:t>
            </a:r>
            <a:r>
              <a:rPr lang="en-US" altLang="en-US" sz="1600" b="0" dirty="0">
                <a:solidFill>
                  <a:schemeClr val="tx1"/>
                </a:solidFill>
              </a:rPr>
              <a:t>) – one Straw Poll agreed</a:t>
            </a:r>
          </a:p>
          <a:p>
            <a:pPr>
              <a:spcBef>
                <a:spcPts val="200"/>
              </a:spcBef>
              <a:buFont typeface="Arial" panose="020B0604020202020204" pitchFamily="34" charset="0"/>
              <a:buChar char="•"/>
              <a:defRPr/>
            </a:pPr>
            <a:r>
              <a:rPr lang="en-US" altLang="en-US" sz="1600" b="0" dirty="0">
                <a:solidFill>
                  <a:schemeClr val="tx1"/>
                </a:solidFill>
              </a:rPr>
              <a:t>8 October 2020 – (see minutes: </a:t>
            </a:r>
            <a:r>
              <a:rPr lang="en-US" altLang="en-US" sz="1600" b="0" dirty="0">
                <a:solidFill>
                  <a:schemeClr val="tx1"/>
                </a:solidFill>
                <a:hlinkClick r:id="rId11"/>
              </a:rPr>
              <a:t>11-20/1600)</a:t>
            </a:r>
            <a:r>
              <a:rPr lang="en-US" altLang="en-US" sz="1600" b="0" dirty="0">
                <a:solidFill>
                  <a:schemeClr val="tx1"/>
                </a:solidFill>
              </a:rPr>
              <a:t> – two Straw Polls agreed</a:t>
            </a:r>
          </a:p>
          <a:p>
            <a:pPr>
              <a:spcBef>
                <a:spcPts val="200"/>
              </a:spcBef>
              <a:buFont typeface="Arial" panose="020B0604020202020204" pitchFamily="34" charset="0"/>
              <a:buChar char="•"/>
              <a:defRPr/>
            </a:pPr>
            <a:r>
              <a:rPr lang="en-US" altLang="en-US" sz="1600" b="0" dirty="0">
                <a:solidFill>
                  <a:schemeClr val="tx1"/>
                </a:solidFill>
              </a:rPr>
              <a:t>13 October 2020 – (see minutes: </a:t>
            </a:r>
            <a:r>
              <a:rPr lang="en-US" altLang="en-US" sz="1600" b="0" dirty="0">
                <a:solidFill>
                  <a:schemeClr val="tx1"/>
                </a:solidFill>
                <a:hlinkClick r:id="rId12"/>
              </a:rPr>
              <a:t>11-20/1668</a:t>
            </a:r>
            <a:r>
              <a:rPr lang="en-US" altLang="en-US" sz="1600" b="0" dirty="0">
                <a:solidFill>
                  <a:schemeClr val="tx1"/>
                </a:solidFill>
              </a:rPr>
              <a:t>) – no Straw Polls  - 802 Tutorial (</a:t>
            </a:r>
            <a:r>
              <a:rPr lang="en-US" sz="1800" u="sng" dirty="0">
                <a:solidFill>
                  <a:srgbClr val="0000FF"/>
                </a:solidFill>
                <a:effectLst/>
                <a:latin typeface="DejaVu Serif"/>
                <a:ea typeface="DengXian" panose="02010600030101010101" pitchFamily="2" charset="-122"/>
                <a:hlinkClick r:id="rId13"/>
              </a:rPr>
              <a:t>11-20/1601</a:t>
            </a:r>
            <a:r>
              <a:rPr lang="en-US" altLang="en-US" sz="1600" b="0" dirty="0">
                <a:solidFill>
                  <a:schemeClr val="tx1"/>
                </a:solidFill>
              </a:rPr>
              <a:t>)</a:t>
            </a:r>
          </a:p>
          <a:p>
            <a:pPr>
              <a:spcBef>
                <a:spcPts val="200"/>
              </a:spcBef>
              <a:buFont typeface="Arial" panose="020B0604020202020204" pitchFamily="34" charset="0"/>
              <a:buChar char="•"/>
              <a:defRPr/>
            </a:pPr>
            <a:r>
              <a:rPr lang="en-US" altLang="en-US" sz="1600" b="0" dirty="0">
                <a:solidFill>
                  <a:schemeClr val="tx1"/>
                </a:solidFill>
              </a:rPr>
              <a:t>20 October 2020 – (see minutes: </a:t>
            </a:r>
            <a:r>
              <a:rPr lang="en-US" altLang="en-US" sz="1600" b="0" dirty="0">
                <a:solidFill>
                  <a:schemeClr val="tx1"/>
                </a:solidFill>
                <a:hlinkClick r:id="rId14"/>
              </a:rPr>
              <a:t>11-20/1689</a:t>
            </a:r>
            <a:r>
              <a:rPr lang="en-US" altLang="en-US" sz="1600" b="0" dirty="0">
                <a:solidFill>
                  <a:schemeClr val="tx1"/>
                </a:solidFill>
              </a:rPr>
              <a:t>) – no Straw Polls </a:t>
            </a:r>
          </a:p>
          <a:p>
            <a:pPr>
              <a:spcBef>
                <a:spcPts val="200"/>
              </a:spcBef>
              <a:buFont typeface="Arial" panose="020B0604020202020204" pitchFamily="34" charset="0"/>
              <a:buChar char="•"/>
              <a:defRPr/>
            </a:pPr>
            <a:r>
              <a:rPr lang="en-US" altLang="en-US" sz="1600" b="0" dirty="0">
                <a:solidFill>
                  <a:schemeClr val="tx1"/>
                </a:solidFill>
              </a:rPr>
              <a:t>27 October 2020 – (see minutes: </a:t>
            </a:r>
            <a:r>
              <a:rPr lang="en-US" altLang="en-US" sz="1600" b="0" dirty="0">
                <a:solidFill>
                  <a:schemeClr val="tx1"/>
                </a:solidFill>
                <a:hlinkClick r:id="rId15"/>
              </a:rPr>
              <a:t>11-20/1748</a:t>
            </a:r>
            <a:r>
              <a:rPr lang="en-US" altLang="en-US" sz="1600" b="0" dirty="0">
                <a:solidFill>
                  <a:schemeClr val="tx1"/>
                </a:solidFill>
              </a:rPr>
              <a:t>) – no Straw Polls</a:t>
            </a:r>
          </a:p>
          <a:p>
            <a:pPr>
              <a:spcBef>
                <a:spcPts val="200"/>
              </a:spcBef>
              <a:buFont typeface="Arial" panose="020B0604020202020204" pitchFamily="34" charset="0"/>
              <a:buChar char="•"/>
              <a:defRPr/>
            </a:pPr>
            <a:r>
              <a:rPr lang="en-US" altLang="en-US" sz="1600" b="0" dirty="0">
                <a:solidFill>
                  <a:schemeClr val="tx1"/>
                </a:solidFill>
              </a:rPr>
              <a:t>3/4 November 2020 – (see minutes: </a:t>
            </a:r>
            <a:r>
              <a:rPr lang="en-US" altLang="en-US" sz="1600" b="0" dirty="0">
                <a:solidFill>
                  <a:schemeClr val="tx1"/>
                </a:solidFill>
                <a:hlinkClick r:id="rId16"/>
              </a:rPr>
              <a:t>11-20/1926</a:t>
            </a:r>
            <a:r>
              <a:rPr lang="en-US" altLang="en-US" sz="1600" b="0" dirty="0">
                <a:solidFill>
                  <a:schemeClr val="tx1"/>
                </a:solidFill>
              </a:rPr>
              <a:t>) – several motions passed resolving most of the open comments (Motions 2-6)</a:t>
            </a:r>
          </a:p>
          <a:p>
            <a:pPr>
              <a:spcBef>
                <a:spcPts val="200"/>
              </a:spcBef>
              <a:buFont typeface="Arial" panose="020B0604020202020204" pitchFamily="34" charset="0"/>
              <a:buChar char="•"/>
              <a:defRPr/>
            </a:pPr>
            <a:r>
              <a:rPr lang="en-US" altLang="en-US" sz="1600" b="0" dirty="0">
                <a:solidFill>
                  <a:schemeClr val="tx1"/>
                </a:solidFill>
              </a:rPr>
              <a:t>15 December 2020 – (see minutes: </a:t>
            </a:r>
            <a:r>
              <a:rPr lang="en-US" altLang="en-US" sz="1600" b="0" dirty="0">
                <a:solidFill>
                  <a:schemeClr val="tx1"/>
                </a:solidFill>
                <a:hlinkClick r:id="rId17"/>
              </a:rPr>
              <a:t>11-20/1977r0</a:t>
            </a:r>
            <a:r>
              <a:rPr lang="en-US" altLang="en-US" sz="1600" b="0" dirty="0">
                <a:solidFill>
                  <a:schemeClr val="tx1"/>
                </a:solidFill>
              </a:rPr>
              <a:t>) – reviewed open comments and proposed resolutions</a:t>
            </a:r>
          </a:p>
          <a:p>
            <a:pPr>
              <a:spcBef>
                <a:spcPts val="200"/>
              </a:spcBef>
              <a:buFont typeface="Arial" panose="020B0604020202020204" pitchFamily="34" charset="0"/>
              <a:buChar char="•"/>
              <a:defRPr/>
            </a:pPr>
            <a:endParaRPr lang="en-US" altLang="en-US" sz="1600" b="0" dirty="0">
              <a:solidFill>
                <a:schemeClr val="tx1"/>
              </a:solidFill>
            </a:endParaRPr>
          </a:p>
          <a:p>
            <a:pPr lvl="1">
              <a:spcBef>
                <a:spcPts val="200"/>
              </a:spcBef>
              <a:buFont typeface="Arial" panose="020B0604020202020204" pitchFamily="34" charset="0"/>
              <a:buChar char="•"/>
              <a:defRPr/>
            </a:pPr>
            <a:endParaRPr lang="en-US" altLang="en-US" sz="1600" dirty="0">
              <a:solidFill>
                <a:schemeClr val="tx1"/>
              </a:solidFill>
              <a:cs typeface="+mn-cs"/>
            </a:endParaRPr>
          </a:p>
          <a:p>
            <a:pPr marL="400050" lvl="1" indent="0">
              <a:spcBef>
                <a:spcPts val="200"/>
              </a:spcBef>
              <a:defRPr/>
            </a:pP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sz="2200" b="1" dirty="0">
              <a:solidFill>
                <a:schemeClr val="tx1"/>
              </a:solidFill>
              <a:cs typeface="+mn-cs"/>
            </a:endParaRPr>
          </a:p>
          <a:p>
            <a:pPr marL="571500" indent="-457200">
              <a:buFont typeface="Arial" panose="020B0604020202020204" pitchFamily="34" charset="0"/>
              <a:buChar char="•"/>
            </a:pPr>
            <a:endParaRPr lang="en-US" altLang="en-US" sz="1600" b="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10145354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11185"/>
          </a:xfrm>
        </p:spPr>
        <p:txBody>
          <a:bodyPr/>
          <a:lstStyle/>
          <a:p>
            <a:pPr>
              <a:spcBef>
                <a:spcPts val="200"/>
              </a:spcBef>
              <a:defRPr/>
            </a:pPr>
            <a:r>
              <a:rPr lang="en-US" altLang="en-US" dirty="0"/>
              <a:t>Comment Resolution Status</a:t>
            </a:r>
          </a:p>
        </p:txBody>
      </p:sp>
      <p:sp>
        <p:nvSpPr>
          <p:cNvPr id="3" name="Content Placeholder 2"/>
          <p:cNvSpPr>
            <a:spLocks noGrp="1"/>
          </p:cNvSpPr>
          <p:nvPr>
            <p:ph idx="1"/>
          </p:nvPr>
        </p:nvSpPr>
        <p:spPr>
          <a:xfrm>
            <a:off x="228600" y="1447800"/>
            <a:ext cx="11658600" cy="5027614"/>
          </a:xfrm>
        </p:spPr>
        <p:txBody>
          <a:bodyPr/>
          <a:lstStyle/>
          <a:p>
            <a:pPr marL="457200" indent="-457200">
              <a:spcBef>
                <a:spcPts val="200"/>
              </a:spcBef>
              <a:buFont typeface="Arial" panose="020B0604020202020204" pitchFamily="34" charset="0"/>
              <a:buChar char="•"/>
              <a:defRPr/>
            </a:pPr>
            <a:r>
              <a:rPr lang="en-US" sz="3200" b="0" dirty="0">
                <a:hlinkClick r:id="rId2"/>
              </a:rPr>
              <a:t>1</a:t>
            </a:r>
            <a:r>
              <a:rPr lang="en-US" sz="3200" b="0" dirty="0">
                <a:hlinkClick r:id="rId3"/>
              </a:rPr>
              <a:t>1-20/1262r7</a:t>
            </a:r>
            <a:r>
              <a:rPr lang="en-US" sz="3200" b="0" dirty="0"/>
              <a:t> “CC32 AANI Report Comments”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
        <p:nvSpPr>
          <p:cNvPr id="10" name="TextBox 9">
            <a:extLst>
              <a:ext uri="{FF2B5EF4-FFF2-40B4-BE49-F238E27FC236}">
                <a16:creationId xmlns:a16="http://schemas.microsoft.com/office/drawing/2014/main" id="{EF4DA3D6-93AE-47C0-8DDA-A81C0F27EE56}"/>
              </a:ext>
            </a:extLst>
          </p:cNvPr>
          <p:cNvSpPr txBox="1"/>
          <p:nvPr/>
        </p:nvSpPr>
        <p:spPr>
          <a:xfrm>
            <a:off x="3047215" y="3015858"/>
            <a:ext cx="6094428" cy="830997"/>
          </a:xfrm>
          <a:prstGeom prst="rect">
            <a:avLst/>
          </a:prstGeom>
          <a:noFill/>
        </p:spPr>
        <p:txBody>
          <a:bodyPr wrap="square">
            <a:spAutoFit/>
          </a:bodyPr>
          <a:lstStyle/>
          <a:p>
            <a:r>
              <a:rPr lang="en-US" altLang="en-US" dirty="0"/>
              <a:t>Motions related to the Technical report are not in order</a:t>
            </a:r>
            <a:endParaRPr lang="en-US" dirty="0"/>
          </a:p>
        </p:txBody>
      </p:sp>
      <p:graphicFrame>
        <p:nvGraphicFramePr>
          <p:cNvPr id="8" name="Table 7">
            <a:extLst>
              <a:ext uri="{FF2B5EF4-FFF2-40B4-BE49-F238E27FC236}">
                <a16:creationId xmlns:a16="http://schemas.microsoft.com/office/drawing/2014/main" id="{1DFAD0DB-C392-4A1F-9E51-A4CEC85552D6}"/>
              </a:ext>
            </a:extLst>
          </p:cNvPr>
          <p:cNvGraphicFramePr>
            <a:graphicFrameLocks noGrp="1"/>
          </p:cNvGraphicFramePr>
          <p:nvPr>
            <p:extLst>
              <p:ext uri="{D42A27DB-BD31-4B8C-83A1-F6EECF244321}">
                <p14:modId xmlns:p14="http://schemas.microsoft.com/office/powerpoint/2010/main" val="4276784695"/>
              </p:ext>
            </p:extLst>
          </p:nvPr>
        </p:nvGraphicFramePr>
        <p:xfrm>
          <a:off x="609600" y="2209800"/>
          <a:ext cx="11049001" cy="3809998"/>
        </p:xfrm>
        <a:graphic>
          <a:graphicData uri="http://schemas.openxmlformats.org/drawingml/2006/table">
            <a:tbl>
              <a:tblPr/>
              <a:tblGrid>
                <a:gridCol w="2057400">
                  <a:extLst>
                    <a:ext uri="{9D8B030D-6E8A-4147-A177-3AD203B41FA5}">
                      <a16:colId xmlns:a16="http://schemas.microsoft.com/office/drawing/2014/main" val="1005071358"/>
                    </a:ext>
                  </a:extLst>
                </a:gridCol>
                <a:gridCol w="1012854">
                  <a:extLst>
                    <a:ext uri="{9D8B030D-6E8A-4147-A177-3AD203B41FA5}">
                      <a16:colId xmlns:a16="http://schemas.microsoft.com/office/drawing/2014/main" val="4038897855"/>
                    </a:ext>
                  </a:extLst>
                </a:gridCol>
                <a:gridCol w="1016899">
                  <a:extLst>
                    <a:ext uri="{9D8B030D-6E8A-4147-A177-3AD203B41FA5}">
                      <a16:colId xmlns:a16="http://schemas.microsoft.com/office/drawing/2014/main" val="632897255"/>
                    </a:ext>
                  </a:extLst>
                </a:gridCol>
                <a:gridCol w="625784">
                  <a:extLst>
                    <a:ext uri="{9D8B030D-6E8A-4147-A177-3AD203B41FA5}">
                      <a16:colId xmlns:a16="http://schemas.microsoft.com/office/drawing/2014/main" val="1213545974"/>
                    </a:ext>
                  </a:extLst>
                </a:gridCol>
                <a:gridCol w="528005">
                  <a:extLst>
                    <a:ext uri="{9D8B030D-6E8A-4147-A177-3AD203B41FA5}">
                      <a16:colId xmlns:a16="http://schemas.microsoft.com/office/drawing/2014/main" val="4053350807"/>
                    </a:ext>
                  </a:extLst>
                </a:gridCol>
                <a:gridCol w="508450">
                  <a:extLst>
                    <a:ext uri="{9D8B030D-6E8A-4147-A177-3AD203B41FA5}">
                      <a16:colId xmlns:a16="http://schemas.microsoft.com/office/drawing/2014/main" val="3634655375"/>
                    </a:ext>
                  </a:extLst>
                </a:gridCol>
                <a:gridCol w="410671">
                  <a:extLst>
                    <a:ext uri="{9D8B030D-6E8A-4147-A177-3AD203B41FA5}">
                      <a16:colId xmlns:a16="http://schemas.microsoft.com/office/drawing/2014/main" val="2303599451"/>
                    </a:ext>
                  </a:extLst>
                </a:gridCol>
                <a:gridCol w="410671">
                  <a:extLst>
                    <a:ext uri="{9D8B030D-6E8A-4147-A177-3AD203B41FA5}">
                      <a16:colId xmlns:a16="http://schemas.microsoft.com/office/drawing/2014/main" val="938450961"/>
                    </a:ext>
                  </a:extLst>
                </a:gridCol>
                <a:gridCol w="704007">
                  <a:extLst>
                    <a:ext uri="{9D8B030D-6E8A-4147-A177-3AD203B41FA5}">
                      <a16:colId xmlns:a16="http://schemas.microsoft.com/office/drawing/2014/main" val="950973697"/>
                    </a:ext>
                  </a:extLst>
                </a:gridCol>
                <a:gridCol w="704007">
                  <a:extLst>
                    <a:ext uri="{9D8B030D-6E8A-4147-A177-3AD203B41FA5}">
                      <a16:colId xmlns:a16="http://schemas.microsoft.com/office/drawing/2014/main" val="3901144123"/>
                    </a:ext>
                  </a:extLst>
                </a:gridCol>
                <a:gridCol w="704007">
                  <a:extLst>
                    <a:ext uri="{9D8B030D-6E8A-4147-A177-3AD203B41FA5}">
                      <a16:colId xmlns:a16="http://schemas.microsoft.com/office/drawing/2014/main" val="2417751709"/>
                    </a:ext>
                  </a:extLst>
                </a:gridCol>
                <a:gridCol w="1451845">
                  <a:extLst>
                    <a:ext uri="{9D8B030D-6E8A-4147-A177-3AD203B41FA5}">
                      <a16:colId xmlns:a16="http://schemas.microsoft.com/office/drawing/2014/main" val="3509027366"/>
                    </a:ext>
                  </a:extLst>
                </a:gridCol>
                <a:gridCol w="914401">
                  <a:extLst>
                    <a:ext uri="{9D8B030D-6E8A-4147-A177-3AD203B41FA5}">
                      <a16:colId xmlns:a16="http://schemas.microsoft.com/office/drawing/2014/main" val="1624383727"/>
                    </a:ext>
                  </a:extLst>
                </a:gridCol>
              </a:tblGrid>
              <a:tr h="774390">
                <a:tc>
                  <a:txBody>
                    <a:bodyPr/>
                    <a:lstStyle/>
                    <a:p>
                      <a:pPr algn="l" fontAlgn="ctr"/>
                      <a:r>
                        <a:rPr lang="en-US" sz="2000" b="1" i="0" u="none" strike="noStrike" dirty="0">
                          <a:solidFill>
                            <a:srgbClr val="FFFFFF"/>
                          </a:solidFill>
                          <a:effectLst/>
                          <a:latin typeface="Calibri" panose="020F0502020204030204" pitchFamily="34" charset="0"/>
                        </a:rPr>
                        <a:t>Type of comment</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Assigned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Proposed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Accept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Revise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Reject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SP</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Motioned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M+RFM</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1200" b="1" i="0" u="none" strike="noStrike" dirty="0">
                          <a:solidFill>
                            <a:srgbClr val="FFFFFF"/>
                          </a:solidFill>
                          <a:effectLst/>
                          <a:latin typeface="Calibri" panose="020F0502020204030204" pitchFamily="34" charset="0"/>
                        </a:rPr>
                        <a:t>Open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l" fontAlgn="ctr"/>
                      <a:r>
                        <a:rPr lang="en-US" sz="2000" b="1" i="0" u="none" strike="noStrike" dirty="0">
                          <a:solidFill>
                            <a:srgbClr val="FFFFFF"/>
                          </a:solidFill>
                          <a:effectLst/>
                          <a:latin typeface="Calibri" panose="020F0502020204030204" pitchFamily="34" charset="0"/>
                        </a:rPr>
                        <a:t>In Document</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tc>
                  <a:txBody>
                    <a:bodyPr/>
                    <a:lstStyle/>
                    <a:p>
                      <a:pPr algn="ctr" fontAlgn="ctr"/>
                      <a:r>
                        <a:rPr lang="en-US" sz="2000" b="1" i="0" u="none" strike="noStrike" dirty="0">
                          <a:solidFill>
                            <a:srgbClr val="FFFFFF"/>
                          </a:solidFill>
                          <a:effectLst/>
                          <a:latin typeface="Calibri" panose="020F0502020204030204" pitchFamily="34" charset="0"/>
                        </a:rPr>
                        <a:t>Total</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4F81BD"/>
                    </a:solidFill>
                  </a:tcPr>
                </a:tc>
                <a:extLst>
                  <a:ext uri="{0D108BD9-81ED-4DB2-BD59-A6C34878D82A}">
                    <a16:rowId xmlns:a16="http://schemas.microsoft.com/office/drawing/2014/main" val="2600472362"/>
                  </a:ext>
                </a:extLst>
              </a:tr>
              <a:tr h="743414">
                <a:tc>
                  <a:txBody>
                    <a:bodyPr/>
                    <a:lstStyle/>
                    <a:p>
                      <a:pPr algn="l" fontAlgn="ctr"/>
                      <a:r>
                        <a:rPr lang="en-US" sz="2800" b="0" i="0" u="none" strike="noStrike" dirty="0">
                          <a:solidFill>
                            <a:srgbClr val="000000"/>
                          </a:solidFill>
                          <a:effectLst/>
                          <a:latin typeface="Calibri" panose="020F0502020204030204" pitchFamily="34" charset="0"/>
                        </a:rPr>
                        <a:t>Technical</a:t>
                      </a:r>
                    </a:p>
                  </a:txBody>
                  <a:tcPr marL="7620" marR="7620" marT="7620" marB="0" anchor="ctr">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9</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57</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3583452"/>
                  </a:ext>
                </a:extLst>
              </a:tr>
              <a:tr h="743414">
                <a:tc>
                  <a:txBody>
                    <a:bodyPr/>
                    <a:lstStyle/>
                    <a:p>
                      <a:pPr algn="l" fontAlgn="ctr"/>
                      <a:r>
                        <a:rPr lang="en-US" sz="2800" b="0" i="0" u="none" strike="noStrike" dirty="0">
                          <a:solidFill>
                            <a:srgbClr val="000000"/>
                          </a:solidFill>
                          <a:effectLst/>
                          <a:latin typeface="Calibri" panose="020F0502020204030204" pitchFamily="34" charset="0"/>
                        </a:rPr>
                        <a:t>Editorial</a:t>
                      </a: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2</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43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7426451"/>
                  </a:ext>
                </a:extLst>
              </a:tr>
              <a:tr h="774390">
                <a:tc>
                  <a:txBody>
                    <a:bodyPr/>
                    <a:lstStyle/>
                    <a:p>
                      <a:pPr algn="l" fontAlgn="ctr"/>
                      <a:r>
                        <a:rPr lang="en-US" sz="2800" b="0" i="0" u="none" strike="noStrike" dirty="0">
                          <a:solidFill>
                            <a:srgbClr val="000000"/>
                          </a:solidFill>
                          <a:effectLst/>
                          <a:latin typeface="Calibri" panose="020F0502020204030204" pitchFamily="34" charset="0"/>
                        </a:rPr>
                        <a:t>General</a:t>
                      </a:r>
                    </a:p>
                  </a:txBody>
                  <a:tcPr marL="7620" marR="7620" marT="7620" marB="0" anchor="ctr">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3</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8</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2051255"/>
                  </a:ext>
                </a:extLst>
              </a:tr>
              <a:tr h="774390">
                <a:tc>
                  <a:txBody>
                    <a:bodyPr/>
                    <a:lstStyle/>
                    <a:p>
                      <a:pPr algn="l" fontAlgn="ctr"/>
                      <a:r>
                        <a:rPr lang="en-US" sz="2800" b="1" i="0" u="none" strike="noStrike" dirty="0">
                          <a:solidFill>
                            <a:srgbClr val="000000"/>
                          </a:solidFill>
                          <a:effectLst/>
                          <a:latin typeface="Calibri" panose="020F0502020204030204" pitchFamily="34" charset="0"/>
                        </a:rPr>
                        <a:t>Grand Total</a:t>
                      </a:r>
                    </a:p>
                  </a:txBody>
                  <a:tcPr marL="7620" marR="7620" marT="762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104</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 </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6</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0" i="0" u="none" strike="noStrike" dirty="0">
                          <a:solidFill>
                            <a:srgbClr val="000000"/>
                          </a:solidFill>
                          <a:effectLst/>
                          <a:latin typeface="Calibri" panose="020F0502020204030204" pitchFamily="34" charset="0"/>
                        </a:rPr>
                        <a:t>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105</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ctr"/>
                      <a:r>
                        <a:rPr lang="en-US" sz="2800" b="1" i="0" u="none" strike="noStrike" dirty="0">
                          <a:solidFill>
                            <a:srgbClr val="000000"/>
                          </a:solidFill>
                          <a:effectLst/>
                          <a:latin typeface="Calibri" panose="020F0502020204030204" pitchFamily="34" charset="0"/>
                        </a:rPr>
                        <a:t>111</a:t>
                      </a:r>
                    </a:p>
                  </a:txBody>
                  <a:tcPr marL="7620" marR="7620" marT="762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2472727"/>
                  </a:ext>
                </a:extLst>
              </a:tr>
            </a:tbl>
          </a:graphicData>
        </a:graphic>
      </p:graphicFrame>
    </p:spTree>
    <p:extLst>
      <p:ext uri="{BB962C8B-B14F-4D97-AF65-F5344CB8AC3E}">
        <p14:creationId xmlns:p14="http://schemas.microsoft.com/office/powerpoint/2010/main" val="297250985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6FA7C0-17C4-4E09-B8D0-F8399CAF551A}"/>
              </a:ext>
            </a:extLst>
          </p:cNvPr>
          <p:cNvSpPr>
            <a:spLocks noGrp="1"/>
          </p:cNvSpPr>
          <p:nvPr>
            <p:ph type="title"/>
          </p:nvPr>
        </p:nvSpPr>
        <p:spPr/>
        <p:txBody>
          <a:bodyPr/>
          <a:lstStyle/>
          <a:p>
            <a:r>
              <a:rPr lang="en-US" dirty="0"/>
              <a:t>Status of Editorial Review</a:t>
            </a:r>
          </a:p>
        </p:txBody>
      </p:sp>
      <p:sp>
        <p:nvSpPr>
          <p:cNvPr id="3" name="Content Placeholder 2">
            <a:extLst>
              <a:ext uri="{FF2B5EF4-FFF2-40B4-BE49-F238E27FC236}">
                <a16:creationId xmlns:a16="http://schemas.microsoft.com/office/drawing/2014/main" id="{2A05EE47-B670-443D-9CED-7769DB5DEEC4}"/>
              </a:ext>
            </a:extLst>
          </p:cNvPr>
          <p:cNvSpPr>
            <a:spLocks noGrp="1"/>
          </p:cNvSpPr>
          <p:nvPr>
            <p:ph idx="1"/>
          </p:nvPr>
        </p:nvSpPr>
        <p:spPr>
          <a:xfrm>
            <a:off x="797985" y="1817813"/>
            <a:ext cx="10591799" cy="4113213"/>
          </a:xfrm>
        </p:spPr>
        <p:txBody>
          <a:bodyPr/>
          <a:lstStyle/>
          <a:p>
            <a:pPr>
              <a:buFont typeface="Arial" panose="020B0604020202020204" pitchFamily="34" charset="0"/>
              <a:buChar char="•"/>
            </a:pPr>
            <a:r>
              <a:rPr lang="en-US" dirty="0"/>
              <a:t>An editorial review has been completed by: Joseph Levy, Stephen McCann, and Graham Smith.</a:t>
            </a:r>
          </a:p>
          <a:p>
            <a:pPr>
              <a:buFont typeface="Arial" panose="020B0604020202020204" pitchFamily="34" charset="0"/>
              <a:buChar char="•"/>
            </a:pPr>
            <a:r>
              <a:rPr lang="en-US" dirty="0"/>
              <a:t>The proposed editorial changes have been shared with the Authors of </a:t>
            </a:r>
            <a:r>
              <a:rPr lang="en-US" dirty="0">
                <a:hlinkClick r:id="rId2"/>
              </a:rPr>
              <a:t>11-20/0013r7</a:t>
            </a:r>
            <a:r>
              <a:rPr lang="en-US" dirty="0"/>
              <a:t>.  The Authors have reviewed the proposed editorial changes. </a:t>
            </a:r>
          </a:p>
          <a:p>
            <a:pPr>
              <a:buFont typeface="Arial" panose="020B0604020202020204" pitchFamily="34" charset="0"/>
              <a:buChar char="•"/>
            </a:pPr>
            <a:r>
              <a:rPr lang="en-US" dirty="0"/>
              <a:t>A set of 4 documents have been contributed to this meeting by the Authors to resolve the editorial comments.  </a:t>
            </a:r>
          </a:p>
          <a:p>
            <a:pPr>
              <a:buFont typeface="Arial" panose="020B0604020202020204" pitchFamily="34" charset="0"/>
              <a:buChar char="•"/>
            </a:pPr>
            <a:endParaRPr lang="en-US" dirty="0"/>
          </a:p>
          <a:p>
            <a:pPr>
              <a:buFont typeface="Arial" panose="020B0604020202020204" pitchFamily="34" charset="0"/>
              <a:buChar char="•"/>
            </a:pPr>
            <a:r>
              <a:rPr lang="en-US" dirty="0"/>
              <a:t>No additional text proposals, have been provided prior to the 5 January 2021 meeting. (As requested during the 15 December AANI SC Teleconference)</a:t>
            </a:r>
          </a:p>
        </p:txBody>
      </p:sp>
      <p:sp>
        <p:nvSpPr>
          <p:cNvPr id="4" name="Slide Number Placeholder 3">
            <a:extLst>
              <a:ext uri="{FF2B5EF4-FFF2-40B4-BE49-F238E27FC236}">
                <a16:creationId xmlns:a16="http://schemas.microsoft.com/office/drawing/2014/main" id="{0D652A04-8997-47D3-9039-AFFDACB2BB56}"/>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6F5A16E0-0D35-4997-995C-D6293B573C0F}"/>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79839DDD-C00B-4B37-9D4C-036E7DF557A5}"/>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863146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9EDB79-1735-4E2C-AFD2-31204DF69E35}"/>
              </a:ext>
            </a:extLst>
          </p:cNvPr>
          <p:cNvSpPr>
            <a:spLocks noGrp="1"/>
          </p:cNvSpPr>
          <p:nvPr>
            <p:ph type="title"/>
          </p:nvPr>
        </p:nvSpPr>
        <p:spPr/>
        <p:txBody>
          <a:bodyPr/>
          <a:lstStyle/>
          <a:p>
            <a:r>
              <a:rPr lang="en-US" dirty="0"/>
              <a:t>Contributions</a:t>
            </a:r>
          </a:p>
        </p:txBody>
      </p:sp>
      <p:sp>
        <p:nvSpPr>
          <p:cNvPr id="3" name="Content Placeholder 2">
            <a:extLst>
              <a:ext uri="{FF2B5EF4-FFF2-40B4-BE49-F238E27FC236}">
                <a16:creationId xmlns:a16="http://schemas.microsoft.com/office/drawing/2014/main" id="{9D800194-6C28-4B68-8C28-CC3A8B96A2C7}"/>
              </a:ext>
            </a:extLst>
          </p:cNvPr>
          <p:cNvSpPr>
            <a:spLocks noGrp="1"/>
          </p:cNvSpPr>
          <p:nvPr>
            <p:ph idx="1"/>
          </p:nvPr>
        </p:nvSpPr>
        <p:spPr/>
        <p:txBody>
          <a:bodyPr/>
          <a:lstStyle/>
          <a:p>
            <a:pPr marL="457200" indent="-457200">
              <a:buFont typeface="+mj-lt"/>
              <a:buAutoNum type="arabicPeriod"/>
            </a:pPr>
            <a:r>
              <a:rPr lang="en-US" dirty="0"/>
              <a:t>Draft technical report on interworking between 3GPP 5G network and WLAN (</a:t>
            </a:r>
            <a:r>
              <a:rPr lang="en-US" dirty="0">
                <a:hlinkClick r:id="rId2"/>
              </a:rPr>
              <a:t>IEEE 802.11-20-0013/r8</a:t>
            </a:r>
            <a:r>
              <a:rPr lang="en-US" dirty="0"/>
              <a:t>, marked version)</a:t>
            </a:r>
          </a:p>
          <a:p>
            <a:pPr marL="457200" indent="-457200">
              <a:buFont typeface="+mj-lt"/>
              <a:buAutoNum type="arabicPeriod"/>
            </a:pPr>
            <a:r>
              <a:rPr lang="en-US" dirty="0"/>
              <a:t>Draft technical report on interworking between 3GPP 5G network and WLAN (</a:t>
            </a:r>
            <a:r>
              <a:rPr lang="en-US" dirty="0">
                <a:hlinkClick r:id="rId3"/>
              </a:rPr>
              <a:t>IEEE 802.11-20-0013/r9</a:t>
            </a:r>
            <a:r>
              <a:rPr lang="en-US" dirty="0"/>
              <a:t>, clean version)</a:t>
            </a:r>
          </a:p>
          <a:p>
            <a:pPr marL="457200" indent="-457200">
              <a:buFont typeface="+mj-lt"/>
              <a:buAutoNum type="arabicPeriod"/>
            </a:pPr>
            <a:r>
              <a:rPr lang="en-US" dirty="0"/>
              <a:t>The original figures in the raft technical report on interworking between 3GPP 5G network and WLAN (</a:t>
            </a:r>
            <a:r>
              <a:rPr lang="en-US" dirty="0">
                <a:hlinkClick r:id="rId4"/>
              </a:rPr>
              <a:t>IEEE 802.11-20-1645/r2</a:t>
            </a:r>
            <a:r>
              <a:rPr lang="en-US" dirty="0"/>
              <a:t>)</a:t>
            </a:r>
          </a:p>
          <a:p>
            <a:pPr marL="457200" indent="-457200">
              <a:buFont typeface="+mj-lt"/>
              <a:buAutoNum type="arabicPeriod"/>
            </a:pPr>
            <a:r>
              <a:rPr lang="en-US" dirty="0"/>
              <a:t>Comment review on technical report on WLAN interworking to 3GPP 5G network (</a:t>
            </a:r>
            <a:r>
              <a:rPr lang="en-US" dirty="0">
                <a:hlinkClick r:id="rId5"/>
              </a:rPr>
              <a:t>IEEE 802.11-21-0001/r0</a:t>
            </a:r>
            <a:r>
              <a:rPr lang="en-US" dirty="0"/>
              <a:t>)</a:t>
            </a:r>
          </a:p>
          <a:p>
            <a:pPr marL="457200" indent="-457200">
              <a:buFont typeface="+mj-lt"/>
              <a:buAutoNum type="arabicPeriod"/>
            </a:pPr>
            <a:r>
              <a:rPr lang="en-US" dirty="0"/>
              <a:t>?</a:t>
            </a:r>
            <a:endParaRPr lang="en-US" b="0" i="0" dirty="0">
              <a:solidFill>
                <a:srgbClr val="000000"/>
              </a:solidFill>
              <a:effectLst/>
              <a:latin typeface="Verdana" panose="020B0604030504040204" pitchFamily="34" charset="0"/>
            </a:endParaRPr>
          </a:p>
          <a:p>
            <a:endParaRPr lang="en-US" b="0" i="0" dirty="0">
              <a:solidFill>
                <a:srgbClr val="000000"/>
              </a:solidFill>
              <a:effectLst/>
              <a:latin typeface="Verdana" panose="020B0604030504040204" pitchFamily="34" charset="0"/>
            </a:endParaRPr>
          </a:p>
          <a:p>
            <a:r>
              <a:rPr lang="en-US" b="0" dirty="0">
                <a:latin typeface="Verdana" panose="020B0604030504040204" pitchFamily="34" charset="0"/>
              </a:rPr>
              <a:t> </a:t>
            </a:r>
            <a:endParaRPr lang="en-US" dirty="0"/>
          </a:p>
        </p:txBody>
      </p:sp>
      <p:sp>
        <p:nvSpPr>
          <p:cNvPr id="4" name="Slide Number Placeholder 3">
            <a:extLst>
              <a:ext uri="{FF2B5EF4-FFF2-40B4-BE49-F238E27FC236}">
                <a16:creationId xmlns:a16="http://schemas.microsoft.com/office/drawing/2014/main" id="{0E05A63B-029A-4D97-BB2B-CCB4471A1888}"/>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FEF6FD9-4934-4A99-B462-8B302AD0676E}"/>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3E7FB2B2-DCF3-4B7B-95F1-6A2A1785BD03}"/>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6704898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Open Comments – for reference</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14</a:t>
            </a:fld>
            <a:endParaRPr lang="en-GB" dirty="0"/>
          </a:p>
        </p:txBody>
      </p:sp>
    </p:spTree>
    <p:extLst>
      <p:ext uri="{BB962C8B-B14F-4D97-AF65-F5344CB8AC3E}">
        <p14:creationId xmlns:p14="http://schemas.microsoft.com/office/powerpoint/2010/main" val="157444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69 -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4709160"/>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2400" b="0" i="0" u="none" strike="noStrike" dirty="0">
                          <a:solidFill>
                            <a:srgbClr val="000000"/>
                          </a:solidFill>
                          <a:effectLst/>
                          <a:latin typeface="Calibri" panose="020F0502020204030204" pitchFamily="34" charset="0"/>
                        </a:rPr>
                        <a:t>This technical report has several inaccuracies, misinformation and missing details on the WLAN and 5G interworking as defined by 3GPP in Release 15 and 16. There is major lack of technical accuracy and technical clarity in section 3 and 4.</a:t>
                      </a:r>
                    </a:p>
                    <a:p>
                      <a:pPr algn="l" fontAlgn="b"/>
                      <a:r>
                        <a:rPr lang="en-US" sz="2400" b="0" i="0" u="none" strike="noStrike" dirty="0">
                          <a:solidFill>
                            <a:srgbClr val="000000"/>
                          </a:solidFill>
                          <a:effectLst/>
                          <a:latin typeface="Calibri" panose="020F0502020204030204" pitchFamily="34" charset="0"/>
                        </a:rPr>
                        <a:t>The report is misleading in terms of what functions need to be supported within WLAN to enable interworking. The set of new functions/protocols identified in section 5 to be implemented within WLAN do not accurately represent what needs to be supported in WLAN to enable interworking and are quite misleading.</a:t>
                      </a:r>
                    </a:p>
                    <a:p>
                      <a:pPr algn="l" fontAlgn="b"/>
                      <a:endParaRPr lang="en-US" sz="2400" b="0" i="0" u="none" strike="noStrike" dirty="0">
                        <a:solidFill>
                          <a:srgbClr val="000000"/>
                        </a:solidFill>
                        <a:effectLst/>
                        <a:latin typeface="Calibri" panose="020F0502020204030204" pitchFamily="34" charset="0"/>
                      </a:endParaRPr>
                    </a:p>
                    <a:p>
                      <a:pPr algn="l" fontAlgn="b"/>
                      <a:r>
                        <a:rPr lang="en-US" sz="2400" b="0" i="0" u="none" strike="noStrike" dirty="0">
                          <a:solidFill>
                            <a:srgbClr val="000000"/>
                          </a:solidFill>
                          <a:effectLst/>
                          <a:latin typeface="Calibri" panose="020F0502020204030204" pitchFamily="34" charset="0"/>
                        </a:rPr>
                        <a:t>Overall, due to the technical inaccuracies as well as misinformed and misguided nature of the report, this technical report does not serve the purpose of providing a reliable reference for stakeholder/groups interested in enabling WLAN interworking with 5G networks.</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28255986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CID 71 - Technical w/no text changes</a:t>
            </a:r>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463019" y="1524000"/>
          <a:ext cx="11265959" cy="3851964"/>
        </p:xfrm>
        <a:graphic>
          <a:graphicData uri="http://schemas.openxmlformats.org/drawingml/2006/table">
            <a:tbl>
              <a:tblPr/>
              <a:tblGrid>
                <a:gridCol w="11265959">
                  <a:extLst>
                    <a:ext uri="{9D8B030D-6E8A-4147-A177-3AD203B41FA5}">
                      <a16:colId xmlns:a16="http://schemas.microsoft.com/office/drawing/2014/main" val="3049811460"/>
                    </a:ext>
                  </a:extLst>
                </a:gridCol>
              </a:tblGrid>
              <a:tr h="251510">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3539544">
                <a:tc>
                  <a:txBody>
                    <a:bodyPr/>
                    <a:lstStyle/>
                    <a:p>
                      <a:pPr algn="l" fontAlgn="b"/>
                      <a:r>
                        <a:rPr lang="en-US" sz="3200" b="0" i="0" u="none" strike="noStrike" dirty="0">
                          <a:solidFill>
                            <a:srgbClr val="000000"/>
                          </a:solidFill>
                          <a:effectLst/>
                          <a:latin typeface="Calibri" panose="020F0502020204030204" pitchFamily="34" charset="0"/>
                        </a:rPr>
                        <a:t>This document has too many issues and misleading information on overall WLAN &amp; 5G integration options, architectures and solutions. It would be very confusing and concerning to publish such a report. Also, please note that there is a parallel related "5G &amp; WLAN RAN Convergence" work at WBA. It is important that we are aware of what is already happening in this space rather than proposing something disregarding them.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bl>
          </a:graphicData>
        </a:graphic>
      </p:graphicFrame>
    </p:spTree>
    <p:extLst>
      <p:ext uri="{BB962C8B-B14F-4D97-AF65-F5344CB8AC3E}">
        <p14:creationId xmlns:p14="http://schemas.microsoft.com/office/powerpoint/2010/main" val="30939666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A37FD-A5B7-4BE8-AB25-71244B0E496D}"/>
              </a:ext>
            </a:extLst>
          </p:cNvPr>
          <p:cNvSpPr>
            <a:spLocks noGrp="1"/>
          </p:cNvSpPr>
          <p:nvPr>
            <p:ph type="title"/>
          </p:nvPr>
        </p:nvSpPr>
        <p:spPr>
          <a:xfrm>
            <a:off x="342899" y="685801"/>
            <a:ext cx="11506200" cy="1065213"/>
          </a:xfrm>
        </p:spPr>
        <p:txBody>
          <a:bodyPr/>
          <a:lstStyle/>
          <a:p>
            <a:r>
              <a:rPr lang="en-US" dirty="0"/>
              <a:t>Open: 3 Similar General Comments </a:t>
            </a:r>
            <a:br>
              <a:rPr lang="en-US" dirty="0"/>
            </a:br>
            <a:r>
              <a:rPr lang="en-US" sz="2400" dirty="0"/>
              <a:t>CIDs: 68, 70, and 80</a:t>
            </a:r>
            <a:endParaRPr lang="en-US" dirty="0"/>
          </a:p>
        </p:txBody>
      </p:sp>
      <p:sp>
        <p:nvSpPr>
          <p:cNvPr id="4" name="Slide Number Placeholder 3">
            <a:extLst>
              <a:ext uri="{FF2B5EF4-FFF2-40B4-BE49-F238E27FC236}">
                <a16:creationId xmlns:a16="http://schemas.microsoft.com/office/drawing/2014/main" id="{42BABDCE-AB89-4A15-9AF3-519F8622EE25}"/>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819C5D33-BF9C-48F7-9DD7-38F0188F9C84}"/>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0B1F20BE-3E12-4AE7-BD79-BBEBD526BD9A}"/>
              </a:ext>
            </a:extLst>
          </p:cNvPr>
          <p:cNvSpPr>
            <a:spLocks noGrp="1"/>
          </p:cNvSpPr>
          <p:nvPr>
            <p:ph type="dt" idx="15"/>
          </p:nvPr>
        </p:nvSpPr>
        <p:spPr/>
        <p:txBody>
          <a:bodyPr/>
          <a:lstStyle/>
          <a:p>
            <a:r>
              <a:rPr lang="en-US" dirty="0"/>
              <a:t>January 2021</a:t>
            </a:r>
            <a:endParaRPr lang="en-GB" dirty="0"/>
          </a:p>
        </p:txBody>
      </p:sp>
      <p:graphicFrame>
        <p:nvGraphicFramePr>
          <p:cNvPr id="10" name="Table 9">
            <a:extLst>
              <a:ext uri="{FF2B5EF4-FFF2-40B4-BE49-F238E27FC236}">
                <a16:creationId xmlns:a16="http://schemas.microsoft.com/office/drawing/2014/main" id="{954C504E-B044-4409-AC67-E7DFF99699B8}"/>
              </a:ext>
            </a:extLst>
          </p:cNvPr>
          <p:cNvGraphicFramePr>
            <a:graphicFrameLocks noGrp="1"/>
          </p:cNvGraphicFramePr>
          <p:nvPr/>
        </p:nvGraphicFramePr>
        <p:xfrm>
          <a:off x="196319" y="1766963"/>
          <a:ext cx="11799360" cy="4364984"/>
        </p:xfrm>
        <a:graphic>
          <a:graphicData uri="http://schemas.openxmlformats.org/drawingml/2006/table">
            <a:tbl>
              <a:tblPr/>
              <a:tblGrid>
                <a:gridCol w="11799360">
                  <a:extLst>
                    <a:ext uri="{9D8B030D-6E8A-4147-A177-3AD203B41FA5}">
                      <a16:colId xmlns:a16="http://schemas.microsoft.com/office/drawing/2014/main" val="3049811460"/>
                    </a:ext>
                  </a:extLst>
                </a:gridCol>
              </a:tblGrid>
              <a:tr h="239046">
                <a:tc>
                  <a:txBody>
                    <a:bodyPr/>
                    <a:lstStyle/>
                    <a:p>
                      <a:pPr algn="l" fontAlgn="t"/>
                      <a:r>
                        <a:rPr lang="en-US" sz="2000" b="1" i="0" u="none" strike="noStrike" dirty="0">
                          <a:solidFill>
                            <a:srgbClr val="000000"/>
                          </a:solidFill>
                          <a:effectLst/>
                          <a:latin typeface="Arial" panose="020B0604020202020204" pitchFamily="34" charset="0"/>
                        </a:rPr>
                        <a:t>Comment</a:t>
                      </a:r>
                    </a:p>
                  </a:txBody>
                  <a:tcPr marL="7620" marR="7620" marT="762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08638710"/>
                  </a:ext>
                </a:extLst>
              </a:tr>
              <a:tr h="1254034">
                <a:tc>
                  <a:txBody>
                    <a:bodyPr/>
                    <a:lstStyle/>
                    <a:p>
                      <a:pPr algn="l" fontAlgn="b"/>
                      <a:r>
                        <a:rPr lang="en-US" sz="2400" b="0" i="0" u="none" strike="noStrike" dirty="0">
                          <a:solidFill>
                            <a:srgbClr val="000000"/>
                          </a:solidFill>
                          <a:effectLst/>
                          <a:latin typeface="Calibri" panose="020F0502020204030204" pitchFamily="34" charset="0"/>
                        </a:rPr>
                        <a:t>This technical report does not accurately reflect 5G and WLAN interworking as defined in 3GPP. It is misguided in terms of the new functionality being asked to be added in the WLAN STA and AP to support interworking.</a:t>
                      </a:r>
                    </a:p>
                    <a:p>
                      <a:pPr algn="l" fontAlgn="b"/>
                      <a:r>
                        <a:rPr lang="en-US" sz="2400" b="0" i="0" u="none" strike="noStrike" dirty="0">
                          <a:solidFill>
                            <a:srgbClr val="000000"/>
                          </a:solidFill>
                          <a:effectLst/>
                          <a:latin typeface="Calibri" panose="020F0502020204030204" pitchFamily="34" charset="0"/>
                        </a:rPr>
                        <a:t>It is difficult to understand the report and how to use it to enable the support for interworking with 5G within the WLAN domain.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25375690"/>
                  </a:ext>
                </a:extLst>
              </a:tr>
              <a:tr h="379724">
                <a:tc>
                  <a:txBody>
                    <a:bodyPr/>
                    <a:lstStyle/>
                    <a:p>
                      <a:pPr algn="l" fontAlgn="b"/>
                      <a:r>
                        <a:rPr lang="en-US" sz="2400" b="0" i="0" u="none" strike="noStrike" dirty="0">
                          <a:solidFill>
                            <a:srgbClr val="000000"/>
                          </a:solidFill>
                          <a:effectLst/>
                          <a:latin typeface="Calibri" panose="020F0502020204030204" pitchFamily="34" charset="0"/>
                        </a:rPr>
                        <a:t>The comment submitter will provide a separate submission on the 5G and WLAN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2602353"/>
                  </a:ext>
                </a:extLst>
              </a:tr>
              <a:tr h="1254034">
                <a:tc>
                  <a:txBody>
                    <a:bodyPr/>
                    <a:lstStyle/>
                    <a:p>
                      <a:pPr algn="l" fontAlgn="b"/>
                      <a:r>
                        <a:rPr lang="en-US" sz="2400" b="0" i="0" u="none" strike="noStrike" dirty="0">
                          <a:solidFill>
                            <a:srgbClr val="000000"/>
                          </a:solidFill>
                          <a:effectLst/>
                          <a:latin typeface="Calibri" panose="020F0502020204030204" pitchFamily="34" charset="0"/>
                        </a:rPr>
                        <a:t>There are several inaccuracies and misinformation in this technical report related to WLAN integration and interworking with 5G. The TSN architecture as shown for the 5G and WLAN converged network and also for the WLAN only network is incorrect. The recommendations made at the end of the report do not accurately represent what is needed to enable interworking</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76717471"/>
                  </a:ext>
                </a:extLst>
              </a:tr>
            </a:tbl>
          </a:graphicData>
        </a:graphic>
      </p:graphicFrame>
    </p:spTree>
    <p:extLst>
      <p:ext uri="{BB962C8B-B14F-4D97-AF65-F5344CB8AC3E}">
        <p14:creationId xmlns:p14="http://schemas.microsoft.com/office/powerpoint/2010/main" val="39478196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FC7668-92BA-4CF1-BA6C-8CFD8CD6EEC2}"/>
              </a:ext>
            </a:extLst>
          </p:cNvPr>
          <p:cNvSpPr>
            <a:spLocks noGrp="1"/>
          </p:cNvSpPr>
          <p:nvPr>
            <p:ph type="title"/>
          </p:nvPr>
        </p:nvSpPr>
        <p:spPr/>
        <p:txBody>
          <a:bodyPr/>
          <a:lstStyle/>
          <a:p>
            <a:r>
              <a:rPr lang="en-US" dirty="0"/>
              <a:t>Draft Motions – for review</a:t>
            </a:r>
          </a:p>
        </p:txBody>
      </p:sp>
      <p:sp>
        <p:nvSpPr>
          <p:cNvPr id="3" name="Text Placeholder 2">
            <a:extLst>
              <a:ext uri="{FF2B5EF4-FFF2-40B4-BE49-F238E27FC236}">
                <a16:creationId xmlns:a16="http://schemas.microsoft.com/office/drawing/2014/main" id="{61962179-04F9-4B68-A2C5-A8E9AE0EEDB7}"/>
              </a:ext>
            </a:extLst>
          </p:cNvPr>
          <p:cNvSpPr>
            <a:spLocks noGrp="1"/>
          </p:cNvSpPr>
          <p:nvPr>
            <p:ph type="body" idx="1"/>
          </p:nvPr>
        </p:nvSpPr>
        <p:spPr/>
        <p:txBody>
          <a:bodyPr/>
          <a:lstStyle/>
          <a:p>
            <a:endParaRPr lang="en-US" dirty="0"/>
          </a:p>
        </p:txBody>
      </p:sp>
      <p:sp>
        <p:nvSpPr>
          <p:cNvPr id="4" name="Date Placeholder 3">
            <a:extLst>
              <a:ext uri="{FF2B5EF4-FFF2-40B4-BE49-F238E27FC236}">
                <a16:creationId xmlns:a16="http://schemas.microsoft.com/office/drawing/2014/main" id="{9C06369E-F178-4D7F-BD77-4B3AFAE4F02D}"/>
              </a:ext>
            </a:extLst>
          </p:cNvPr>
          <p:cNvSpPr>
            <a:spLocks noGrp="1"/>
          </p:cNvSpPr>
          <p:nvPr>
            <p:ph type="dt" idx="10"/>
          </p:nvPr>
        </p:nvSpPr>
        <p:spPr/>
        <p:txBody>
          <a:bodyPr/>
          <a:lstStyle/>
          <a:p>
            <a:r>
              <a:rPr lang="en-US" dirty="0"/>
              <a:t>January 2021</a:t>
            </a:r>
            <a:endParaRPr lang="en-GB" dirty="0"/>
          </a:p>
        </p:txBody>
      </p:sp>
      <p:sp>
        <p:nvSpPr>
          <p:cNvPr id="5" name="Footer Placeholder 4">
            <a:extLst>
              <a:ext uri="{FF2B5EF4-FFF2-40B4-BE49-F238E27FC236}">
                <a16:creationId xmlns:a16="http://schemas.microsoft.com/office/drawing/2014/main" id="{C0FEAC47-375E-4B83-BB3B-D1BBF57BFE94}"/>
              </a:ext>
            </a:extLst>
          </p:cNvPr>
          <p:cNvSpPr>
            <a:spLocks noGrp="1"/>
          </p:cNvSpPr>
          <p:nvPr>
            <p:ph type="ftr" idx="11"/>
          </p:nvPr>
        </p:nvSpPr>
        <p:spPr/>
        <p:txBody>
          <a:bodyPr/>
          <a:lstStyle/>
          <a:p>
            <a:r>
              <a:rPr lang="en-GB" dirty="0"/>
              <a:t>Joseph Levy (InterDigital)</a:t>
            </a:r>
          </a:p>
        </p:txBody>
      </p:sp>
      <p:sp>
        <p:nvSpPr>
          <p:cNvPr id="6" name="Slide Number Placeholder 5">
            <a:extLst>
              <a:ext uri="{FF2B5EF4-FFF2-40B4-BE49-F238E27FC236}">
                <a16:creationId xmlns:a16="http://schemas.microsoft.com/office/drawing/2014/main" id="{6A27C6C1-39C1-4964-97B8-CD34BB71ED3B}"/>
              </a:ext>
            </a:extLst>
          </p:cNvPr>
          <p:cNvSpPr>
            <a:spLocks noGrp="1"/>
          </p:cNvSpPr>
          <p:nvPr>
            <p:ph type="sldNum" idx="12"/>
          </p:nvPr>
        </p:nvSpPr>
        <p:spPr/>
        <p:txBody>
          <a:bodyPr/>
          <a:lstStyle/>
          <a:p>
            <a:r>
              <a:rPr lang="en-GB" dirty="0"/>
              <a:t>Slide </a:t>
            </a:r>
            <a:fld id="{3ABCC52B-A3F7-440B-BBF2-55191E6E7773}" type="slidenum">
              <a:rPr lang="en-GB" smtClean="0"/>
              <a:pPr/>
              <a:t>18</a:t>
            </a:fld>
            <a:endParaRPr lang="en-GB" dirty="0"/>
          </a:p>
        </p:txBody>
      </p:sp>
    </p:spTree>
    <p:extLst>
      <p:ext uri="{BB962C8B-B14F-4D97-AF65-F5344CB8AC3E}">
        <p14:creationId xmlns:p14="http://schemas.microsoft.com/office/powerpoint/2010/main" val="14573106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p:txBody>
          <a:bodyPr/>
          <a:lstStyle/>
          <a:p>
            <a:r>
              <a:rPr lang="en-US" dirty="0">
                <a:solidFill>
                  <a:schemeClr val="tx1"/>
                </a:solidFill>
              </a:rPr>
              <a:t>Motion 5:</a:t>
            </a:r>
          </a:p>
          <a:p>
            <a:r>
              <a:rPr lang="en-US" dirty="0">
                <a:solidFill>
                  <a:schemeClr val="tx1"/>
                </a:solidFill>
              </a:rPr>
              <a:t>Move to approve the proposed resolution of accept as provided in </a:t>
            </a:r>
            <a:r>
              <a:rPr lang="en-US" altLang="en-US" b="1" dirty="0">
                <a:solidFill>
                  <a:schemeClr val="tx1"/>
                </a:solidFill>
                <a:hlinkClick r:id="rId2"/>
              </a:rPr>
              <a:t>11-20/1262r6</a:t>
            </a:r>
            <a:r>
              <a:rPr lang="en-US" dirty="0">
                <a:solidFill>
                  <a:schemeClr val="tx1"/>
                </a:solidFill>
              </a:rPr>
              <a:t> for CID: 13. With editorial privileges given to the AANI Chair.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r>
              <a:rPr lang="en-US" sz="2000" dirty="0">
                <a:solidFill>
                  <a:schemeClr val="tx1"/>
                </a:solidFill>
              </a:rPr>
              <a:t>Straw Poll: 2020-10-06 – Y:6  N:1  A:1</a:t>
            </a:r>
          </a:p>
          <a:p>
            <a:r>
              <a:rPr lang="en-US" sz="1800" i="1" dirty="0"/>
              <a:t>Note: this comment resolution was omitted from the motions made during the November 2020 802 Plenary.</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19</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2132656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812799" y="1524000"/>
            <a:ext cx="10665885" cy="4951414"/>
          </a:xfrm>
          <a:ln/>
        </p:spPr>
        <p:txBody>
          <a:bodyPr/>
          <a:lstStyle/>
          <a:p>
            <a:pPr algn="ctr"/>
            <a:r>
              <a:rPr lang="en-US" altLang="en-US" sz="2800" dirty="0"/>
              <a:t>Agenda for:</a:t>
            </a:r>
          </a:p>
          <a:p>
            <a:pPr algn="ctr"/>
            <a:r>
              <a:rPr lang="en-US" altLang="en-US" sz="2800" dirty="0"/>
              <a:t> 802.11 AANI SC </a:t>
            </a:r>
            <a:br>
              <a:rPr lang="en-US" altLang="en-US" sz="2800" dirty="0"/>
            </a:br>
            <a:r>
              <a:rPr lang="en-US" altLang="en-US" dirty="0"/>
              <a:t>(Advanced Access Network Interface Standing Committee)</a:t>
            </a:r>
          </a:p>
          <a:p>
            <a:pPr algn="ctr"/>
            <a:r>
              <a:rPr lang="en-US" altLang="en-US" dirty="0"/>
              <a:t>05 January 2021</a:t>
            </a:r>
          </a:p>
          <a:p>
            <a:pPr algn="ctr"/>
            <a:r>
              <a:rPr lang="en-GB" dirty="0"/>
              <a:t>  Teleconference</a:t>
            </a:r>
          </a:p>
          <a:p>
            <a:pPr algn="ctr"/>
            <a:r>
              <a:rPr lang="en-US" altLang="en-US" dirty="0"/>
              <a:t>Chair: Joseph Levy (InterDigital)</a:t>
            </a:r>
          </a:p>
          <a:p>
            <a:pPr algn="ctr"/>
            <a:r>
              <a:rPr lang="en-US" altLang="en-US" dirty="0"/>
              <a:t>Vice Chair: Open</a:t>
            </a:r>
          </a:p>
          <a:p>
            <a:pPr algn="ctr"/>
            <a:r>
              <a:rPr lang="en-US" altLang="en-US" dirty="0"/>
              <a:t>Secretary: Open</a:t>
            </a:r>
          </a:p>
        </p:txBody>
      </p:sp>
      <p:sp>
        <p:nvSpPr>
          <p:cNvPr id="5" name="Footer Placeholder 4"/>
          <p:cNvSpPr>
            <a:spLocks noGrp="1"/>
          </p:cNvSpPr>
          <p:nvPr>
            <p:ph type="ftr" idx="14"/>
          </p:nvPr>
        </p:nvSpPr>
        <p:spPr/>
        <p:txBody>
          <a:bodyPr/>
          <a:lstStyle/>
          <a:p>
            <a:r>
              <a:rPr lang="en-GB" dirty="0"/>
              <a:t>Joseph Levy (InterDigital)</a:t>
            </a:r>
          </a:p>
        </p:txBody>
      </p:sp>
      <p:sp>
        <p:nvSpPr>
          <p:cNvPr id="4" name="Date Placeholder 3"/>
          <p:cNvSpPr>
            <a:spLocks noGrp="1"/>
          </p:cNvSpPr>
          <p:nvPr>
            <p:ph type="dt" idx="15"/>
          </p:nvPr>
        </p:nvSpPr>
        <p:spPr/>
        <p:txBody>
          <a:bodyPr/>
          <a:lstStyle/>
          <a:p>
            <a:r>
              <a:rPr lang="en-US" dirty="0"/>
              <a:t>January 2021</a:t>
            </a:r>
            <a:endParaRPr lang="en-GB"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TextBox 2">
            <a:extLst>
              <a:ext uri="{FF2B5EF4-FFF2-40B4-BE49-F238E27FC236}">
                <a16:creationId xmlns:a16="http://schemas.microsoft.com/office/drawing/2014/main" id="{443B98C9-C847-4EA9-A208-0AE53C2FE4EA}"/>
              </a:ext>
            </a:extLst>
          </p:cNvPr>
          <p:cNvSpPr txBox="1"/>
          <p:nvPr/>
        </p:nvSpPr>
        <p:spPr>
          <a:xfrm>
            <a:off x="812799" y="4996662"/>
            <a:ext cx="8763000" cy="369332"/>
          </a:xfrm>
          <a:prstGeom prst="rect">
            <a:avLst/>
          </a:prstGeom>
          <a:noFill/>
        </p:spPr>
        <p:txBody>
          <a:bodyPr wrap="square" rtlCol="0">
            <a:spAutoFit/>
          </a:bodyPr>
          <a:lstStyle/>
          <a:p>
            <a:r>
              <a:rPr lang="en-US" sz="1800" dirty="0">
                <a:solidFill>
                  <a:schemeClr val="tx1"/>
                </a:solidFill>
              </a:rPr>
              <a:t>r0: First draft of the Agenda</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a:xfrm>
            <a:off x="914401" y="685801"/>
            <a:ext cx="10361084" cy="611185"/>
          </a:xfrm>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914401" y="1296986"/>
            <a:ext cx="10361084" cy="5103814"/>
          </a:xfrm>
        </p:spPr>
        <p:txBody>
          <a:bodyPr/>
          <a:lstStyle/>
          <a:p>
            <a:r>
              <a:rPr lang="en-US" dirty="0">
                <a:solidFill>
                  <a:schemeClr val="tx1"/>
                </a:solidFill>
              </a:rPr>
              <a:t>Motion 6:</a:t>
            </a:r>
          </a:p>
          <a:p>
            <a:r>
              <a:rPr lang="en-US" dirty="0">
                <a:solidFill>
                  <a:schemeClr val="tx1"/>
                </a:solidFill>
              </a:rPr>
              <a:t>Move to accept the following resolution for CIDs: 68, 69, 70, 71, 80:</a:t>
            </a:r>
          </a:p>
          <a:p>
            <a:r>
              <a:rPr lang="en-US" dirty="0">
                <a:solidFill>
                  <a:schemeClr val="tx1"/>
                </a:solidFill>
              </a:rPr>
              <a:t>	REJECTED – Significant discussion was had during several AANI SC teleconferences and several related contributions were discussed: </a:t>
            </a:r>
            <a:r>
              <a:rPr lang="en-US" dirty="0">
                <a:solidFill>
                  <a:schemeClr val="tx1"/>
                </a:solidFill>
                <a:hlinkClick r:id="rId2"/>
              </a:rPr>
              <a:t>11-20/1472r0</a:t>
            </a:r>
            <a:r>
              <a:rPr lang="en-US" dirty="0">
                <a:solidFill>
                  <a:schemeClr val="tx1"/>
                </a:solidFill>
              </a:rPr>
              <a:t>, </a:t>
            </a:r>
            <a:r>
              <a:rPr lang="en-US" dirty="0">
                <a:solidFill>
                  <a:schemeClr val="tx1"/>
                </a:solidFill>
                <a:hlinkClick r:id="rId3"/>
              </a:rPr>
              <a:t>11-20/1376r0</a:t>
            </a:r>
            <a:r>
              <a:rPr lang="en-US" dirty="0">
                <a:solidFill>
                  <a:schemeClr val="tx1"/>
                </a:solidFill>
              </a:rPr>
              <a:t> and </a:t>
            </a:r>
            <a:r>
              <a:rPr lang="en-US" dirty="0">
                <a:solidFill>
                  <a:schemeClr val="tx1"/>
                </a:solidFill>
                <a:hlinkClick r:id="rId4"/>
              </a:rPr>
              <a:t>11-20/1031r0</a:t>
            </a:r>
            <a:r>
              <a:rPr lang="en-US" dirty="0">
                <a:solidFill>
                  <a:schemeClr val="tx1"/>
                </a:solidFill>
              </a:rPr>
              <a:t>.  However, </a:t>
            </a:r>
            <a:r>
              <a:rPr lang="en-US" u="sng" dirty="0">
                <a:solidFill>
                  <a:schemeClr val="tx1"/>
                </a:solidFill>
              </a:rPr>
              <a:t>no</a:t>
            </a:r>
            <a:r>
              <a:rPr lang="en-US" dirty="0">
                <a:solidFill>
                  <a:schemeClr val="tx1"/>
                </a:solidFill>
              </a:rPr>
              <a:t> specific text changes to </a:t>
            </a:r>
            <a:r>
              <a:rPr lang="en-US" dirty="0">
                <a:solidFill>
                  <a:schemeClr val="tx1"/>
                </a:solidFill>
                <a:hlinkClick r:id="rId5"/>
              </a:rPr>
              <a:t>11-20/0013r5</a:t>
            </a:r>
            <a:r>
              <a:rPr lang="en-US" dirty="0">
                <a:solidFill>
                  <a:schemeClr val="tx1"/>
                </a:solidFill>
              </a:rPr>
              <a:t> were proposed. Also note, a motion made to approve </a:t>
            </a:r>
            <a:r>
              <a:rPr lang="en-US" dirty="0">
                <a:solidFill>
                  <a:schemeClr val="tx1"/>
                </a:solidFill>
                <a:hlinkClick r:id="rId3"/>
              </a:rPr>
              <a:t>11-20/1376r0</a:t>
            </a:r>
            <a:r>
              <a:rPr lang="en-US" dirty="0">
                <a:solidFill>
                  <a:schemeClr val="tx1"/>
                </a:solidFill>
              </a:rPr>
              <a:t> as the baseline for the technical report failed (see minutes: </a:t>
            </a:r>
            <a:r>
              <a:rPr lang="en-US" dirty="0">
                <a:solidFill>
                  <a:schemeClr val="tx1"/>
                </a:solidFill>
                <a:hlinkClick r:id="rId6"/>
              </a:rPr>
              <a:t>11-20/1512r1</a:t>
            </a:r>
            <a:r>
              <a:rPr lang="en-US" dirty="0">
                <a:solidFill>
                  <a:schemeClr val="tx1"/>
                </a:solidFill>
              </a:rPr>
              <a:t>). The comment fails to identify changes in sufficient detail so that the specific wording of the changes that will satisfy the commenter can be determined. </a:t>
            </a: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20</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7686575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BD94CF7-E331-4AB6-B45A-86FA2B936E2F}"/>
              </a:ext>
            </a:extLst>
          </p:cNvPr>
          <p:cNvSpPr>
            <a:spLocks noGrp="1"/>
          </p:cNvSpPr>
          <p:nvPr>
            <p:ph type="title"/>
          </p:nvPr>
        </p:nvSpPr>
        <p:spPr/>
        <p:txBody>
          <a:bodyPr/>
          <a:lstStyle/>
          <a:p>
            <a:r>
              <a:rPr lang="en-US" dirty="0"/>
              <a:t>Draft Motions</a:t>
            </a:r>
          </a:p>
        </p:txBody>
      </p:sp>
      <p:sp>
        <p:nvSpPr>
          <p:cNvPr id="8" name="Content Placeholder 7">
            <a:extLst>
              <a:ext uri="{FF2B5EF4-FFF2-40B4-BE49-F238E27FC236}">
                <a16:creationId xmlns:a16="http://schemas.microsoft.com/office/drawing/2014/main" id="{FC17CA4D-144A-4BEB-8E31-76C9F0AC175D}"/>
              </a:ext>
            </a:extLst>
          </p:cNvPr>
          <p:cNvSpPr>
            <a:spLocks noGrp="1"/>
          </p:cNvSpPr>
          <p:nvPr>
            <p:ph idx="1"/>
          </p:nvPr>
        </p:nvSpPr>
        <p:spPr>
          <a:xfrm>
            <a:off x="914401" y="1524001"/>
            <a:ext cx="10361084" cy="4570414"/>
          </a:xfrm>
        </p:spPr>
        <p:txBody>
          <a:bodyPr/>
          <a:lstStyle/>
          <a:p>
            <a:r>
              <a:rPr lang="en-US" dirty="0">
                <a:solidFill>
                  <a:schemeClr val="tx1"/>
                </a:solidFill>
              </a:rPr>
              <a:t>Motion 7:</a:t>
            </a:r>
          </a:p>
          <a:p>
            <a:r>
              <a:rPr lang="en-US" dirty="0">
                <a:solidFill>
                  <a:schemeClr val="tx1"/>
                </a:solidFill>
              </a:rPr>
              <a:t>Move to submit </a:t>
            </a:r>
            <a:r>
              <a:rPr lang="en-US" dirty="0">
                <a:solidFill>
                  <a:schemeClr val="tx1"/>
                </a:solidFill>
                <a:hlinkClick r:id="rId2"/>
              </a:rPr>
              <a:t>11-20/0013r9</a:t>
            </a:r>
            <a:r>
              <a:rPr lang="en-US" dirty="0">
                <a:solidFill>
                  <a:schemeClr val="tx1"/>
                </a:solidFill>
              </a:rPr>
              <a:t> the “Draft technical report on interworking between 3GPP 5G network &amp; WLAN” for approve by the 802.11 WG, with editorial privileges given to the WG Chair.</a:t>
            </a:r>
          </a:p>
          <a:p>
            <a:endParaRPr lang="en-US" dirty="0">
              <a:solidFill>
                <a:schemeClr val="tx1"/>
              </a:solidFill>
            </a:endParaRPr>
          </a:p>
          <a:p>
            <a:r>
              <a:rPr lang="en-US" dirty="0">
                <a:solidFill>
                  <a:schemeClr val="tx1"/>
                </a:solidFill>
              </a:rPr>
              <a:t>	</a:t>
            </a:r>
            <a:r>
              <a:rPr lang="en-US" sz="2000" dirty="0">
                <a:solidFill>
                  <a:schemeClr val="tx1"/>
                </a:solidFill>
              </a:rPr>
              <a:t>Moved:  	</a:t>
            </a:r>
          </a:p>
          <a:p>
            <a:r>
              <a:rPr lang="en-US" sz="2000" dirty="0">
                <a:solidFill>
                  <a:schemeClr val="tx1"/>
                </a:solidFill>
              </a:rPr>
              <a:t>	Second: </a:t>
            </a:r>
          </a:p>
          <a:p>
            <a:r>
              <a:rPr lang="en-US" sz="2000" dirty="0">
                <a:solidFill>
                  <a:schemeClr val="tx1"/>
                </a:solidFill>
              </a:rPr>
              <a:t>	Result: Y:  N:  A:  DNV: </a:t>
            </a:r>
          </a:p>
          <a:p>
            <a:endParaRPr lang="en-US" sz="2000" dirty="0">
              <a:solidFill>
                <a:schemeClr val="tx1"/>
              </a:solidFill>
            </a:endParaRPr>
          </a:p>
          <a:p>
            <a:endParaRPr lang="en-US" sz="2000" i="1" dirty="0"/>
          </a:p>
        </p:txBody>
      </p:sp>
      <p:sp>
        <p:nvSpPr>
          <p:cNvPr id="6" name="Slide Number Placeholder 5">
            <a:extLst>
              <a:ext uri="{FF2B5EF4-FFF2-40B4-BE49-F238E27FC236}">
                <a16:creationId xmlns:a16="http://schemas.microsoft.com/office/drawing/2014/main" id="{633F0FA4-6200-41F7-B273-F405C2D5A465}"/>
              </a:ext>
            </a:extLst>
          </p:cNvPr>
          <p:cNvSpPr>
            <a:spLocks noGrp="1"/>
          </p:cNvSpPr>
          <p:nvPr>
            <p:ph type="sldNum" idx="12"/>
          </p:nvPr>
        </p:nvSpPr>
        <p:spPr/>
        <p:txBody>
          <a:bodyPr/>
          <a:lstStyle/>
          <a:p>
            <a:r>
              <a:rPr lang="en-GB" dirty="0"/>
              <a:t>Slide </a:t>
            </a:r>
            <a:fld id="{3ABCC52B-A3F7-440B-BBF2-55191E6E7773}" type="slidenum">
              <a:rPr lang="en-GB" smtClean="0"/>
              <a:pPr/>
              <a:t>21</a:t>
            </a:fld>
            <a:endParaRPr lang="en-GB" dirty="0"/>
          </a:p>
        </p:txBody>
      </p:sp>
      <p:sp>
        <p:nvSpPr>
          <p:cNvPr id="5" name="Footer Placeholder 4">
            <a:extLst>
              <a:ext uri="{FF2B5EF4-FFF2-40B4-BE49-F238E27FC236}">
                <a16:creationId xmlns:a16="http://schemas.microsoft.com/office/drawing/2014/main" id="{C46BFBE1-4172-4C4E-97E8-12D89D78438B}"/>
              </a:ext>
            </a:extLst>
          </p:cNvPr>
          <p:cNvSpPr>
            <a:spLocks noGrp="1"/>
          </p:cNvSpPr>
          <p:nvPr>
            <p:ph type="ftr" idx="14"/>
          </p:nvPr>
        </p:nvSpPr>
        <p:spPr/>
        <p:txBody>
          <a:bodyPr/>
          <a:lstStyle/>
          <a:p>
            <a:r>
              <a:rPr lang="en-GB" dirty="0"/>
              <a:t>Joseph Levy (InterDigital)</a:t>
            </a:r>
          </a:p>
        </p:txBody>
      </p:sp>
      <p:sp>
        <p:nvSpPr>
          <p:cNvPr id="4" name="Date Placeholder 3">
            <a:extLst>
              <a:ext uri="{FF2B5EF4-FFF2-40B4-BE49-F238E27FC236}">
                <a16:creationId xmlns:a16="http://schemas.microsoft.com/office/drawing/2014/main" id="{BC0D9767-9935-4FD5-8DF3-6DFB5A9C7A2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175743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a:xfrm>
            <a:off x="914401" y="685801"/>
            <a:ext cx="10361084" cy="380999"/>
          </a:xfrm>
        </p:spPr>
        <p:txBody>
          <a:bodyPr/>
          <a:lstStyle/>
          <a:p>
            <a:r>
              <a:rPr lang="en-US" altLang="en-US" dirty="0"/>
              <a:t>Future Sessions Planning</a:t>
            </a:r>
          </a:p>
        </p:txBody>
      </p:sp>
      <p:sp>
        <p:nvSpPr>
          <p:cNvPr id="37891" name="Content Placeholder 2"/>
          <p:cNvSpPr>
            <a:spLocks noGrp="1"/>
          </p:cNvSpPr>
          <p:nvPr>
            <p:ph idx="1"/>
          </p:nvPr>
        </p:nvSpPr>
        <p:spPr>
          <a:xfrm>
            <a:off x="599939" y="1219200"/>
            <a:ext cx="10992122" cy="5256214"/>
          </a:xfrm>
        </p:spPr>
        <p:txBody>
          <a:bodyPr/>
          <a:lstStyle/>
          <a:p>
            <a:r>
              <a:rPr lang="it-IT" altLang="en-US" sz="2000" dirty="0"/>
              <a:t>AANI SC Teleconference Plan:</a:t>
            </a:r>
          </a:p>
          <a:p>
            <a:pPr marL="57150" indent="0"/>
            <a:r>
              <a:rPr lang="it-IT" altLang="en-US" sz="1600" b="0" i="1" dirty="0"/>
              <a:t>	</a:t>
            </a:r>
            <a:r>
              <a:rPr lang="it-IT" altLang="en-US" sz="1400" i="1" dirty="0">
                <a:cs typeface="+mn-cs"/>
              </a:rPr>
              <a:t>Teleconferences Scheduled as required (with 10 days notice)</a:t>
            </a:r>
          </a:p>
          <a:p>
            <a:r>
              <a:rPr lang="it-IT" altLang="en-US" sz="2000" dirty="0"/>
              <a:t>802.11 WG January Interim Teleconferences:</a:t>
            </a:r>
            <a:br>
              <a:rPr lang="it-IT" altLang="en-US" sz="2000" b="0" i="1" dirty="0"/>
            </a:br>
            <a:r>
              <a:rPr lang="it-IT" altLang="en-US" sz="1600" b="0" i="1" dirty="0"/>
              <a:t>AANI SC</a:t>
            </a:r>
          </a:p>
          <a:p>
            <a:pPr lvl="1">
              <a:buFontTx/>
              <a:buChar char="-"/>
            </a:pPr>
            <a:r>
              <a:rPr lang="it-IT" altLang="en-US" sz="1200" b="0" i="1" dirty="0"/>
              <a:t> </a:t>
            </a:r>
            <a:r>
              <a:rPr lang="it-IT" altLang="en-US" sz="1400" i="1" dirty="0"/>
              <a:t>12 January 2021 11:15-13:15 h ET – Status and review of the Technical Report</a:t>
            </a:r>
          </a:p>
          <a:p>
            <a:pPr lvl="1">
              <a:buFontTx/>
              <a:buChar char="-"/>
            </a:pPr>
            <a:r>
              <a:rPr lang="it-IT" altLang="en-US" sz="1400" i="1" dirty="0"/>
              <a:t>13 January 2021 19:00-21:00 h ET – Motions to resolve open CIDs and to forward the Technical Report to the 802.11 WG for Approval</a:t>
            </a:r>
          </a:p>
          <a:p>
            <a:pPr lvl="1">
              <a:buFontTx/>
              <a:buChar char="-"/>
            </a:pPr>
            <a:r>
              <a:rPr lang="it-IT" altLang="en-US" sz="1400" i="1" dirty="0"/>
              <a:t>14 January 2021 11:15-13:15 h ET – If required by contributions or need for additional work on the Technical Report</a:t>
            </a:r>
          </a:p>
          <a:p>
            <a:pPr lvl="1">
              <a:buFontTx/>
              <a:buChar char="-"/>
            </a:pPr>
            <a:r>
              <a:rPr lang="it-IT" altLang="en-US" sz="1400" i="1" dirty="0"/>
              <a:t>14 January 2021 19:00-21:00 h ET – If required by contributions or need for additional work on the Technical Report</a:t>
            </a:r>
          </a:p>
          <a:p>
            <a:pPr marL="400050" lvl="1" indent="0"/>
            <a:r>
              <a:rPr lang="it-IT" altLang="en-US" sz="1400" i="1" dirty="0"/>
              <a:t>802.11 WG – Closing Plenary 15 January 2021 9:00-12:00 h ET – WG Motion to Approve the Report</a:t>
            </a:r>
            <a:endParaRPr lang="it-IT" altLang="en-US" sz="1400" b="0" i="1" dirty="0"/>
          </a:p>
          <a:p>
            <a:r>
              <a:rPr lang="en-US" dirty="0"/>
              <a:t>The AANI SC is contribution driven, contributions on the following are in scope:</a:t>
            </a:r>
          </a:p>
          <a:p>
            <a:pPr marL="857250" lvl="1" indent="-457200">
              <a:buFont typeface="+mj-lt"/>
              <a:buAutoNum type="arabicPeriod"/>
            </a:pPr>
            <a:r>
              <a:rPr lang="en-US" dirty="0"/>
              <a:t>Contributions </a:t>
            </a:r>
            <a:r>
              <a:rPr lang="en-US" sz="2000" b="0" dirty="0"/>
              <a:t>on Interworking of 802.11 with 3GPP or any other technology. </a:t>
            </a:r>
            <a:r>
              <a:rPr lang="en-US" dirty="0"/>
              <a:t> </a:t>
            </a:r>
          </a:p>
          <a:p>
            <a:pPr marL="857250" lvl="1" indent="-457200">
              <a:buFont typeface="+mj-lt"/>
              <a:buAutoNum type="arabicPeriod"/>
            </a:pPr>
            <a:r>
              <a:rPr lang="en-US" dirty="0"/>
              <a:t>Contributions on 802.11 technical performance relative to IMT-2020 requirements</a:t>
            </a:r>
          </a:p>
          <a:p>
            <a:pPr marL="857250" lvl="1" indent="-457200">
              <a:buFont typeface="+mj-lt"/>
              <a:buAutoNum type="arabicPeriod"/>
            </a:pPr>
            <a:r>
              <a:rPr lang="en-US" dirty="0"/>
              <a:t>In support of 802.1 Nendica </a:t>
            </a:r>
            <a:endParaRPr lang="en-US" altLang="en-US" dirty="0"/>
          </a:p>
          <a:p>
            <a:pPr lvl="2"/>
            <a:endParaRPr lang="en-US" altLang="en-US"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884494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1" y="685801"/>
            <a:ext cx="10361084" cy="380999"/>
          </a:xfrm>
        </p:spPr>
        <p:txBody>
          <a:bodyPr/>
          <a:lstStyle/>
          <a:p>
            <a:pPr eaLnBrk="1" hangingPunct="1"/>
            <a:r>
              <a:rPr lang="en-US" altLang="en-US" dirty="0"/>
              <a:t>Reminders and Rules</a:t>
            </a:r>
          </a:p>
        </p:txBody>
      </p:sp>
      <p:sp>
        <p:nvSpPr>
          <p:cNvPr id="10243" name="Rectangle 3"/>
          <p:cNvSpPr>
            <a:spLocks noGrp="1" noChangeArrowheads="1"/>
          </p:cNvSpPr>
          <p:nvPr>
            <p:ph idx="1"/>
          </p:nvPr>
        </p:nvSpPr>
        <p:spPr>
          <a:xfrm>
            <a:off x="811742" y="1219200"/>
            <a:ext cx="11151658" cy="5256214"/>
          </a:xfrm>
        </p:spPr>
        <p:txBody>
          <a:bodyPr/>
          <a:lstStyle/>
          <a:p>
            <a:r>
              <a:rPr lang="en-US" altLang="en-US" sz="2800" dirty="0"/>
              <a:t>Call for Secretary</a:t>
            </a:r>
          </a:p>
          <a:p>
            <a:pPr eaLnBrk="1" hangingPunct="1"/>
            <a:r>
              <a:rPr lang="en-US" altLang="en-US" sz="2800" dirty="0"/>
              <a:t>Reminders to attendees:</a:t>
            </a:r>
          </a:p>
          <a:p>
            <a:pPr lvl="1"/>
            <a:r>
              <a:rPr lang="en-US" altLang="en-US" sz="2400" dirty="0"/>
              <a:t>Please record your attendance: </a:t>
            </a:r>
            <a:r>
              <a:rPr lang="en-US" sz="2400" dirty="0">
                <a:hlinkClick r:id="rId3"/>
              </a:rPr>
              <a:t>https://imat.ieee.org/802.11/attendance-log?d=01/05/2021&amp;p=3283200005&amp;t=47200043</a:t>
            </a:r>
            <a:r>
              <a:rPr lang="en-US" sz="2400" dirty="0"/>
              <a:t> </a:t>
            </a:r>
          </a:p>
          <a:p>
            <a:pPr lvl="1"/>
            <a:r>
              <a:rPr lang="en-US" altLang="en-US" sz="2400" dirty="0"/>
              <a:t>Please mute yourself, unless you wish to speak</a:t>
            </a:r>
          </a:p>
          <a:p>
            <a:pPr lvl="1" eaLnBrk="1" hangingPunct="1"/>
            <a:r>
              <a:rPr lang="en-US" altLang="en-US" sz="2400" dirty="0"/>
              <a:t>No photographs are permitted</a:t>
            </a:r>
          </a:p>
          <a:p>
            <a:pPr lvl="1" eaLnBrk="1" hangingPunct="1"/>
            <a:r>
              <a:rPr lang="en-US" altLang="en-US" sz="2400" dirty="0"/>
              <a:t>No recordings are permitted</a:t>
            </a:r>
          </a:p>
          <a:p>
            <a:pPr lvl="1" eaLnBrk="1" hangingPunct="1"/>
            <a:r>
              <a:rPr lang="en-US" altLang="en-US" sz="2400" dirty="0"/>
              <a:t>Please use the chat to enter the queue</a:t>
            </a:r>
          </a:p>
          <a:p>
            <a:pPr eaLnBrk="1" hangingPunct="1"/>
            <a:r>
              <a:rPr lang="en-US" altLang="en-US" sz="2800" dirty="0"/>
              <a:t>AANI SC Operating Rules:</a:t>
            </a:r>
          </a:p>
          <a:p>
            <a:pPr lvl="1" eaLnBrk="1" hangingPunct="1"/>
            <a:r>
              <a:rPr lang="en-US" altLang="en-US" sz="2400" dirty="0"/>
              <a:t>Anyone present can vote on straw polls</a:t>
            </a:r>
          </a:p>
          <a:p>
            <a:pPr lvl="1" eaLnBrk="1" hangingPunct="1"/>
            <a:r>
              <a:rPr lang="en-US" altLang="en-US" sz="1600" dirty="0"/>
              <a:t>Non-preannounced Motions are not in order during 802.11 teleconferences</a:t>
            </a:r>
          </a:p>
          <a:p>
            <a:pPr lvl="1" eaLnBrk="1" hangingPunct="1"/>
            <a:r>
              <a:rPr lang="en-US" altLang="en-US" sz="1600" dirty="0"/>
              <a:t>Motions with 10 days notice are allowed (please contact the Chair)</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5123261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914401" y="685802"/>
            <a:ext cx="10361084" cy="457197"/>
          </a:xfrm>
        </p:spPr>
        <p:txBody>
          <a:bodyPr/>
          <a:lstStyle/>
          <a:p>
            <a:pPr eaLnBrk="1" hangingPunct="1"/>
            <a:r>
              <a:rPr lang="en-US" altLang="en-US" dirty="0"/>
              <a:t>Agenda</a:t>
            </a:r>
          </a:p>
        </p:txBody>
      </p:sp>
      <p:sp>
        <p:nvSpPr>
          <p:cNvPr id="20483" name="Rectangle 3"/>
          <p:cNvSpPr>
            <a:spLocks noGrp="1" noChangeArrowheads="1"/>
          </p:cNvSpPr>
          <p:nvPr>
            <p:ph idx="1"/>
          </p:nvPr>
        </p:nvSpPr>
        <p:spPr>
          <a:xfrm>
            <a:off x="304800" y="1371600"/>
            <a:ext cx="11394796" cy="4724400"/>
          </a:xfrm>
        </p:spPr>
        <p:txBody>
          <a:bodyPr/>
          <a:lstStyle/>
          <a:p>
            <a:pPr marL="0" indent="0">
              <a:spcBef>
                <a:spcPts val="200"/>
              </a:spcBef>
              <a:defRPr/>
            </a:pPr>
            <a:r>
              <a:rPr lang="en-US" altLang="en-US" dirty="0"/>
              <a:t>Tuesday 05 January 2021 9:00 – 10:00 h ET</a:t>
            </a:r>
          </a:p>
          <a:p>
            <a:pPr marL="857250" lvl="1" indent="-457200">
              <a:spcBef>
                <a:spcPts val="200"/>
              </a:spcBef>
              <a:buFont typeface="+mj-lt"/>
              <a:buAutoNum type="arabicPeriod"/>
              <a:defRPr/>
            </a:pPr>
            <a:r>
              <a:rPr lang="en-US" altLang="en-US" dirty="0"/>
              <a:t>Call for Secretary</a:t>
            </a:r>
          </a:p>
          <a:p>
            <a:pPr marL="857250" lvl="1" indent="-457200">
              <a:spcBef>
                <a:spcPts val="200"/>
              </a:spcBef>
              <a:buFont typeface="Times New Roman" panose="02020603050405020304" pitchFamily="18" charset="0"/>
              <a:buAutoNum type="arabicPeriod"/>
              <a:defRPr/>
            </a:pPr>
            <a:r>
              <a:rPr lang="en-US" altLang="en-US" dirty="0"/>
              <a:t>Administrative: Reminders, Rules, Guidelines, Resources,  Participation, Status, </a:t>
            </a:r>
          </a:p>
          <a:p>
            <a:pPr marL="857250" lvl="1" indent="-457200">
              <a:spcBef>
                <a:spcPts val="200"/>
              </a:spcBef>
              <a:buFont typeface="Times New Roman" panose="02020603050405020304" pitchFamily="18" charset="0"/>
              <a:buAutoNum type="arabicPeriod"/>
              <a:defRPr/>
            </a:pPr>
            <a:r>
              <a:rPr lang="en-US" altLang="en-US" dirty="0"/>
              <a:t>Technical Report – motions are not in order</a:t>
            </a:r>
          </a:p>
          <a:p>
            <a:pPr marL="1257300" lvl="2" indent="-457200">
              <a:spcBef>
                <a:spcPts val="200"/>
              </a:spcBef>
              <a:buFont typeface="+mj-lt"/>
              <a:buAutoNum type="alphaLcParenR"/>
              <a:defRPr/>
            </a:pPr>
            <a:r>
              <a:rPr lang="en-US" altLang="en-US" dirty="0"/>
              <a:t>Status of 802.11 WG </a:t>
            </a:r>
            <a:r>
              <a:rPr lang="en-GB" dirty="0"/>
              <a:t>CC32 on </a:t>
            </a:r>
            <a:r>
              <a:rPr lang="en-US" dirty="0"/>
              <a:t>11-20/0013r7 </a:t>
            </a:r>
          </a:p>
          <a:p>
            <a:pPr marL="1257300" lvl="2" indent="-457200">
              <a:spcBef>
                <a:spcPts val="200"/>
              </a:spcBef>
              <a:buFont typeface="+mj-lt"/>
              <a:buAutoNum type="alphaLcParenR"/>
              <a:defRPr/>
            </a:pPr>
            <a:r>
              <a:rPr lang="en-US" dirty="0"/>
              <a:t>Status of editorial review</a:t>
            </a:r>
          </a:p>
          <a:p>
            <a:pPr marL="1257300" lvl="2" indent="-457200">
              <a:spcBef>
                <a:spcPts val="200"/>
              </a:spcBef>
              <a:buFont typeface="+mj-lt"/>
              <a:buAutoNum type="alphaLcParenR"/>
              <a:defRPr/>
            </a:pPr>
            <a:r>
              <a:rPr lang="en-US" dirty="0"/>
              <a:t>Contributions</a:t>
            </a:r>
          </a:p>
          <a:p>
            <a:pPr marL="1257300" lvl="2" indent="-457200">
              <a:spcBef>
                <a:spcPts val="200"/>
              </a:spcBef>
              <a:buFont typeface="+mj-lt"/>
              <a:buAutoNum type="alphaLcParenR"/>
              <a:defRPr/>
            </a:pPr>
            <a:r>
              <a:rPr lang="en-US" dirty="0"/>
              <a:t>Review of open comments</a:t>
            </a:r>
          </a:p>
          <a:p>
            <a:pPr marL="1257300" lvl="2" indent="-457200">
              <a:spcBef>
                <a:spcPts val="200"/>
              </a:spcBef>
              <a:buFont typeface="+mj-lt"/>
              <a:buAutoNum type="alphaLcParenR"/>
              <a:defRPr/>
            </a:pPr>
            <a:r>
              <a:rPr lang="en-US" dirty="0"/>
              <a:t>Draft motion review</a:t>
            </a:r>
          </a:p>
          <a:p>
            <a:pPr marL="857250" lvl="1" indent="-457200">
              <a:spcBef>
                <a:spcPts val="200"/>
              </a:spcBef>
              <a:buFont typeface="+mj-lt"/>
              <a:buAutoNum type="arabicPeriod"/>
              <a:defRPr/>
            </a:pPr>
            <a:r>
              <a:rPr lang="en-US" dirty="0"/>
              <a:t>Future Session Planning</a:t>
            </a:r>
          </a:p>
          <a:p>
            <a:pPr marL="857250" lvl="1" indent="-457200">
              <a:spcBef>
                <a:spcPts val="200"/>
              </a:spcBef>
              <a:buFont typeface="+mj-lt"/>
              <a:buAutoNum type="arabicPeriod"/>
              <a:defRPr/>
            </a:pPr>
            <a:r>
              <a:rPr lang="en-US" dirty="0"/>
              <a:t>Adjourn</a:t>
            </a:r>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421273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99A92-BF3E-43D7-B080-F0104D6B90E2}"/>
              </a:ext>
            </a:extLst>
          </p:cNvPr>
          <p:cNvSpPr>
            <a:spLocks noGrp="1"/>
          </p:cNvSpPr>
          <p:nvPr>
            <p:ph type="title"/>
          </p:nvPr>
        </p:nvSpPr>
        <p:spPr>
          <a:xfrm>
            <a:off x="914401" y="685801"/>
            <a:ext cx="10361084" cy="457199"/>
          </a:xfrm>
        </p:spPr>
        <p:txBody>
          <a:bodyPr/>
          <a:lstStyle/>
          <a:p>
            <a:r>
              <a:rPr lang="en-US" altLang="en-US" dirty="0"/>
              <a:t>Guidelines for IEEE-SA Meetings</a:t>
            </a:r>
            <a:endParaRPr lang="en-US" dirty="0"/>
          </a:p>
        </p:txBody>
      </p:sp>
      <p:sp>
        <p:nvSpPr>
          <p:cNvPr id="3" name="Date Placeholder 2">
            <a:extLst>
              <a:ext uri="{FF2B5EF4-FFF2-40B4-BE49-F238E27FC236}">
                <a16:creationId xmlns:a16="http://schemas.microsoft.com/office/drawing/2014/main" id="{4DEDC840-3D08-462E-8EE4-982DE5C72FFD}"/>
              </a:ext>
            </a:extLst>
          </p:cNvPr>
          <p:cNvSpPr>
            <a:spLocks noGrp="1"/>
          </p:cNvSpPr>
          <p:nvPr>
            <p:ph type="dt" idx="10"/>
          </p:nvPr>
        </p:nvSpPr>
        <p:spPr/>
        <p:txBody>
          <a:bodyPr/>
          <a:lstStyle/>
          <a:p>
            <a:r>
              <a:rPr lang="en-US" dirty="0"/>
              <a:t>January 2021</a:t>
            </a:r>
            <a:endParaRPr lang="en-GB" dirty="0"/>
          </a:p>
        </p:txBody>
      </p:sp>
      <p:sp>
        <p:nvSpPr>
          <p:cNvPr id="4" name="Footer Placeholder 3">
            <a:extLst>
              <a:ext uri="{FF2B5EF4-FFF2-40B4-BE49-F238E27FC236}">
                <a16:creationId xmlns:a16="http://schemas.microsoft.com/office/drawing/2014/main" id="{45307F00-F37C-4244-A16F-C28D05A01702}"/>
              </a:ext>
            </a:extLst>
          </p:cNvPr>
          <p:cNvSpPr>
            <a:spLocks noGrp="1"/>
          </p:cNvSpPr>
          <p:nvPr>
            <p:ph type="ftr" idx="11"/>
          </p:nvPr>
        </p:nvSpPr>
        <p:spPr/>
        <p:txBody>
          <a:bodyPr/>
          <a:lstStyle/>
          <a:p>
            <a:r>
              <a:rPr lang="en-GB" dirty="0"/>
              <a:t>Joseph Levy (InterDigital)</a:t>
            </a:r>
          </a:p>
        </p:txBody>
      </p:sp>
      <p:sp>
        <p:nvSpPr>
          <p:cNvPr id="5" name="Slide Number Placeholder 4">
            <a:extLst>
              <a:ext uri="{FF2B5EF4-FFF2-40B4-BE49-F238E27FC236}">
                <a16:creationId xmlns:a16="http://schemas.microsoft.com/office/drawing/2014/main" id="{CED6072B-7049-4D6F-8190-4CBA8CDB297A}"/>
              </a:ext>
            </a:extLst>
          </p:cNvPr>
          <p:cNvSpPr>
            <a:spLocks noGrp="1"/>
          </p:cNvSpPr>
          <p:nvPr>
            <p:ph type="sldNum" idx="12"/>
          </p:nvPr>
        </p:nvSpPr>
        <p:spPr/>
        <p:txBody>
          <a:bodyPr/>
          <a:lstStyle/>
          <a:p>
            <a:r>
              <a:rPr lang="en-GB" dirty="0"/>
              <a:t>Slide </a:t>
            </a:r>
            <a:fld id="{06B781AF-4CCF-49B0-A572-DE54FBE5D942}" type="slidenum">
              <a:rPr lang="en-GB" smtClean="0"/>
              <a:pPr/>
              <a:t>5</a:t>
            </a:fld>
            <a:endParaRPr lang="en-GB" dirty="0"/>
          </a:p>
        </p:txBody>
      </p:sp>
      <p:sp>
        <p:nvSpPr>
          <p:cNvPr id="6" name="Rectangle 4">
            <a:extLst>
              <a:ext uri="{FF2B5EF4-FFF2-40B4-BE49-F238E27FC236}">
                <a16:creationId xmlns:a16="http://schemas.microsoft.com/office/drawing/2014/main" id="{036AA29B-7296-4958-AD1C-F6C518615949}"/>
              </a:ext>
            </a:extLst>
          </p:cNvPr>
          <p:cNvSpPr>
            <a:spLocks noChangeArrowheads="1"/>
          </p:cNvSpPr>
          <p:nvPr/>
        </p:nvSpPr>
        <p:spPr bwMode="auto">
          <a:xfrm>
            <a:off x="532343" y="1143000"/>
            <a:ext cx="11125200" cy="5332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ndParaRPr>
          </a:p>
          <a:p>
            <a:pPr>
              <a:lnSpc>
                <a:spcPct val="80000"/>
              </a:lnSpc>
              <a:spcAft>
                <a:spcPct val="40000"/>
              </a:spcAft>
            </a:pPr>
            <a:r>
              <a:rPr lang="en-US" altLang="en-US" sz="1800" b="1" dirty="0"/>
              <a:t>All IEEE-SA standards meetings shall be conducted in compliance with all applicable laws, including antitrust and competition laws.</a:t>
            </a:r>
          </a:p>
          <a:p>
            <a:pPr>
              <a:lnSpc>
                <a:spcPct val="80000"/>
              </a:lnSpc>
              <a:spcAft>
                <a:spcPct val="40000"/>
              </a:spcAft>
            </a:pPr>
            <a:r>
              <a:rPr lang="en-US" altLang="en-US" sz="1800" b="1" dirty="0"/>
              <a:t>Don’t discuss the interpretation, validity, or essentiality of patents/patent claims. </a:t>
            </a:r>
          </a:p>
          <a:p>
            <a:pPr>
              <a:lnSpc>
                <a:spcPct val="80000"/>
              </a:lnSpc>
              <a:spcAft>
                <a:spcPct val="40000"/>
              </a:spcAft>
            </a:pPr>
            <a:r>
              <a:rPr lang="en-US" altLang="en-US" sz="1800" b="1" dirty="0"/>
              <a:t>Don’t discuss specific license rates, terms, or conditions.</a:t>
            </a:r>
          </a:p>
          <a:p>
            <a:pPr lvl="1">
              <a:lnSpc>
                <a:spcPct val="80000"/>
              </a:lnSpc>
              <a:spcAft>
                <a:spcPct val="40000"/>
              </a:spcAft>
            </a:pPr>
            <a:r>
              <a:rPr lang="en-US" altLang="en-US" sz="1400" dirty="0"/>
              <a:t>Relative costs, including licensing costs of essential patent claims, of different technical approaches may be discussed in standards development meetings. </a:t>
            </a:r>
          </a:p>
          <a:p>
            <a:pPr lvl="2">
              <a:lnSpc>
                <a:spcPct val="80000"/>
              </a:lnSpc>
              <a:spcAft>
                <a:spcPct val="40000"/>
              </a:spcAft>
            </a:pPr>
            <a:r>
              <a:rPr lang="en-GB" altLang="en-US" sz="1400" dirty="0"/>
              <a:t>Technical considerations remain primary focus</a:t>
            </a:r>
            <a:endParaRPr lang="en-US" altLang="en-US" sz="1400" dirty="0"/>
          </a:p>
          <a:p>
            <a:pPr>
              <a:lnSpc>
                <a:spcPct val="80000"/>
              </a:lnSpc>
              <a:spcAft>
                <a:spcPct val="40000"/>
              </a:spcAft>
            </a:pPr>
            <a:r>
              <a:rPr lang="en-US" altLang="en-US" sz="1800" b="1" dirty="0"/>
              <a:t>Don’t discuss or engage in the fixing of product prices, allocation of customers, or division of sales markets.</a:t>
            </a:r>
          </a:p>
          <a:p>
            <a:pPr>
              <a:lnSpc>
                <a:spcPct val="80000"/>
              </a:lnSpc>
              <a:spcAft>
                <a:spcPct val="40000"/>
              </a:spcAft>
            </a:pPr>
            <a:r>
              <a:rPr lang="en-US" altLang="en-US" sz="1800" b="1" dirty="0"/>
              <a:t>Don’t discuss the status or substance of ongoing or threatened litigation.</a:t>
            </a:r>
          </a:p>
          <a:p>
            <a:pPr>
              <a:lnSpc>
                <a:spcPct val="80000"/>
              </a:lnSpc>
              <a:spcAft>
                <a:spcPct val="40000"/>
              </a:spcAft>
            </a:pPr>
            <a:r>
              <a:rPr lang="en-US" altLang="en-US" sz="1800" b="1" dirty="0"/>
              <a:t>Don’t be silent if inappropriate topics are discussed… do formally object.</a:t>
            </a:r>
          </a:p>
          <a:p>
            <a:pPr algn="ctr">
              <a:lnSpc>
                <a:spcPct val="80000"/>
              </a:lnSpc>
              <a:buFont typeface="Monotype Sorts" pitchFamily="2" charset="2"/>
              <a:buNone/>
            </a:pPr>
            <a:r>
              <a:rPr lang="en-US" altLang="en-US" sz="1050" b="1" dirty="0"/>
              <a:t>---------------------------------------------------------------   </a:t>
            </a:r>
          </a:p>
          <a:p>
            <a:pPr algn="ctr">
              <a:lnSpc>
                <a:spcPct val="80000"/>
              </a:lnSpc>
              <a:buFont typeface="Monotype Sorts" pitchFamily="2" charset="2"/>
              <a:buNone/>
            </a:pPr>
            <a:r>
              <a:rPr lang="en-US" altLang="en-US" sz="1400" b="1" dirty="0"/>
              <a:t>If you have questions, contact the IEEE-SA Standards Board Patent Committee Administrator at patcom@ieee.org or visit http://standards.ieee.org/about/sasb/patcom/index.html </a:t>
            </a:r>
            <a:br>
              <a:rPr lang="en-US" altLang="en-US" sz="1400" b="1" dirty="0"/>
            </a:br>
            <a:endParaRPr lang="en-US" altLang="en-US" sz="1400" b="1" dirty="0"/>
          </a:p>
          <a:p>
            <a:pPr algn="ctr">
              <a:lnSpc>
                <a:spcPct val="80000"/>
              </a:lnSpc>
              <a:buFont typeface="Monotype Sorts" pitchFamily="2" charset="2"/>
              <a:buNone/>
            </a:pPr>
            <a:r>
              <a:rPr lang="en-US" altLang="en-US" sz="1400" b="1" dirty="0"/>
              <a:t>See </a:t>
            </a:r>
            <a:r>
              <a:rPr lang="en-US" altLang="en-US" sz="1400" b="1" i="1" dirty="0"/>
              <a:t>IEEE-SA Standards Board Operations Manual</a:t>
            </a:r>
            <a:r>
              <a:rPr lang="en-US" altLang="en-US" sz="1400" b="1" dirty="0"/>
              <a:t>, clause 5.3.10 and </a:t>
            </a:r>
            <a:r>
              <a:rPr lang="en-GB" altLang="en-US" sz="1400" b="1" dirty="0"/>
              <a:t>“Promoting Competition and Innovation: What You Need to Know about the IEEE Standards Association's Antitrust and Competition Policy”</a:t>
            </a:r>
            <a:r>
              <a:rPr lang="en-US" altLang="en-US" sz="1400" b="1" dirty="0"/>
              <a:t> for more details.</a:t>
            </a:r>
          </a:p>
          <a:p>
            <a:pPr algn="ctr">
              <a:lnSpc>
                <a:spcPct val="80000"/>
              </a:lnSpc>
              <a:buFont typeface="Monotype Sorts" pitchFamily="2" charset="2"/>
              <a:buNone/>
            </a:pPr>
            <a:endParaRPr lang="en-US" altLang="en-US" sz="1400" b="1" dirty="0"/>
          </a:p>
          <a:p>
            <a:pPr algn="ctr">
              <a:lnSpc>
                <a:spcPct val="80000"/>
              </a:lnSpc>
              <a:buFont typeface="Monotype Sorts" pitchFamily="2" charset="2"/>
              <a:buNone/>
            </a:pPr>
            <a:r>
              <a:rPr lang="en-US" altLang="en-US" sz="1400" b="1" dirty="0"/>
              <a:t>This slide set is available </a:t>
            </a:r>
            <a:br>
              <a:rPr lang="en-US" altLang="en-US" sz="1400" b="1" dirty="0"/>
            </a:br>
            <a:r>
              <a:rPr lang="en-US" altLang="en-US" sz="1400" b="1" dirty="0"/>
              <a:t>at https://development.standards.ieee.org/myproject/Public/mytools/mob/preparslides.ppt</a:t>
            </a:r>
          </a:p>
        </p:txBody>
      </p:sp>
    </p:spTree>
    <p:extLst>
      <p:ext uri="{BB962C8B-B14F-4D97-AF65-F5344CB8AC3E}">
        <p14:creationId xmlns:p14="http://schemas.microsoft.com/office/powerpoint/2010/main" val="188031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50AB4-EDAB-47F7-9D29-CA50AE2F98D3}"/>
              </a:ext>
            </a:extLst>
          </p:cNvPr>
          <p:cNvSpPr>
            <a:spLocks noGrp="1"/>
          </p:cNvSpPr>
          <p:nvPr>
            <p:ph type="title"/>
          </p:nvPr>
        </p:nvSpPr>
        <p:spPr/>
        <p:txBody>
          <a:bodyPr/>
          <a:lstStyle/>
          <a:p>
            <a:r>
              <a:rPr lang="en-US" altLang="en-US" dirty="0"/>
              <a:t>Participant behavior in IEEE-SA activities is guided</a:t>
            </a:r>
            <a:br>
              <a:rPr lang="en-US" altLang="en-US" dirty="0"/>
            </a:br>
            <a:r>
              <a:rPr lang="en-US" altLang="en-US" dirty="0"/>
              <a:t>by the IEEE Codes of Ethics &amp; Conduct</a:t>
            </a:r>
            <a:endParaRPr lang="en-US" dirty="0"/>
          </a:p>
        </p:txBody>
      </p:sp>
      <p:sp>
        <p:nvSpPr>
          <p:cNvPr id="3" name="Content Placeholder 2">
            <a:extLst>
              <a:ext uri="{FF2B5EF4-FFF2-40B4-BE49-F238E27FC236}">
                <a16:creationId xmlns:a16="http://schemas.microsoft.com/office/drawing/2014/main" id="{B4AE936D-A4A1-44CC-9983-10EE75866C78}"/>
              </a:ext>
            </a:extLst>
          </p:cNvPr>
          <p:cNvSpPr>
            <a:spLocks noGrp="1"/>
          </p:cNvSpPr>
          <p:nvPr>
            <p:ph idx="1"/>
          </p:nvPr>
        </p:nvSpPr>
        <p:spPr/>
        <p:txBody>
          <a:bodyPr/>
          <a:lstStyle/>
          <a:p>
            <a:r>
              <a:rPr lang="en-US" altLang="en-US" dirty="0"/>
              <a:t>All participants in IEEE-SA activities are expected to adhere to the core principles underlying the:</a:t>
            </a:r>
          </a:p>
          <a:p>
            <a:pPr lvl="1">
              <a:buFont typeface="Arial" panose="020B0604020202020204" pitchFamily="34" charset="0"/>
              <a:buChar char="•"/>
            </a:pPr>
            <a:r>
              <a:rPr lang="en-US" altLang="en-US" sz="1800" dirty="0">
                <a:hlinkClick r:id="rId2"/>
              </a:rPr>
              <a:t>IEEE Code of Ethics</a:t>
            </a:r>
            <a:endParaRPr lang="en-US" altLang="en-US" sz="1800" dirty="0"/>
          </a:p>
          <a:p>
            <a:pPr lvl="1">
              <a:buFont typeface="Arial" panose="020B0604020202020204" pitchFamily="34" charset="0"/>
              <a:buChar char="•"/>
            </a:pPr>
            <a:r>
              <a:rPr lang="en-US" altLang="en-US" sz="1800" dirty="0">
                <a:hlinkClick r:id="rId3"/>
              </a:rPr>
              <a:t>IEEE Code of Conduct</a:t>
            </a:r>
            <a:endParaRPr lang="en-US" altLang="en-US" sz="1800" dirty="0"/>
          </a:p>
          <a:p>
            <a:r>
              <a:rPr lang="en-US" altLang="en-US" dirty="0"/>
              <a:t>The core principles of the IEEE Codes of Ethics &amp; Conduct are to:</a:t>
            </a:r>
          </a:p>
          <a:p>
            <a:pPr lvl="1">
              <a:buFont typeface="Arial" panose="020B0604020202020204" pitchFamily="34" charset="0"/>
              <a:buChar char="•"/>
            </a:pPr>
            <a:r>
              <a:rPr lang="en-US" altLang="en-US" sz="1800" i="1" dirty="0"/>
              <a:t>Uphold the highest standards of integrity, responsible behavior, and ethical and professional conduct</a:t>
            </a:r>
          </a:p>
          <a:p>
            <a:pPr lvl="1">
              <a:buFont typeface="Arial" panose="020B0604020202020204" pitchFamily="34" charset="0"/>
              <a:buChar char="•"/>
            </a:pPr>
            <a:r>
              <a:rPr lang="en-US" alt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altLang="en-US" sz="1800" i="1" dirty="0"/>
              <a:t>Avoid injuring others, their property, reputation, or employment by false or malicious action</a:t>
            </a:r>
          </a:p>
          <a:p>
            <a:r>
              <a:rPr lang="en-US" altLang="en-US" dirty="0"/>
              <a:t>The most recent versions of these Codes are available at</a:t>
            </a:r>
          </a:p>
          <a:p>
            <a:pPr lvl="1">
              <a:buFont typeface="Arial" panose="020B0604020202020204" pitchFamily="34" charset="0"/>
              <a:buChar char="•"/>
            </a:pPr>
            <a:r>
              <a:rPr lang="en-US" altLang="en-US" sz="1800" dirty="0">
                <a:hlinkClick r:id="rId4"/>
              </a:rPr>
              <a:t>http://www.ieee.org/about/corporate/governance</a:t>
            </a:r>
            <a:endParaRPr lang="en-US" altLang="en-US" sz="1800" dirty="0"/>
          </a:p>
          <a:p>
            <a:endParaRPr lang="en-US" dirty="0"/>
          </a:p>
        </p:txBody>
      </p:sp>
      <p:sp>
        <p:nvSpPr>
          <p:cNvPr id="4" name="Slide Number Placeholder 3">
            <a:extLst>
              <a:ext uri="{FF2B5EF4-FFF2-40B4-BE49-F238E27FC236}">
                <a16:creationId xmlns:a16="http://schemas.microsoft.com/office/drawing/2014/main" id="{954C62F7-E016-45C7-87F3-A4CA50004666}"/>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CB3A5CC-72DB-4753-B235-BC3F9C7F35C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D471468F-3644-4C93-98A2-520989138EB7}"/>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30197013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altLang="en-US" sz="3600" dirty="0">
                <a:solidFill>
                  <a:schemeClr val="tx1"/>
                </a:solidFill>
              </a:rPr>
              <a:t>Resources – URLs</a:t>
            </a:r>
          </a:p>
        </p:txBody>
      </p:sp>
      <p:sp>
        <p:nvSpPr>
          <p:cNvPr id="15363" name="Rectangle 3"/>
          <p:cNvSpPr>
            <a:spLocks noGrp="1" noChangeArrowheads="1"/>
          </p:cNvSpPr>
          <p:nvPr>
            <p:ph idx="1"/>
          </p:nvPr>
        </p:nvSpPr>
        <p:spPr/>
        <p:txBody>
          <a:bodyPr/>
          <a:lstStyle/>
          <a:p>
            <a:pPr>
              <a:lnSpc>
                <a:spcPct val="90000"/>
              </a:lnSpc>
            </a:pPr>
            <a:r>
              <a:rPr lang="en-US" altLang="en-US" sz="2800" dirty="0"/>
              <a:t>Link to IEEE Disclosure of Affiliation </a:t>
            </a:r>
          </a:p>
          <a:p>
            <a:pPr lvl="1">
              <a:lnSpc>
                <a:spcPct val="90000"/>
              </a:lnSpc>
            </a:pPr>
            <a:r>
              <a:rPr lang="en-US" altLang="en-US" sz="2400" dirty="0">
                <a:hlinkClick r:id="rId3"/>
              </a:rPr>
              <a:t>http://standards.ieee.org/faqs/affiliationFAQ.html</a:t>
            </a:r>
            <a:endParaRPr lang="en-US" altLang="en-US" sz="2400" dirty="0"/>
          </a:p>
          <a:p>
            <a:pPr>
              <a:lnSpc>
                <a:spcPct val="90000"/>
              </a:lnSpc>
            </a:pPr>
            <a:r>
              <a:rPr lang="en-US" altLang="en-US" sz="2800" dirty="0"/>
              <a:t>Links to IEEE Antitrust Guidelines</a:t>
            </a:r>
          </a:p>
          <a:p>
            <a:pPr lvl="1">
              <a:lnSpc>
                <a:spcPct val="90000"/>
              </a:lnSpc>
            </a:pPr>
            <a:r>
              <a:rPr lang="en-US" altLang="en-US" sz="2400" dirty="0">
                <a:hlinkClick r:id="rId4"/>
              </a:rPr>
              <a:t>http://standards.ieee.org/resources/antitrust-guidelines.pdf</a:t>
            </a:r>
            <a:endParaRPr lang="en-US" altLang="en-US" sz="2400" dirty="0"/>
          </a:p>
          <a:p>
            <a:pPr>
              <a:lnSpc>
                <a:spcPct val="90000"/>
              </a:lnSpc>
            </a:pPr>
            <a:r>
              <a:rPr lang="en-US" altLang="en-US" sz="2800" dirty="0"/>
              <a:t>Link to IEEE Patent Policy</a:t>
            </a:r>
          </a:p>
          <a:p>
            <a:pPr lvl="1">
              <a:lnSpc>
                <a:spcPct val="90000"/>
              </a:lnSpc>
            </a:pPr>
            <a:r>
              <a:rPr lang="en-US" altLang="en-US" sz="2400" dirty="0">
                <a:hlinkClick r:id="rId5"/>
              </a:rPr>
              <a:t>http://standards.ieee.org/board/pat/pat-slideset.ppt</a:t>
            </a:r>
            <a:endParaRPr lang="en-US" altLang="en-US" sz="2400" dirty="0"/>
          </a:p>
        </p:txBody>
      </p:sp>
      <p:sp>
        <p:nvSpPr>
          <p:cNvPr id="3" name="Footer Placeholder 2"/>
          <p:cNvSpPr>
            <a:spLocks noGrp="1"/>
          </p:cNvSpPr>
          <p:nvPr>
            <p:ph type="ftr" idx="14"/>
          </p:nvPr>
        </p:nvSpPr>
        <p:spPr/>
        <p:txBody>
          <a:bodyPr/>
          <a:lstStyle/>
          <a:p>
            <a:r>
              <a:rPr lang="en-GB" dirty="0"/>
              <a:t>Joseph Levy (InterDigital)</a:t>
            </a:r>
          </a:p>
        </p:txBody>
      </p:sp>
      <p:sp>
        <p:nvSpPr>
          <p:cNvPr id="2" name="Date Placeholder 1"/>
          <p:cNvSpPr>
            <a:spLocks noGrp="1"/>
          </p:cNvSpPr>
          <p:nvPr>
            <p:ph type="dt" idx="15"/>
          </p:nvPr>
        </p:nvSpPr>
        <p:spPr/>
        <p:txBody>
          <a:bodyPr/>
          <a:lstStyle/>
          <a:p>
            <a:r>
              <a:rPr lang="en-US" dirty="0"/>
              <a:t>January 2021</a:t>
            </a:r>
            <a:endParaRPr lang="en-GB"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12689774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BA90A0-C36D-4E4E-BE25-F3D23E2E2E92}"/>
              </a:ext>
            </a:extLst>
          </p:cNvPr>
          <p:cNvSpPr>
            <a:spLocks noGrp="1"/>
          </p:cNvSpPr>
          <p:nvPr>
            <p:ph type="title"/>
          </p:nvPr>
        </p:nvSpPr>
        <p:spPr>
          <a:xfrm>
            <a:off x="760943" y="725488"/>
            <a:ext cx="10667999" cy="1065213"/>
          </a:xfrm>
        </p:spPr>
        <p:txBody>
          <a:bodyPr/>
          <a:lstStyle/>
          <a:p>
            <a:r>
              <a:rPr lang="en-US" altLang="en-US" dirty="0"/>
              <a:t>Participants in the IEEE-SA “individual process” shall</a:t>
            </a:r>
            <a:br>
              <a:rPr lang="en-US" altLang="en-US" dirty="0"/>
            </a:br>
            <a:r>
              <a:rPr lang="en-US" altLang="en-US" dirty="0"/>
              <a:t>act independently of others, including employers</a:t>
            </a:r>
            <a:endParaRPr lang="en-US" dirty="0"/>
          </a:p>
        </p:txBody>
      </p:sp>
      <p:sp>
        <p:nvSpPr>
          <p:cNvPr id="3" name="Content Placeholder 2">
            <a:extLst>
              <a:ext uri="{FF2B5EF4-FFF2-40B4-BE49-F238E27FC236}">
                <a16:creationId xmlns:a16="http://schemas.microsoft.com/office/drawing/2014/main" id="{CBABB861-F921-4D72-AAE9-C11B101704FB}"/>
              </a:ext>
            </a:extLst>
          </p:cNvPr>
          <p:cNvSpPr>
            <a:spLocks noGrp="1"/>
          </p:cNvSpPr>
          <p:nvPr>
            <p:ph idx="1"/>
          </p:nvPr>
        </p:nvSpPr>
        <p:spPr>
          <a:xfrm>
            <a:off x="760943" y="1909764"/>
            <a:ext cx="10667998" cy="4113213"/>
          </a:xfrm>
        </p:spPr>
        <p:txBody>
          <a:bodyPr/>
          <a:lstStyle/>
          <a:p>
            <a:r>
              <a:rPr lang="en-US" altLang="en-US" sz="2000" dirty="0"/>
              <a:t>The </a:t>
            </a:r>
            <a:r>
              <a:rPr lang="en-US" altLang="en-US" sz="2000" dirty="0">
                <a:hlinkClick r:id="rId2"/>
              </a:rPr>
              <a:t>IEEE-SA Standards Board Bylaws </a:t>
            </a:r>
            <a:r>
              <a:rPr lang="en-US" altLang="en-US" sz="2000" dirty="0"/>
              <a:t>require that “participants in the IEEE standards development individual process shall act based on their qualifications and experience”</a:t>
            </a:r>
          </a:p>
          <a:p>
            <a:r>
              <a:rPr lang="en-US" altLang="en-US" sz="2000" dirty="0"/>
              <a:t>This means participants:</a:t>
            </a:r>
          </a:p>
          <a:p>
            <a:pPr lvl="1">
              <a:buFont typeface="Arial" panose="020B0604020202020204" pitchFamily="34"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buFont typeface="Arial" panose="020B0604020202020204" pitchFamily="34"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0E8CEC88-CF3B-416A-90BA-F9B8BF1ADAFE}"/>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2D61C84-1846-4703-A4C8-359402F4874D}"/>
              </a:ext>
            </a:extLst>
          </p:cNvPr>
          <p:cNvSpPr>
            <a:spLocks noGrp="1"/>
          </p:cNvSpPr>
          <p:nvPr>
            <p:ph type="ftr" idx="14"/>
          </p:nvPr>
        </p:nvSpPr>
        <p:spPr/>
        <p:txBody>
          <a:bodyPr/>
          <a:lstStyle/>
          <a:p>
            <a:r>
              <a:rPr lang="en-GB" dirty="0"/>
              <a:t>Joseph Levy (InterDigital)</a:t>
            </a:r>
          </a:p>
        </p:txBody>
      </p:sp>
      <p:sp>
        <p:nvSpPr>
          <p:cNvPr id="6" name="Date Placeholder 5">
            <a:extLst>
              <a:ext uri="{FF2B5EF4-FFF2-40B4-BE49-F238E27FC236}">
                <a16:creationId xmlns:a16="http://schemas.microsoft.com/office/drawing/2014/main" id="{A115F171-4A64-4306-B799-774DE8E25C5C}"/>
              </a:ext>
            </a:extLst>
          </p:cNvPr>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785690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09557"/>
          </a:xfrm>
        </p:spPr>
        <p:txBody>
          <a:bodyPr/>
          <a:lstStyle/>
          <a:p>
            <a:r>
              <a:rPr lang="en-US" dirty="0"/>
              <a:t>Status on the Proposal on Interworking</a:t>
            </a:r>
          </a:p>
        </p:txBody>
      </p:sp>
      <p:sp>
        <p:nvSpPr>
          <p:cNvPr id="3" name="Content Placeholder 2"/>
          <p:cNvSpPr>
            <a:spLocks noGrp="1"/>
          </p:cNvSpPr>
          <p:nvPr>
            <p:ph idx="1"/>
          </p:nvPr>
        </p:nvSpPr>
        <p:spPr>
          <a:xfrm>
            <a:off x="152400" y="1035046"/>
            <a:ext cx="11860742" cy="5400680"/>
          </a:xfrm>
        </p:spPr>
        <p:txBody>
          <a:bodyPr/>
          <a:lstStyle/>
          <a:p>
            <a:pPr marL="571500" indent="-457200">
              <a:spcAft>
                <a:spcPts val="0"/>
              </a:spcAft>
              <a:buFont typeface="Arial" panose="020B0604020202020204" pitchFamily="34" charset="0"/>
              <a:buChar char="•"/>
            </a:pPr>
            <a:r>
              <a:rPr lang="en-US" altLang="en-US" sz="1600" b="0" dirty="0">
                <a:solidFill>
                  <a:schemeClr val="tx1"/>
                </a:solidFill>
              </a:rPr>
              <a:t>July 2019 a proposal was made: </a:t>
            </a:r>
            <a:r>
              <a:rPr lang="en-US" altLang="en-US" sz="1600" b="0" dirty="0">
                <a:solidFill>
                  <a:schemeClr val="tx1"/>
                </a:solidFill>
                <a:hlinkClick r:id="rId2"/>
              </a:rPr>
              <a:t>11-19/1160r1</a:t>
            </a:r>
            <a:r>
              <a:rPr lang="en-US" altLang="en-US" sz="1600" b="0" dirty="0">
                <a:solidFill>
                  <a:schemeClr val="tx1"/>
                </a:solidFill>
              </a:rPr>
              <a:t> Proposal on Interworking between IEEE 802.11 WLAN and 3GPP 5G Core Network</a:t>
            </a:r>
          </a:p>
          <a:p>
            <a:pPr marL="571500" indent="-457200">
              <a:spcAft>
                <a:spcPts val="0"/>
              </a:spcAft>
              <a:buFont typeface="Arial" panose="020B0604020202020204" pitchFamily="34" charset="0"/>
              <a:buChar char="•"/>
            </a:pPr>
            <a:r>
              <a:rPr lang="en-US" altLang="en-US" sz="1600" b="0" dirty="0">
                <a:solidFill>
                  <a:schemeClr val="tx1"/>
                </a:solidFill>
              </a:rPr>
              <a:t>Sept 2019 more details: </a:t>
            </a:r>
            <a:r>
              <a:rPr lang="en-US" altLang="en-US" sz="1600" b="0" dirty="0">
                <a:solidFill>
                  <a:schemeClr val="tx1"/>
                </a:solidFill>
                <a:hlinkClick r:id="rId3"/>
              </a:rPr>
              <a:t>11-19/1529r1</a:t>
            </a:r>
            <a:r>
              <a:rPr lang="en-US" altLang="en-US" sz="1600" b="0" dirty="0">
                <a:solidFill>
                  <a:schemeClr val="tx1"/>
                </a:solidFill>
              </a:rPr>
              <a:t>, “</a:t>
            </a:r>
            <a:r>
              <a:rPr lang="en-US" sz="1600" b="0" dirty="0"/>
              <a:t>Objective and scope of technical report on interworking between 5G core network and WLAN”</a:t>
            </a:r>
          </a:p>
          <a:p>
            <a:pPr marL="571500" indent="-457200">
              <a:spcAft>
                <a:spcPts val="0"/>
              </a:spcAft>
              <a:buFont typeface="Arial" panose="020B0604020202020204" pitchFamily="34" charset="0"/>
              <a:buChar char="•"/>
            </a:pPr>
            <a:r>
              <a:rPr lang="en-US" altLang="en-US" sz="1600" b="0" dirty="0">
                <a:solidFill>
                  <a:schemeClr val="tx1"/>
                </a:solidFill>
              </a:rPr>
              <a:t>November 2019 two contributions were discussed:</a:t>
            </a:r>
          </a:p>
          <a:p>
            <a:pPr marL="857250" lvl="1" indent="-457200">
              <a:spcBef>
                <a:spcPts val="200"/>
              </a:spcBef>
              <a:spcAft>
                <a:spcPts val="0"/>
              </a:spcAft>
              <a:buFont typeface="Arial" panose="020B0604020202020204" pitchFamily="34" charset="0"/>
              <a:buChar char="•"/>
              <a:defRPr/>
            </a:pPr>
            <a:r>
              <a:rPr lang="en-US" sz="1400" dirty="0">
                <a:hlinkClick r:id="rId4"/>
              </a:rPr>
              <a:t>11-19/2046r0</a:t>
            </a:r>
            <a:r>
              <a:rPr lang="en-US" sz="1400" dirty="0"/>
              <a:t> The Initial Technical Draft Report on Interworking between 3GPP 5G Network &amp; WLAN - </a:t>
            </a:r>
            <a:r>
              <a:rPr lang="en-GB" sz="1400" dirty="0"/>
              <a:t>Hyun Seo OH (ETRI)</a:t>
            </a:r>
          </a:p>
          <a:p>
            <a:pPr marL="857250" lvl="1" indent="-457200">
              <a:spcBef>
                <a:spcPts val="200"/>
              </a:spcBef>
              <a:spcAft>
                <a:spcPts val="0"/>
              </a:spcAft>
              <a:buFont typeface="Arial" panose="020B0604020202020204" pitchFamily="34" charset="0"/>
              <a:buChar char="•"/>
              <a:defRPr/>
            </a:pPr>
            <a:r>
              <a:rPr lang="en-GB" sz="1400" dirty="0">
                <a:hlinkClick r:id="rId5"/>
              </a:rPr>
              <a:t>11-19/1843</a:t>
            </a:r>
            <a:r>
              <a:rPr lang="en-GB" sz="1400" dirty="0"/>
              <a:t> - Initial technical draft report on interworking between 3GPP 5G network &amp; WLAN  - Hyun Seo OH (ETRI)</a:t>
            </a:r>
          </a:p>
          <a:p>
            <a:pPr marL="457200" indent="-457200">
              <a:spcBef>
                <a:spcPts val="200"/>
              </a:spcBef>
              <a:spcAft>
                <a:spcPts val="0"/>
              </a:spcAft>
              <a:buFont typeface="Arial" panose="020B0604020202020204" pitchFamily="34" charset="0"/>
              <a:buChar char="•"/>
              <a:defRPr/>
            </a:pPr>
            <a:r>
              <a:rPr lang="en-GB" sz="1600" b="0" dirty="0">
                <a:solidFill>
                  <a:schemeClr val="tx1"/>
                </a:solidFill>
              </a:rPr>
              <a:t>January 2020 a contribution was discussed:</a:t>
            </a:r>
          </a:p>
          <a:p>
            <a:pPr marL="857250" lvl="1" indent="-457200">
              <a:spcBef>
                <a:spcPts val="200"/>
              </a:spcBef>
              <a:spcAft>
                <a:spcPts val="0"/>
              </a:spcAft>
              <a:buFont typeface="Arial" panose="020B0604020202020204" pitchFamily="34" charset="0"/>
              <a:buChar char="•"/>
              <a:defRPr/>
            </a:pPr>
            <a:r>
              <a:rPr lang="en-US" sz="1400" dirty="0">
                <a:hlinkClick r:id="rId6"/>
              </a:rPr>
              <a:t>11-20/0013r0</a:t>
            </a:r>
            <a:r>
              <a:rPr lang="en-US" sz="1400" dirty="0"/>
              <a:t> “Draft technical report on interworking between 3GPP 5G network &amp; WLAN” - Hyun Seo OH(ETRI)</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April 2020 two contributions were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7">
                  <a:extLst>
                    <a:ext uri="{A12FA001-AC4F-418D-AE19-62706E023703}">
                      <ahyp:hlinkClr xmlns:ahyp="http://schemas.microsoft.com/office/drawing/2018/hyperlinkcolor" val="tx"/>
                    </a:ext>
                  </a:extLst>
                </a:hlinkClick>
              </a:rPr>
              <a:t>11-20/o013r1</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 - Hyun Seo OH(ETRI)</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8">
                  <a:extLst>
                    <a:ext uri="{A12FA001-AC4F-418D-AE19-62706E023703}">
                      <ahyp:hlinkClr xmlns:ahyp="http://schemas.microsoft.com/office/drawing/2018/hyperlinkcolor" val="tx"/>
                    </a:ext>
                  </a:extLst>
                </a:hlinkClick>
              </a:rPr>
              <a:t>11-20/0580r0</a:t>
            </a:r>
            <a:r>
              <a:rPr lang="en-US" altLang="en-US" sz="1600" dirty="0">
                <a:solidFill>
                  <a:schemeClr val="tx1"/>
                </a:solidFill>
                <a:cs typeface="+mn-cs"/>
              </a:rPr>
              <a:t> “Consideration of interworking between 3GPP 5G core and IEEE 802.11” - Max Riegel (Nokia)</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June 2020 report was discussed: </a:t>
            </a:r>
            <a:r>
              <a:rPr lang="en-US" altLang="en-US" sz="1600" b="0" dirty="0">
                <a:solidFill>
                  <a:schemeClr val="tx1"/>
                </a:solidFill>
                <a:hlinkClick r:id="rId9">
                  <a:extLst>
                    <a:ext uri="{A12FA001-AC4F-418D-AE19-62706E023703}">
                      <ahyp:hlinkClr xmlns:ahyp="http://schemas.microsoft.com/office/drawing/2018/hyperlinkcolor" val="tx"/>
                    </a:ext>
                  </a:extLst>
                </a:hlinkClick>
              </a:rPr>
              <a:t>11-20/0013r2</a:t>
            </a:r>
            <a:r>
              <a:rPr lang="en-US" altLang="en-US" sz="1600" b="0" dirty="0">
                <a:solidFill>
                  <a:schemeClr val="tx1"/>
                </a:solidFill>
              </a:rPr>
              <a:t> “</a:t>
            </a:r>
            <a:r>
              <a:rPr lang="en-US" sz="1600" b="0" dirty="0">
                <a:solidFill>
                  <a:schemeClr val="tx1"/>
                </a:solidFill>
              </a:rPr>
              <a:t>Draft technical report on interworking between 3GPP 5G network &amp; WLAN”</a:t>
            </a:r>
          </a:p>
          <a:p>
            <a:pPr marL="457200" indent="-457200">
              <a:spcBef>
                <a:spcPts val="200"/>
              </a:spcBef>
              <a:spcAft>
                <a:spcPts val="0"/>
              </a:spcAft>
              <a:buFont typeface="Arial" panose="020B0604020202020204" pitchFamily="34" charset="0"/>
              <a:buChar char="•"/>
              <a:defRPr/>
            </a:pPr>
            <a:r>
              <a:rPr lang="en-US" altLang="en-US" sz="1600" b="0" dirty="0">
                <a:solidFill>
                  <a:schemeClr val="tx1"/>
                </a:solidFill>
              </a:rPr>
              <a:t>6 July 2020 an updated version of the report was discussed</a:t>
            </a:r>
          </a:p>
          <a:p>
            <a:pPr marL="857250" lvl="1" indent="-457200">
              <a:spcBef>
                <a:spcPts val="200"/>
              </a:spcBef>
              <a:spcAft>
                <a:spcPts val="0"/>
              </a:spcAft>
              <a:buFont typeface="Arial" panose="020B0604020202020204" pitchFamily="34" charset="0"/>
              <a:buChar char="•"/>
              <a:defRPr/>
            </a:pPr>
            <a:r>
              <a:rPr lang="en-US" altLang="en-US" sz="1600" dirty="0">
                <a:solidFill>
                  <a:schemeClr val="tx1"/>
                </a:solidFill>
                <a:cs typeface="+mn-cs"/>
                <a:hlinkClick r:id="rId10">
                  <a:extLst>
                    <a:ext uri="{A12FA001-AC4F-418D-AE19-62706E023703}">
                      <ahyp:hlinkClr xmlns:ahyp="http://schemas.microsoft.com/office/drawing/2018/hyperlinkcolor" val="tx"/>
                    </a:ext>
                  </a:extLst>
                </a:hlinkClick>
              </a:rPr>
              <a:t>11-20/0013r3</a:t>
            </a:r>
            <a:r>
              <a:rPr lang="en-US" altLang="en-US" sz="1600" dirty="0">
                <a:solidFill>
                  <a:schemeClr val="tx1"/>
                </a:solidFill>
                <a:cs typeface="+mn-cs"/>
              </a:rPr>
              <a:t> “</a:t>
            </a:r>
            <a:r>
              <a:rPr lang="en-US" sz="1600" dirty="0">
                <a:solidFill>
                  <a:schemeClr val="tx1"/>
                </a:solidFill>
                <a:cs typeface="+mn-cs"/>
              </a:rPr>
              <a:t>Draft technical report on interworking between 3GPP 5G network &amp; WLAN”</a:t>
            </a:r>
            <a:br>
              <a:rPr lang="en-US" sz="1600" dirty="0">
                <a:solidFill>
                  <a:schemeClr val="tx1"/>
                </a:solidFill>
                <a:cs typeface="+mn-cs"/>
              </a:rPr>
            </a:br>
            <a:r>
              <a:rPr lang="en-US" sz="1600" dirty="0">
                <a:solidFill>
                  <a:schemeClr val="tx1"/>
                </a:solidFill>
                <a:cs typeface="+mn-cs"/>
              </a:rPr>
              <a:t>Hyun Seo OH (ETRI) was reviewed and changes were discussed</a:t>
            </a:r>
            <a:endParaRPr lang="en-US" altLang="en-US" sz="1600" dirty="0">
              <a:solidFill>
                <a:schemeClr val="tx1"/>
              </a:solidFill>
              <a:cs typeface="+mn-cs"/>
            </a:endParaRPr>
          </a:p>
          <a:p>
            <a:pPr marL="457200" indent="-457200">
              <a:spcBef>
                <a:spcPts val="200"/>
              </a:spcBef>
              <a:buFont typeface="Arial" panose="020B0604020202020204" pitchFamily="34" charset="0"/>
              <a:buChar char="•"/>
              <a:defRPr/>
            </a:pPr>
            <a:r>
              <a:rPr lang="en-US" altLang="en-US" sz="1600" b="0" dirty="0">
                <a:solidFill>
                  <a:schemeClr val="tx1"/>
                </a:solidFill>
              </a:rPr>
              <a:t>14 July 2020 – </a:t>
            </a:r>
          </a:p>
          <a:p>
            <a:pPr marL="857250" lvl="1" indent="-457200">
              <a:spcBef>
                <a:spcPts val="200"/>
              </a:spcBef>
              <a:buFont typeface="Arial" panose="020B0604020202020204" pitchFamily="34" charset="0"/>
              <a:buChar char="•"/>
              <a:defRPr/>
            </a:pPr>
            <a:r>
              <a:rPr lang="en-US" sz="1600" dirty="0">
                <a:hlinkClick r:id="rId10"/>
              </a:rPr>
              <a:t>11-20/0013r3</a:t>
            </a:r>
            <a:r>
              <a:rPr lang="en-US" sz="1600" dirty="0"/>
              <a:t> </a:t>
            </a:r>
            <a:r>
              <a:rPr lang="en-US" sz="1600" b="0" dirty="0"/>
              <a:t>“Draft technical report on interworking between 3GPP 5G network &amp; WLAN”, Hyun Seo OH (ETRI), et al.</a:t>
            </a:r>
          </a:p>
          <a:p>
            <a:pPr marL="857250" lvl="1" indent="-457200">
              <a:spcBef>
                <a:spcPts val="200"/>
              </a:spcBef>
              <a:buFont typeface="Arial" panose="020B0604020202020204" pitchFamily="34" charset="0"/>
              <a:buChar char="•"/>
              <a:defRPr/>
            </a:pPr>
            <a:r>
              <a:rPr lang="en-US" sz="1600" dirty="0">
                <a:hlinkClick r:id="rId11"/>
              </a:rPr>
              <a:t>11-20/1031r0</a:t>
            </a:r>
            <a:r>
              <a:rPr lang="en-US" sz="1600" dirty="0"/>
              <a:t> </a:t>
            </a:r>
            <a:r>
              <a:rPr lang="en-US" sz="1600" b="0" dirty="0"/>
              <a:t>“11-20-0013-03-AANI-draft-technical-report-on-interworking-between-3gpp-5g-network-wlan-Intel-comments”, Binita Gupta (Intel), Necati Canpolat (Intel), Carlos Cordeiro (Intel) </a:t>
            </a:r>
            <a:br>
              <a:rPr lang="en-US" sz="1400" b="0" dirty="0"/>
            </a:br>
            <a:endParaRPr lang="en-US" altLang="en-US" sz="1400" dirty="0">
              <a:solidFill>
                <a:schemeClr val="tx1"/>
              </a:solidFill>
              <a:cs typeface="+mn-cs"/>
            </a:endParaRPr>
          </a:p>
          <a:p>
            <a:pPr marL="857250" lvl="1" indent="-457200">
              <a:spcBef>
                <a:spcPts val="200"/>
              </a:spcBef>
              <a:buFont typeface="Arial" panose="020B0604020202020204" pitchFamily="34" charset="0"/>
              <a:buChar char="•"/>
              <a:defRPr/>
            </a:pPr>
            <a:endParaRPr lang="en-GB" dirty="0"/>
          </a:p>
          <a:p>
            <a:pPr marL="571500" indent="-457200">
              <a:buFont typeface="Arial" panose="020B0604020202020204" pitchFamily="34" charset="0"/>
              <a:buChar char="•"/>
            </a:pPr>
            <a:endParaRPr lang="en-US" altLang="en-US"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Joseph Levy (InterDigital)</a:t>
            </a:r>
          </a:p>
        </p:txBody>
      </p:sp>
      <p:sp>
        <p:nvSpPr>
          <p:cNvPr id="6" name="Date Placeholder 5"/>
          <p:cNvSpPr>
            <a:spLocks noGrp="1"/>
          </p:cNvSpPr>
          <p:nvPr>
            <p:ph type="dt" idx="15"/>
          </p:nvPr>
        </p:nvSpPr>
        <p:spPr/>
        <p:txBody>
          <a:bodyPr/>
          <a:lstStyle/>
          <a:p>
            <a:r>
              <a:rPr lang="en-US" dirty="0"/>
              <a:t>January 2021</a:t>
            </a:r>
            <a:endParaRPr lang="en-GB" dirty="0"/>
          </a:p>
        </p:txBody>
      </p:sp>
    </p:spTree>
    <p:extLst>
      <p:ext uri="{BB962C8B-B14F-4D97-AF65-F5344CB8AC3E}">
        <p14:creationId xmlns:p14="http://schemas.microsoft.com/office/powerpoint/2010/main" val="2341275083"/>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7DFCADC33959499CA2174C6C12CE0D" ma:contentTypeVersion="13" ma:contentTypeDescription="Create a new document." ma:contentTypeScope="" ma:versionID="a3fc4679fdd7500c1d3a32e1d1f4f41d">
  <xsd:schema xmlns:xsd="http://www.w3.org/2001/XMLSchema" xmlns:xs="http://www.w3.org/2001/XMLSchema" xmlns:p="http://schemas.microsoft.com/office/2006/metadata/properties" xmlns:ns3="60873816-0101-4504-946e-6fdefec58fb5" xmlns:ns4="4e36d776-f4f9-4739-bb28-fcc060563e14" targetNamespace="http://schemas.microsoft.com/office/2006/metadata/properties" ma:root="true" ma:fieldsID="5e5750bb2fd743998b6e6034b6081643" ns3:_="" ns4:_="">
    <xsd:import namespace="60873816-0101-4504-946e-6fdefec58fb5"/>
    <xsd:import namespace="4e36d776-f4f9-4739-bb28-fcc060563e14"/>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4:SharedWithUsers" minOccurs="0"/>
                <xsd:element ref="ns4:SharedWithDetails" minOccurs="0"/>
                <xsd:element ref="ns4:SharingHintHash" minOccurs="0"/>
                <xsd:element ref="ns3:MediaServiceOCR" minOccurs="0"/>
                <xsd:element ref="ns3:MediaServiceLocation"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873816-0101-4504-946e-6fdefec58fb5"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e36d776-f4f9-4739-bb28-fcc060563e1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F3F14640-4E7F-4A2D-B44E-1E3362A4DF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0873816-0101-4504-946e-6fdefec58fb5"/>
    <ds:schemaRef ds:uri="4e36d776-f4f9-4739-bb28-fcc060563e1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A034F48E-90AD-4246-ACE4-D7D7572A3FAE}">
  <ds:schemaRefs>
    <ds:schemaRef ds:uri="http://schemas.microsoft.com/sharepoint/v3/contenttype/forms"/>
  </ds:schemaRefs>
</ds:datastoreItem>
</file>

<file path=customXml/itemProps3.xml><?xml version="1.0" encoding="utf-8"?>
<ds:datastoreItem xmlns:ds="http://schemas.openxmlformats.org/officeDocument/2006/customXml" ds:itemID="{C1B35010-95F5-442D-8F5B-357EDA6B4347}">
  <ds:schemaRefs>
    <ds:schemaRef ds:uri="http://purl.org/dc/elements/1.1/"/>
    <ds:schemaRef ds:uri="http://schemas.microsoft.com/office/2006/documentManagement/types"/>
    <ds:schemaRef ds:uri="60873816-0101-4504-946e-6fdefec58fb5"/>
    <ds:schemaRef ds:uri="http://purl.org/dc/terms/"/>
    <ds:schemaRef ds:uri="http://schemas.openxmlformats.org/package/2006/metadata/core-properties"/>
    <ds:schemaRef ds:uri="http://purl.org/dc/dcmitype/"/>
    <ds:schemaRef ds:uri="http://schemas.microsoft.com/office/infopath/2007/PartnerControls"/>
    <ds:schemaRef ds:uri="4e36d776-f4f9-4739-bb28-fcc060563e14"/>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802-11-Submission</Template>
  <TotalTime>60817</TotalTime>
  <Words>2773</Words>
  <Application>Microsoft Office PowerPoint</Application>
  <PresentationFormat>Widescreen</PresentationFormat>
  <Paragraphs>338</Paragraphs>
  <Slides>22</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DejaVu Serif</vt:lpstr>
      <vt:lpstr>Monotype Sorts</vt:lpstr>
      <vt:lpstr>Times New Roman</vt:lpstr>
      <vt:lpstr>Verdana</vt:lpstr>
      <vt:lpstr>Office Theme</vt:lpstr>
      <vt:lpstr>Document</vt:lpstr>
      <vt:lpstr>AANI SC Teleconference Agenda</vt:lpstr>
      <vt:lpstr>Abstract</vt:lpstr>
      <vt:lpstr>Reminders and Rules</vt:lpstr>
      <vt:lpstr>Agenda</vt:lpstr>
      <vt:lpstr>Guidelines for IEEE-SA Meetings</vt:lpstr>
      <vt:lpstr>Participant behavior in IEEE-SA activities is guided by the IEEE Codes of Ethics &amp; Conduct</vt:lpstr>
      <vt:lpstr>Resources – URLs</vt:lpstr>
      <vt:lpstr>Participants in the IEEE-SA “individual process” shall act independently of others, including employers</vt:lpstr>
      <vt:lpstr>Status on the Proposal on Interworking</vt:lpstr>
      <vt:lpstr>Status on the Proposal on Interworking (cont.)</vt:lpstr>
      <vt:lpstr>Comment Resolution Status</vt:lpstr>
      <vt:lpstr>Status of Editorial Review</vt:lpstr>
      <vt:lpstr>Contributions</vt:lpstr>
      <vt:lpstr>Open Comments – for reference</vt:lpstr>
      <vt:lpstr>Open: CID 69 - Technical w/no text changes</vt:lpstr>
      <vt:lpstr>Open: CID 71 - Technical w/no text changes</vt:lpstr>
      <vt:lpstr>Open: 3 Similar General Comments  CIDs: 68, 70, and 80</vt:lpstr>
      <vt:lpstr>Draft Motions – for review</vt:lpstr>
      <vt:lpstr>Draft Motions</vt:lpstr>
      <vt:lpstr>Draft Motions</vt:lpstr>
      <vt:lpstr>Draft Motions</vt:lpstr>
      <vt:lpstr>Future Sessions Planning</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11-21-0004-00-AANI-aani-sc-teleconference-agenda-05-january-2021</dc:title>
  <dc:creator>Levy, Joseph</dc:creator>
  <cp:lastModifiedBy>Joseph Levy</cp:lastModifiedBy>
  <cp:revision>425</cp:revision>
  <cp:lastPrinted>1601-01-01T00:00:00Z</cp:lastPrinted>
  <dcterms:created xsi:type="dcterms:W3CDTF">2017-06-02T20:57:23Z</dcterms:created>
  <dcterms:modified xsi:type="dcterms:W3CDTF">2021-01-04T04:10:34Z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0x0101005C7DFCADC33959499CA2174C6C12CE0D</vt:lpwstr>
  </property>
</Properties>
</file>