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42" r:id="rId15"/>
    <p:sldId id="343" r:id="rId16"/>
    <p:sldId id="345" r:id="rId17"/>
    <p:sldId id="337" r:id="rId18"/>
    <p:sldId id="338" r:id="rId19"/>
    <p:sldId id="339" r:id="rId20"/>
    <p:sldId id="341" r:id="rId21"/>
    <p:sldId id="344" r:id="rId22"/>
    <p:sldId id="340" r:id="rId23"/>
    <p:sldId id="336" r:id="rId24"/>
    <p:sldId id="324" r:id="rId25"/>
    <p:sldId id="333" r:id="rId26"/>
    <p:sldId id="322" r:id="rId27"/>
    <p:sldId id="320" r:id="rId28"/>
    <p:sldId id="327" r:id="rId29"/>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802.11-20/1991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January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802.11-20/1991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January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802.11-20/1991</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802.11-20/1991</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January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January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January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January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January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January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802.11-20/1991r1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January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January 05,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2021-01-05</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264"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Discussion to put 802.11bc D1.0 In IEEE store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8020569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Guidelines for Comment Resolutions</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0098182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5EB95-DB9C-1A4D-8B79-33C7186E4063}"/>
              </a:ext>
            </a:extLst>
          </p:cNvPr>
          <p:cNvSpPr>
            <a:spLocks noGrp="1"/>
          </p:cNvSpPr>
          <p:nvPr>
            <p:ph type="title"/>
          </p:nvPr>
        </p:nvSpPr>
        <p:spPr/>
        <p:txBody>
          <a:bodyPr/>
          <a:lstStyle/>
          <a:p>
            <a:r>
              <a:rPr lang="en-US" dirty="0"/>
              <a:t>Notes and Guideline for comment resolutions</a:t>
            </a:r>
          </a:p>
        </p:txBody>
      </p:sp>
      <p:sp>
        <p:nvSpPr>
          <p:cNvPr id="3" name="Content Placeholder 2">
            <a:extLst>
              <a:ext uri="{FF2B5EF4-FFF2-40B4-BE49-F238E27FC236}">
                <a16:creationId xmlns:a16="http://schemas.microsoft.com/office/drawing/2014/main" id="{BCD07C45-7444-0445-9DFD-7A83AA9A3E3C}"/>
              </a:ext>
            </a:extLst>
          </p:cNvPr>
          <p:cNvSpPr>
            <a:spLocks noGrp="1"/>
          </p:cNvSpPr>
          <p:nvPr>
            <p:ph idx="1"/>
          </p:nvPr>
        </p:nvSpPr>
        <p:spPr/>
        <p:txBody>
          <a:bodyPr/>
          <a:lstStyle/>
          <a:p>
            <a:pPr marL="285750" indent="-285750">
              <a:buFont typeface="Arial" panose="020B0604020202020204" pitchFamily="34" charset="0"/>
              <a:buChar char="•"/>
            </a:pPr>
            <a:r>
              <a:rPr lang="en-US" dirty="0"/>
              <a:t>Please continue the excellent work on presenting comment resolutions</a:t>
            </a:r>
          </a:p>
          <a:p>
            <a:pPr marL="585788" lvl="1" indent="-285750">
              <a:buFont typeface="Arial" panose="020B0604020202020204" pitchFamily="34" charset="0"/>
              <a:buChar char="•"/>
            </a:pPr>
            <a:r>
              <a:rPr lang="en-US" dirty="0"/>
              <a:t>Word document (if necessary) presenting </a:t>
            </a:r>
          </a:p>
          <a:p>
            <a:pPr marL="885825" lvl="2" indent="-285750">
              <a:buFont typeface="Arial" panose="020B0604020202020204" pitchFamily="34" charset="0"/>
              <a:buChar char="•"/>
            </a:pPr>
            <a:r>
              <a:rPr lang="en-US" sz="1500" dirty="0"/>
              <a:t>the comment and discussion of the comment</a:t>
            </a:r>
          </a:p>
          <a:p>
            <a:pPr marL="885825" lvl="2" indent="-285750">
              <a:buFont typeface="Arial" panose="020B0604020202020204" pitchFamily="34" charset="0"/>
              <a:buChar char="•"/>
            </a:pPr>
            <a:r>
              <a:rPr lang="en-US" sz="1500" dirty="0"/>
              <a:t>Text changes to the draft</a:t>
            </a:r>
          </a:p>
          <a:p>
            <a:pPr marL="585788" lvl="1" indent="-285750">
              <a:buFont typeface="Arial" panose="020B0604020202020204" pitchFamily="34" charset="0"/>
              <a:buChar char="•"/>
            </a:pPr>
            <a:r>
              <a:rPr lang="en-US" dirty="0"/>
              <a:t>Separate XL containing the comment resolution to be approved</a:t>
            </a:r>
          </a:p>
          <a:p>
            <a:pPr marL="885825" lvl="2" indent="-285750">
              <a:buFont typeface="Arial" panose="020B0604020202020204" pitchFamily="34" charset="0"/>
              <a:buChar char="•"/>
            </a:pPr>
            <a:r>
              <a:rPr lang="en-US" sz="1500" dirty="0"/>
              <a:t>Take the XL containing all comments (and a dedicated “tab” with the assignee same)</a:t>
            </a:r>
          </a:p>
          <a:p>
            <a:pPr marL="885825" lvl="2" indent="-285750">
              <a:buFont typeface="Arial" panose="020B0604020202020204" pitchFamily="34" charset="0"/>
              <a:buChar char="•"/>
            </a:pPr>
            <a:r>
              <a:rPr lang="en-US" sz="1500" dirty="0"/>
              <a:t>Create a new DCN / XL document and put only ”your tab” in it</a:t>
            </a:r>
          </a:p>
          <a:p>
            <a:pPr marL="885825" lvl="2" indent="-285750">
              <a:buFont typeface="Arial" panose="020B0604020202020204" pitchFamily="34" charset="0"/>
              <a:buChar char="•"/>
            </a:pPr>
            <a:r>
              <a:rPr lang="en-US" sz="1500" dirty="0"/>
              <a:t>This is the only way that we can import the comment resolutions in the database</a:t>
            </a:r>
          </a:p>
          <a:p>
            <a:pPr marL="885825" lvl="2" indent="-2857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8CE9816-933E-AB46-9A1E-D6287AAFF7C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5D3C0076-B39E-304B-9F3A-69EC8C8AA47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01D3086-46A0-D648-81C5-08F8632CB723}"/>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1441877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8B516-A60A-174B-B665-7E72CD8C4D4E}"/>
              </a:ext>
            </a:extLst>
          </p:cNvPr>
          <p:cNvSpPr>
            <a:spLocks noGrp="1"/>
          </p:cNvSpPr>
          <p:nvPr>
            <p:ph type="title"/>
          </p:nvPr>
        </p:nvSpPr>
        <p:spPr/>
        <p:txBody>
          <a:bodyPr/>
          <a:lstStyle/>
          <a:p>
            <a:r>
              <a:rPr lang="en-US" dirty="0"/>
              <a:t>Recall what to put in the comment resolution (XL)</a:t>
            </a:r>
          </a:p>
        </p:txBody>
      </p:sp>
      <p:sp>
        <p:nvSpPr>
          <p:cNvPr id="3" name="Content Placeholder 2">
            <a:extLst>
              <a:ext uri="{FF2B5EF4-FFF2-40B4-BE49-F238E27FC236}">
                <a16:creationId xmlns:a16="http://schemas.microsoft.com/office/drawing/2014/main" id="{2B2191AC-0888-AE4D-B19D-91701EB2427B}"/>
              </a:ext>
            </a:extLst>
          </p:cNvPr>
          <p:cNvSpPr>
            <a:spLocks noGrp="1"/>
          </p:cNvSpPr>
          <p:nvPr>
            <p:ph idx="1"/>
          </p:nvPr>
        </p:nvSpPr>
        <p:spPr>
          <a:xfrm>
            <a:off x="685801" y="1347614"/>
            <a:ext cx="7770813" cy="3084910"/>
          </a:xfrm>
        </p:spPr>
        <p:txBody>
          <a:bodyPr/>
          <a:lstStyle/>
          <a:p>
            <a:pPr marL="285750" indent="-285750">
              <a:buFont typeface="Arial" panose="020B0604020202020204" pitchFamily="34" charset="0"/>
              <a:buChar char="•"/>
            </a:pPr>
            <a:r>
              <a:rPr lang="en-US" sz="1600" dirty="0"/>
              <a:t>Resolution (column T)</a:t>
            </a:r>
          </a:p>
          <a:p>
            <a:pPr marL="585788" lvl="1" indent="-285750">
              <a:buFont typeface="Arial" panose="020B0604020202020204" pitchFamily="34" charset="0"/>
              <a:buChar char="•"/>
            </a:pPr>
            <a:r>
              <a:rPr lang="en-US" sz="1400" dirty="0"/>
              <a:t>Please start the resolution with one of the following keywords:</a:t>
            </a:r>
          </a:p>
          <a:p>
            <a:pPr marL="885825" lvl="2" indent="-285750">
              <a:buFont typeface="Arial" panose="020B0604020202020204" pitchFamily="34" charset="0"/>
              <a:buChar char="•"/>
            </a:pPr>
            <a:r>
              <a:rPr lang="en-US" sz="1400" dirty="0"/>
              <a:t>Accept</a:t>
            </a:r>
          </a:p>
          <a:p>
            <a:pPr marL="885825" lvl="2" indent="-285750">
              <a:buFont typeface="Arial" panose="020B0604020202020204" pitchFamily="34" charset="0"/>
              <a:buChar char="•"/>
            </a:pPr>
            <a:r>
              <a:rPr lang="en-US" sz="1400" dirty="0"/>
              <a:t>Revised</a:t>
            </a:r>
          </a:p>
          <a:p>
            <a:pPr marL="885825" lvl="2" indent="-285750">
              <a:buFont typeface="Arial" panose="020B0604020202020204" pitchFamily="34" charset="0"/>
              <a:buChar char="•"/>
            </a:pPr>
            <a:r>
              <a:rPr lang="en-US" sz="1400" dirty="0"/>
              <a:t>Reject</a:t>
            </a:r>
          </a:p>
          <a:p>
            <a:pPr marL="585788" lvl="1" indent="-285750">
              <a:buFont typeface="Arial" panose="020B0604020202020204" pitchFamily="34" charset="0"/>
              <a:buChar char="•"/>
            </a:pPr>
            <a:r>
              <a:rPr lang="en-US" sz="1400" dirty="0"/>
              <a:t>Accept: may only be used if the “proposed resolution by the commenter” is </a:t>
            </a:r>
            <a:r>
              <a:rPr lang="en-US" sz="1400" dirty="0" err="1"/>
              <a:t>unabigeous</a:t>
            </a:r>
            <a:r>
              <a:rPr lang="en-US" sz="1400" dirty="0"/>
              <a:t> and can be _directly_ implemented by the editor as stated in the proposed resolution. Note that there is no “accept in principle” (which is actually a revised)</a:t>
            </a:r>
          </a:p>
          <a:p>
            <a:pPr marL="585788" lvl="1" indent="-285750">
              <a:buFont typeface="Arial" panose="020B0604020202020204" pitchFamily="34" charset="0"/>
              <a:buChar char="•"/>
            </a:pPr>
            <a:r>
              <a:rPr lang="en-US" sz="1400" dirty="0"/>
              <a:t>Revised: Changes to the draft are made. A short summary / reasoning explaining the changes should be included. The changes need to be exactly specified or a document on mentor showing those changes need to be given (provide the full URL to the document).</a:t>
            </a:r>
          </a:p>
          <a:p>
            <a:pPr marL="585788" lvl="1" indent="-285750">
              <a:buFont typeface="Arial" panose="020B0604020202020204" pitchFamily="34" charset="0"/>
              <a:buChar char="•"/>
            </a:pPr>
            <a:r>
              <a:rPr lang="en-US" sz="1400" dirty="0"/>
              <a:t>Reject: no changes to the draft. Add a reasoning why no changes are made</a:t>
            </a:r>
          </a:p>
          <a:p>
            <a:pPr marL="285750" indent="-28575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937F7231-4C8D-DC4E-A27A-0CA163844C13}"/>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107E4817-B802-3240-AA8E-D703DD2B78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2E9BC92-3BD6-E148-8BDD-8FB17CC0A386}"/>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2883070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January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January 05,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8B516-A60A-174B-B665-7E72CD8C4D4E}"/>
              </a:ext>
            </a:extLst>
          </p:cNvPr>
          <p:cNvSpPr>
            <a:spLocks noGrp="1"/>
          </p:cNvSpPr>
          <p:nvPr>
            <p:ph type="title"/>
          </p:nvPr>
        </p:nvSpPr>
        <p:spPr/>
        <p:txBody>
          <a:bodyPr/>
          <a:lstStyle/>
          <a:p>
            <a:r>
              <a:rPr lang="en-US" dirty="0"/>
              <a:t>Recall what to put in the comment resolution (XL)</a:t>
            </a:r>
          </a:p>
        </p:txBody>
      </p:sp>
      <p:sp>
        <p:nvSpPr>
          <p:cNvPr id="3" name="Content Placeholder 2">
            <a:extLst>
              <a:ext uri="{FF2B5EF4-FFF2-40B4-BE49-F238E27FC236}">
                <a16:creationId xmlns:a16="http://schemas.microsoft.com/office/drawing/2014/main" id="{2B2191AC-0888-AE4D-B19D-91701EB2427B}"/>
              </a:ext>
            </a:extLst>
          </p:cNvPr>
          <p:cNvSpPr>
            <a:spLocks noGrp="1"/>
          </p:cNvSpPr>
          <p:nvPr>
            <p:ph idx="1"/>
          </p:nvPr>
        </p:nvSpPr>
        <p:spPr>
          <a:xfrm>
            <a:off x="685801" y="1347614"/>
            <a:ext cx="7770813" cy="3084910"/>
          </a:xfrm>
        </p:spPr>
        <p:txBody>
          <a:bodyPr/>
          <a:lstStyle/>
          <a:p>
            <a:pPr marL="285750" indent="-285750">
              <a:buFont typeface="Arial" panose="020B0604020202020204" pitchFamily="34" charset="0"/>
              <a:buChar char="•"/>
            </a:pPr>
            <a:r>
              <a:rPr lang="en-US" sz="1600" dirty="0"/>
              <a:t>Attention: do _not_ use and formatting (underline, italics, cross out text) but only “plain text”. All formats will be lost when important content in the DB. If formatting is useful, create a separate Word doc on mentor and reference it.</a:t>
            </a:r>
          </a:p>
          <a:p>
            <a:pPr marL="285750" indent="-285750">
              <a:buFont typeface="Arial" panose="020B0604020202020204" pitchFamily="34" charset="0"/>
              <a:buChar char="•"/>
            </a:pPr>
            <a:r>
              <a:rPr lang="en-US" sz="1600" dirty="0"/>
              <a:t>Note – you do not need to update the resolution status column (N) which will be automatically updated in the DB using the keyword as </a:t>
            </a:r>
            <a:r>
              <a:rPr lang="en-US" sz="1600"/>
              <a:t>noted above.</a:t>
            </a:r>
            <a:endParaRPr lang="en-US" sz="1600" dirty="0"/>
          </a:p>
        </p:txBody>
      </p:sp>
      <p:sp>
        <p:nvSpPr>
          <p:cNvPr id="4" name="Slide Number Placeholder 3">
            <a:extLst>
              <a:ext uri="{FF2B5EF4-FFF2-40B4-BE49-F238E27FC236}">
                <a16:creationId xmlns:a16="http://schemas.microsoft.com/office/drawing/2014/main" id="{937F7231-4C8D-DC4E-A27A-0CA163844C1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107E4817-B802-3240-AA8E-D703DD2B78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2E9BC92-3BD6-E148-8BDD-8FB17CC0A386}"/>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37555553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1F94D-5ADC-4A4A-9F34-63BACCDCCB60}"/>
              </a:ext>
            </a:extLst>
          </p:cNvPr>
          <p:cNvSpPr>
            <a:spLocks noGrp="1"/>
          </p:cNvSpPr>
          <p:nvPr>
            <p:ph type="title"/>
          </p:nvPr>
        </p:nvSpPr>
        <p:spPr/>
        <p:txBody>
          <a:bodyPr/>
          <a:lstStyle/>
          <a:p>
            <a:r>
              <a:rPr lang="en-US" dirty="0"/>
              <a:t>RTF Version of D1.0 available</a:t>
            </a:r>
          </a:p>
        </p:txBody>
      </p:sp>
      <p:sp>
        <p:nvSpPr>
          <p:cNvPr id="3" name="Content Placeholder 2">
            <a:extLst>
              <a:ext uri="{FF2B5EF4-FFF2-40B4-BE49-F238E27FC236}">
                <a16:creationId xmlns:a16="http://schemas.microsoft.com/office/drawing/2014/main" id="{DECC3FCA-162F-384B-AF12-457916DA4ACA}"/>
              </a:ext>
            </a:extLst>
          </p:cNvPr>
          <p:cNvSpPr>
            <a:spLocks noGrp="1"/>
          </p:cNvSpPr>
          <p:nvPr>
            <p:ph idx="1"/>
          </p:nvPr>
        </p:nvSpPr>
        <p:spPr/>
        <p:txBody>
          <a:bodyPr/>
          <a:lstStyle/>
          <a:p>
            <a:r>
              <a:rPr lang="en-US" dirty="0"/>
              <a:t>RTF  version  of  D1.0 is available in the  members area</a:t>
            </a:r>
          </a:p>
          <a:p>
            <a:endParaRPr lang="en-US" dirty="0"/>
          </a:p>
          <a:p>
            <a:r>
              <a:rPr lang="en-US" dirty="0"/>
              <a:t>Note – we  may  use  _parts_ of this document for submissions to highlight changes to the draft in order to address comments. We may _not_ upload a changed version of the document as a whole to mentor.</a:t>
            </a:r>
          </a:p>
        </p:txBody>
      </p:sp>
      <p:sp>
        <p:nvSpPr>
          <p:cNvPr id="4" name="Slide Number Placeholder 3">
            <a:extLst>
              <a:ext uri="{FF2B5EF4-FFF2-40B4-BE49-F238E27FC236}">
                <a16:creationId xmlns:a16="http://schemas.microsoft.com/office/drawing/2014/main" id="{A8A55CA7-8E1E-AA4D-B379-7CA1A373BDF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849DA50-80D0-334D-82FE-D215B2B06AC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F5C875D-7313-E244-88BE-2C96A139A214}"/>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14544528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err="1"/>
              <a:t>Teclo</a:t>
            </a:r>
            <a:r>
              <a:rPr lang="en-US" dirty="0"/>
              <a:t> Schedule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6006746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642F5-92CA-B44D-9845-3250F249976C}"/>
              </a:ext>
            </a:extLst>
          </p:cNvPr>
          <p:cNvSpPr>
            <a:spLocks noGrp="1"/>
          </p:cNvSpPr>
          <p:nvPr>
            <p:ph type="title"/>
          </p:nvPr>
        </p:nvSpPr>
        <p:spPr/>
        <p:txBody>
          <a:bodyPr/>
          <a:lstStyle/>
          <a:p>
            <a:r>
              <a:rPr lang="de-DE" dirty="0" err="1"/>
              <a:t>Telco</a:t>
            </a:r>
            <a:r>
              <a:rPr lang="de-DE" dirty="0"/>
              <a:t> Schedule Jan 2021 – Mar 2021</a:t>
            </a:r>
          </a:p>
        </p:txBody>
      </p:sp>
      <p:sp>
        <p:nvSpPr>
          <p:cNvPr id="3" name="Content Placeholder 2">
            <a:extLst>
              <a:ext uri="{FF2B5EF4-FFF2-40B4-BE49-F238E27FC236}">
                <a16:creationId xmlns:a16="http://schemas.microsoft.com/office/drawing/2014/main" id="{1F7FAA42-9544-654E-A2CC-BFD60075D65B}"/>
              </a:ext>
            </a:extLst>
          </p:cNvPr>
          <p:cNvSpPr>
            <a:spLocks noGrp="1"/>
          </p:cNvSpPr>
          <p:nvPr>
            <p:ph idx="1"/>
          </p:nvPr>
        </p:nvSpPr>
        <p:spPr/>
        <p:txBody>
          <a:bodyPr/>
          <a:lstStyle/>
          <a:p>
            <a:r>
              <a:rPr lang="en-US" dirty="0"/>
              <a:t>Tuesdays, 10:00h ET, Duration 1 hour</a:t>
            </a:r>
          </a:p>
          <a:p>
            <a:endParaRPr lang="en-US" dirty="0"/>
          </a:p>
          <a:p>
            <a:r>
              <a:rPr lang="en-US" dirty="0"/>
              <a:t>Weekly, </a:t>
            </a:r>
          </a:p>
          <a:p>
            <a:r>
              <a:rPr lang="en-US" dirty="0"/>
              <a:t>	starting Jan 19 (after virtual interim meeting)</a:t>
            </a:r>
          </a:p>
          <a:p>
            <a:r>
              <a:rPr lang="en-US" dirty="0"/>
              <a:t>	until Mar 2 (week before March plenary)</a:t>
            </a:r>
          </a:p>
        </p:txBody>
      </p:sp>
      <p:sp>
        <p:nvSpPr>
          <p:cNvPr id="4" name="Slide Number Placeholder 3">
            <a:extLst>
              <a:ext uri="{FF2B5EF4-FFF2-40B4-BE49-F238E27FC236}">
                <a16:creationId xmlns:a16="http://schemas.microsoft.com/office/drawing/2014/main" id="{A54F3522-5000-B643-ACD4-CBB43E2D17F3}"/>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F644499-A671-264A-B8BE-D2358C598C7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65A79D9-1AFB-AC4E-ABCC-8740685160F8}"/>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39789351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January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26</a:t>
            </a:fld>
            <a:endParaRPr lang="en-GB"/>
          </a:p>
        </p:txBody>
      </p:sp>
    </p:spTree>
    <p:extLst>
      <p:ext uri="{BB962C8B-B14F-4D97-AF65-F5344CB8AC3E}">
        <p14:creationId xmlns:p14="http://schemas.microsoft.com/office/powerpoint/2010/main" val="34387422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350" dirty="0"/>
              <a:t>IEEE 802.1bc Enhanced Broadcast Services Telco </a:t>
            </a:r>
            <a:br>
              <a:rPr lang="en-GB" sz="450" dirty="0"/>
            </a:br>
            <a:r>
              <a:rPr lang="en-GB" sz="800" dirty="0"/>
              <a:t>Join the </a:t>
            </a:r>
            <a:r>
              <a:rPr lang="en-GB" sz="800" dirty="0" err="1"/>
              <a:t>Webex</a:t>
            </a:r>
            <a:r>
              <a:rPr lang="en-GB" sz="800" dirty="0"/>
              <a:t> meeting here:</a:t>
            </a:r>
          </a:p>
          <a:p>
            <a:endParaRPr lang="en-GB" sz="800" dirty="0"/>
          </a:p>
          <a:p>
            <a:r>
              <a:rPr lang="en-GB" sz="800" dirty="0"/>
              <a:t>Join the </a:t>
            </a:r>
            <a:r>
              <a:rPr lang="en-GB" sz="800" dirty="0" err="1"/>
              <a:t>Webex</a:t>
            </a:r>
            <a:r>
              <a:rPr lang="en-GB" sz="800" dirty="0"/>
              <a:t> meeting here:</a:t>
            </a:r>
          </a:p>
          <a:p>
            <a:r>
              <a:rPr lang="en-GB" sz="800" dirty="0"/>
              <a:t>https://</a:t>
            </a:r>
            <a:r>
              <a:rPr lang="en-GB" sz="800" dirty="0" err="1"/>
              <a:t>ieeesa.webex.com</a:t>
            </a:r>
            <a:r>
              <a:rPr lang="en-GB" sz="800" dirty="0"/>
              <a:t>/</a:t>
            </a:r>
            <a:r>
              <a:rPr lang="en-GB" sz="800" dirty="0" err="1"/>
              <a:t>ieeesa</a:t>
            </a:r>
            <a:r>
              <a:rPr lang="en-GB" sz="800" dirty="0"/>
              <a:t>/</a:t>
            </a:r>
            <a:r>
              <a:rPr lang="en-GB" sz="800" dirty="0" err="1"/>
              <a:t>j.php?MTID</a:t>
            </a:r>
            <a:r>
              <a:rPr lang="en-GB" sz="800" dirty="0"/>
              <a:t>=m253bda5dd3f7be59b7d826e7da93d3d6</a:t>
            </a:r>
          </a:p>
          <a:p>
            <a:endParaRPr lang="en-GB" sz="800" dirty="0"/>
          </a:p>
          <a:p>
            <a:r>
              <a:rPr lang="en-GB" sz="800" dirty="0"/>
              <a:t>Meeting number: 173 817 4173</a:t>
            </a:r>
          </a:p>
          <a:p>
            <a:r>
              <a:rPr lang="en-GB" sz="80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strike="sngStrike" dirty="0"/>
              <a:t>Straw Polls </a:t>
            </a:r>
          </a:p>
          <a:p>
            <a:pPr>
              <a:buFont typeface="Arial" panose="020B0604020202020204" pitchFamily="34" charset="0"/>
              <a:buChar char="•"/>
            </a:pPr>
            <a:r>
              <a:rPr lang="en-US" sz="1200" strike="sngStrike" dirty="0"/>
              <a:t>Editor’s report</a:t>
            </a:r>
          </a:p>
          <a:p>
            <a:pPr>
              <a:buFont typeface="Arial" panose="020B0604020202020204" pitchFamily="34" charset="0"/>
              <a:buChar char="•"/>
            </a:pPr>
            <a:r>
              <a:rPr lang="en-US" sz="1200" dirty="0"/>
              <a:t>Discussion item: Put P802.11 D1.0 in IEEE online store?</a:t>
            </a:r>
          </a:p>
          <a:p>
            <a:pPr>
              <a:buFont typeface="Arial" panose="020B0604020202020204" pitchFamily="34" charset="0"/>
              <a:buChar char="•"/>
            </a:pPr>
            <a:r>
              <a:rPr lang="en-US" sz="1200" dirty="0"/>
              <a:t>Guidelines for comment resolutions</a:t>
            </a:r>
          </a:p>
          <a:p>
            <a:pPr>
              <a:buFont typeface="Arial" panose="020B0604020202020204" pitchFamily="34" charset="0"/>
              <a:buChar char="•"/>
            </a:pPr>
            <a:r>
              <a:rPr lang="en-US" sz="1200" dirty="0"/>
              <a:t>Review of comment assignments &amp; plan for comment resolutions for virtual interim meeting next week</a:t>
            </a:r>
          </a:p>
          <a:p>
            <a:pPr>
              <a:buFont typeface="Arial" panose="020B0604020202020204" pitchFamily="34" charset="0"/>
              <a:buChar char="•"/>
            </a:pPr>
            <a:r>
              <a:rPr lang="en-US" sz="1200" dirty="0"/>
              <a:t>Review of comments assigned to Marc Emmelmann (per tab in 11-20-1985 and 11-21-0030-00-00bc-discussion-of-cids-1550-1264-1254-and-1247.docx)</a:t>
            </a:r>
          </a:p>
          <a:p>
            <a:pPr>
              <a:buFont typeface="Arial" panose="020B0604020202020204" pitchFamily="34" charset="0"/>
              <a:buChar char="•"/>
            </a:pPr>
            <a:r>
              <a:rPr lang="en-US" sz="1200" strike="sngStrike" dirty="0"/>
              <a:t>Submissions</a:t>
            </a:r>
            <a:endParaRPr lang="en-US" sz="1200" dirty="0"/>
          </a:p>
          <a:p>
            <a:pPr>
              <a:buFont typeface="Arial" panose="020B0604020202020204" pitchFamily="34" charset="0"/>
              <a:buChar char="•"/>
            </a:pPr>
            <a:r>
              <a:rPr lang="en-US" sz="1200" dirty="0"/>
              <a:t>Telco Schedule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1614</TotalTime>
  <Words>2575</Words>
  <Application>Microsoft Macintosh PowerPoint</Application>
  <PresentationFormat>On-screen Show (16:9)</PresentationFormat>
  <Paragraphs>273</Paragraphs>
  <Slides>28</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4" baseType="lpstr">
      <vt:lpstr>Arial</vt:lpstr>
      <vt:lpstr>Calibri</vt:lpstr>
      <vt:lpstr>Monotype Sorts</vt:lpstr>
      <vt:lpstr>Times New Roman</vt:lpstr>
      <vt:lpstr>802-11-BCS-Chair-Slides-Template</vt:lpstr>
      <vt:lpstr>Document</vt:lpstr>
      <vt:lpstr>Agenda TGbc Telco January 05, 2021</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Discussion to put 802.11bc D1.0 In IEEE store</vt:lpstr>
      <vt:lpstr>Guidelines for Comment Resolutions</vt:lpstr>
      <vt:lpstr>Notes and Guideline for comment resolutions</vt:lpstr>
      <vt:lpstr>Recall what to put in the comment resolution (XL)</vt:lpstr>
      <vt:lpstr>Recall what to put in the comment resolution (XL)</vt:lpstr>
      <vt:lpstr>RTF Version of D1.0 available</vt:lpstr>
      <vt:lpstr>Teclo Schedule</vt:lpstr>
      <vt:lpstr>Telco Schedule Jan 2021 – Mar 2021</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08 2020 TGbc Telco Agenda</dc:title>
  <dc:subject/>
  <dc:creator>Marc Emmelmann</dc:creator>
  <cp:keywords/>
  <dc:description/>
  <cp:lastModifiedBy>Emmelmann, Marc</cp:lastModifiedBy>
  <cp:revision>151</cp:revision>
  <cp:lastPrinted>1601-01-01T00:00:00Z</cp:lastPrinted>
  <dcterms:created xsi:type="dcterms:W3CDTF">2020-02-25T15:01:23Z</dcterms:created>
  <dcterms:modified xsi:type="dcterms:W3CDTF">2021-01-05T16:07:23Z</dcterms:modified>
  <cp:category/>
</cp:coreProperties>
</file>