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708" r:id="rId5"/>
    <p:sldId id="879" r:id="rId6"/>
    <p:sldId id="750" r:id="rId7"/>
    <p:sldId id="873" r:id="rId8"/>
    <p:sldId id="880" r:id="rId9"/>
    <p:sldId id="901" r:id="rId10"/>
    <p:sldId id="902" r:id="rId11"/>
    <p:sldId id="900" r:id="rId12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FF3300"/>
    <a:srgbClr val="FFFFFF"/>
    <a:srgbClr val="474747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255" autoAdjust="0"/>
    <p:restoredTop sz="92169" autoAdjust="0"/>
  </p:normalViewPr>
  <p:slideViewPr>
    <p:cSldViewPr>
      <p:cViewPr varScale="1">
        <p:scale>
          <a:sx n="110" d="100"/>
          <a:sy n="110" d="100"/>
        </p:scale>
        <p:origin x="1020" y="10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-19568"/>
    </p:cViewPr>
  </p:sorterViewPr>
  <p:notesViewPr>
    <p:cSldViewPr>
      <p:cViewPr>
        <p:scale>
          <a:sx n="100" d="100"/>
          <a:sy n="100" d="100"/>
        </p:scale>
        <p:origin x="388" y="4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4849B1-8DD0-4143-8067-2BA297C895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2934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042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Edward Au (Huawei Technologies)</a:t>
            </a: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3677C22B-21F1-4F29-8177-0ED961E00DA1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72649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887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DDE91B-5D88-4385-BDAF-D76094A2B4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6971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C28A4F1-C4E0-4265-9FAA-D4E89C0F4F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7072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F2DFCF0-DDD7-4B2D-890B-B5D3E8C533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0591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B0F4323-4460-4997-B543-454EB3AA5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0062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A800361-54FF-4C83-9D96-CA2EBE18EB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9801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1834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6896A0E-4ECD-4297-B787-1B0C935991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7586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861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B94D5D-5454-4843-B983-89A0937E2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6024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2CF3F3E-111F-4613-BAC2-F78BF33B9D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64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F9FBF2E-0347-44E1-ADB9-8BBB5F9DB1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3487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4A069AA-D681-4D56-82F9-8070180AD5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01452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802.11-20/1987r1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17/ec-17-0120-27-0PNP-ieee-802-lmsc-chairs-guidelines.pdf" TargetMode="External"/><Relationship Id="rId3" Type="http://schemas.openxmlformats.org/officeDocument/2006/relationships/hyperlink" Target="https://standards.ieee.org/faqs/affiliation.html" TargetMode="External"/><Relationship Id="rId7" Type="http://schemas.openxmlformats.org/officeDocument/2006/relationships/hyperlink" Target="http://www.ieee802.org/PNP/approved/IEEE_802_WG_PandP_v19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" TargetMode="External"/><Relationship Id="rId5" Type="http://schemas.openxmlformats.org/officeDocument/2006/relationships/hyperlink" Target="http://standards.ieee.org/develop/policies/bylaws/sect6-7.html" TargetMode="External"/><Relationship Id="rId10" Type="http://schemas.openxmlformats.org/officeDocument/2006/relationships/hyperlink" Target="https://mentor.ieee.org/802.11/dcn/14/11-14-0629-22-0000-802-11-operations-manual.docx" TargetMode="External"/><Relationship Id="rId4" Type="http://schemas.openxmlformats.org/officeDocument/2006/relationships/hyperlink" Target="https://standards.ieee.org/content/dam/ieee-standards/standards/web/documents/other/antitrust.pdf" TargetMode="External"/><Relationship Id="rId9" Type="http://schemas.openxmlformats.org/officeDocument/2006/relationships/hyperlink" Target="https://mentor.ieee.org/802-ec/dcn/16/ec-16-0180-05-00EC-ieee-802-participation-slide.ppt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8991278"/>
              </p:ext>
            </p:extLst>
          </p:nvPr>
        </p:nvGraphicFramePr>
        <p:xfrm>
          <a:off x="2301875" y="3054350"/>
          <a:ext cx="7004050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" r:id="rId4" imgW="8267030" imgH="3047370" progId="Word.Document.8">
                  <p:embed/>
                </p:oleObj>
              </mc:Choice>
              <mc:Fallback>
                <p:oleObj name="Document" r:id="rId4" imgW="8267030" imgH="3047370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75" y="3054350"/>
                        <a:ext cx="7004050" cy="257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TGba</a:t>
            </a:r>
            <a:r>
              <a:rPr lang="en-US" altLang="en-US" dirty="0"/>
              <a:t> CRC Telco Agenda and Motions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  <a:endParaRPr lang="en-US" dirty="0"/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87CADA09-2DAE-4899-B121-4D92081AAB5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2151063" y="2292351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sz="2000" b="0" kern="0" dirty="0"/>
              <a:t>Date: 2021-1-4</a:t>
            </a:r>
          </a:p>
        </p:txBody>
      </p:sp>
      <p:sp>
        <p:nvSpPr>
          <p:cNvPr id="4104" name="Rectangle 4"/>
          <p:cNvSpPr>
            <a:spLocks noChangeArrowheads="1"/>
          </p:cNvSpPr>
          <p:nvPr/>
        </p:nvSpPr>
        <p:spPr bwMode="auto">
          <a:xfrm>
            <a:off x="2301875" y="26892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None/>
            </a:pPr>
            <a:r>
              <a:rPr lang="en-GB" altLang="en-US" sz="2000" b="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05BE9-C2EA-4C75-A854-FFC6AF27C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55D4DD-940F-4747-B72C-5CEBA082A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document contains</a:t>
            </a:r>
          </a:p>
          <a:p>
            <a:pPr lvl="1"/>
            <a:r>
              <a:rPr lang="en-US" dirty="0"/>
              <a:t>Agenda for </a:t>
            </a:r>
            <a:r>
              <a:rPr lang="en-US" dirty="0" err="1"/>
              <a:t>TGba</a:t>
            </a:r>
            <a:r>
              <a:rPr lang="en-US" dirty="0"/>
              <a:t> CRC call [January 4]</a:t>
            </a:r>
          </a:p>
          <a:p>
            <a:pPr lvl="2"/>
            <a:r>
              <a:rPr lang="en-US" dirty="0"/>
              <a:t>Call information</a:t>
            </a:r>
          </a:p>
          <a:p>
            <a:pPr lvl="3"/>
            <a:r>
              <a:rPr lang="en-US" dirty="0"/>
              <a:t>Join the </a:t>
            </a:r>
            <a:r>
              <a:rPr lang="en-US" dirty="0" err="1"/>
              <a:t>Webex</a:t>
            </a:r>
            <a:r>
              <a:rPr lang="en-US" dirty="0"/>
              <a:t> meeting here:</a:t>
            </a:r>
          </a:p>
          <a:p>
            <a:pPr lvl="4"/>
            <a:r>
              <a:rPr lang="en-US" dirty="0"/>
              <a:t>https://ieeesa.webex.com/ieeesa/j.php?MTID=ma244fe71373a40951ff6dbb70cf30078</a:t>
            </a:r>
          </a:p>
          <a:p>
            <a:pPr lvl="4"/>
            <a:r>
              <a:rPr lang="en-US" dirty="0"/>
              <a:t>Meeting number: 179 271 7300</a:t>
            </a:r>
          </a:p>
          <a:p>
            <a:pPr lvl="4"/>
            <a:r>
              <a:rPr lang="en-US" dirty="0"/>
              <a:t>Meeting password: wireless (94735377 from phones and video systems)</a:t>
            </a:r>
          </a:p>
          <a:p>
            <a:pPr lvl="3"/>
            <a:r>
              <a:rPr lang="en-US" dirty="0"/>
              <a:t>Join by phone:</a:t>
            </a:r>
          </a:p>
          <a:p>
            <a:pPr lvl="4"/>
            <a:r>
              <a:rPr lang="en-US" dirty="0"/>
              <a:t>Tap to call in from a mobile device (attendees only)</a:t>
            </a:r>
          </a:p>
          <a:p>
            <a:pPr lvl="4"/>
            <a:r>
              <a:rPr lang="en-US" dirty="0"/>
              <a:t> +1-408-418-9388 USA Toll</a:t>
            </a:r>
          </a:p>
          <a:p>
            <a:pPr lvl="4"/>
            <a:r>
              <a:rPr lang="en-US" dirty="0"/>
              <a:t>Global call-in numbers</a:t>
            </a:r>
          </a:p>
          <a:p>
            <a:pPr lvl="4"/>
            <a:r>
              <a:rPr lang="en-US" dirty="0"/>
              <a:t>Access code: 179 271 7300</a:t>
            </a:r>
          </a:p>
          <a:p>
            <a:pPr lvl="1"/>
            <a:r>
              <a:rPr lang="en-US" dirty="0"/>
              <a:t>Motions on comment resolutions (from motion# 9000)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2AEC30-18AF-42E8-85CD-CFF35E4E7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29B000-CB5C-4551-8EDD-1004D9711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883CCF-DC66-4D6C-B2C7-88B6F5A55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3647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2209800" y="609599"/>
            <a:ext cx="7772401" cy="1041147"/>
          </a:xfrm>
        </p:spPr>
        <p:txBody>
          <a:bodyPr/>
          <a:lstStyle/>
          <a:p>
            <a:r>
              <a:rPr lang="en-US" altLang="en-US" dirty="0"/>
              <a:t>Agenda [January 4]</a:t>
            </a:r>
          </a:p>
        </p:txBody>
      </p:sp>
      <p:sp>
        <p:nvSpPr>
          <p:cNvPr id="21507" name="Content Placeholder 6"/>
          <p:cNvSpPr>
            <a:spLocks noGrp="1"/>
          </p:cNvSpPr>
          <p:nvPr>
            <p:ph sz="half" idx="1"/>
          </p:nvPr>
        </p:nvSpPr>
        <p:spPr>
          <a:xfrm>
            <a:off x="929218" y="1828800"/>
            <a:ext cx="10348382" cy="4652710"/>
          </a:xfrm>
        </p:spPr>
        <p:txBody>
          <a:bodyPr/>
          <a:lstStyle/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endParaRPr lang="en-US" altLang="en-US" sz="1200" dirty="0"/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Call meeting to order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Agenda setting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Patent policy (links in the next slide)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SA copyright policy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Attendance: 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Use IMAT to register your attendance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SA ballot result review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Review CID 9001 and proposed resolution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Motion – comment resolution on CID 9001</a:t>
            </a:r>
            <a:endParaRPr lang="en-US" altLang="en-US" sz="1200" dirty="0"/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Timeline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Adjourn</a:t>
            </a:r>
            <a:endParaRPr lang="en-US" altLang="en-US" sz="1600" dirty="0"/>
          </a:p>
          <a:p>
            <a:pPr marL="914400" lvl="1" indent="-457200">
              <a:spcBef>
                <a:spcPts val="0"/>
              </a:spcBef>
              <a:buFont typeface="+mj-lt"/>
              <a:buAutoNum type="arabicPeriod"/>
            </a:pPr>
            <a:endParaRPr lang="en-US" altLang="en-US" sz="1600" dirty="0"/>
          </a:p>
          <a:p>
            <a:pPr marL="800100" lvl="1" indent="-342900">
              <a:spcBef>
                <a:spcPts val="100"/>
              </a:spcBef>
              <a:buFont typeface="+mj-lt"/>
              <a:buAutoNum type="arabicPeriod"/>
            </a:pPr>
            <a:endParaRPr lang="en-US" altLang="en-US" sz="1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215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1122" y="6484241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E6BE1DDA-DBD5-490E-96A9-C0C593249934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9B518E7-5DF9-4494-BBAB-30CF8D41D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222222"/>
                </a:solidFill>
                <a:cs typeface="Arial" panose="020B0604020202020204" pitchFamily="34" charset="0"/>
              </a:rPr>
              <a:t>Teleconferences are subject to applicable policies and procedures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E1234-A666-4443-BA20-CD6695BF4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E0B14-96FE-47C4-930F-5C8D4D504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B9A4C5-DA95-4C29-9F1E-EB40D8188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4B9B581D-F4A1-4B99-82FA-2C521F4BC1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14400" y="1899553"/>
            <a:ext cx="9732151" cy="427809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Code of Ethics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2"/>
              </a:rPr>
              <a:t>https://www.ieee.org/about/corporate/governance/p7-8.html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Standards Association (IEEE-SA) Affiliation FAQ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3"/>
              </a:rPr>
              <a:t>https://standards.ieee.org/faqs/affiliation.html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Antitrust and Competition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4"/>
              </a:rPr>
              <a:t>https://standards.ieee.org/content/dam/ieee-standards/standards/web/documents/other/antitrust.pdf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IEEE-SA Patent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5"/>
              </a:rPr>
              <a:t>http://standards.ieee.org/develop/policies/bylaws/sect6-7.html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6"/>
              </a:rPr>
              <a:t>https://standards.ieee.org/about/sasb/patcom/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•       IEEE 802 Working Group Policies &amp;Procedures (29 Jul 2016)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7"/>
              </a:rPr>
              <a:t>http://www.ieee802.org/PNP/approved/IEEE_802_WG_PandP_v19.pdf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 LMSC Chair's Guidelines (Approved 13 Jul 2018)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8"/>
              </a:rPr>
              <a:t>https://mentor.ieee.org/802-ec/dcn/17/ec-17-0120-27-0PNP-ieee-802-lmsc-chairs-guidelines.pdf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Participation in IEEE 802 Meetings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9"/>
              </a:rPr>
              <a:t>https://mentor.ieee.org/802-ec/dcn/16/ec-16-0180-05-00EC-ieee-802-participation-slide.pptx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802.11 WG OM: (Approved 10 Nov 2017)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10"/>
              </a:rPr>
              <a:t>https://mentor.ieee.org/802.11/dcn/14/11-14-0629-22-0000-802-11-operations-manual.docx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1583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9FB9A-C6D5-49F6-B8E7-FF5746C74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 Ballot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997189-5A3E-429F-A62D-459478E83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Approval rate: 98%</a:t>
            </a:r>
          </a:p>
          <a:p>
            <a:pPr lvl="1"/>
            <a:r>
              <a:rPr lang="en-US" dirty="0"/>
              <a:t>107 approve, 2 disapprove </a:t>
            </a:r>
          </a:p>
          <a:p>
            <a:r>
              <a:rPr lang="en-US" dirty="0"/>
              <a:t>1 editorial comment received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D10AFD-D039-439E-A324-FB2317677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0DFE29-5E0B-46AF-BD57-CD07335A8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040DAC-5537-405C-B369-DEB711C9F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7B0F4323-4460-4997-B543-454EB3AA50C1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77412EC-67A2-427F-85F8-7F2A84FEE9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1379" y="2214562"/>
            <a:ext cx="5124450" cy="3648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883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A19AD-078D-44AA-911F-1860AC028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CID 9001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5C7F860-02A4-4E97-B44B-6990EA880C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2143654"/>
              </p:ext>
            </p:extLst>
          </p:nvPr>
        </p:nvGraphicFramePr>
        <p:xfrm>
          <a:off x="1066801" y="1824446"/>
          <a:ext cx="10325100" cy="1456227"/>
        </p:xfrm>
        <a:graphic>
          <a:graphicData uri="http://schemas.openxmlformats.org/drawingml/2006/table">
            <a:tbl>
              <a:tblPr/>
              <a:tblGrid>
                <a:gridCol w="489679">
                  <a:extLst>
                    <a:ext uri="{9D8B030D-6E8A-4147-A177-3AD203B41FA5}">
                      <a16:colId xmlns:a16="http://schemas.microsoft.com/office/drawing/2014/main" val="1299024795"/>
                    </a:ext>
                  </a:extLst>
                </a:gridCol>
                <a:gridCol w="1289067">
                  <a:extLst>
                    <a:ext uri="{9D8B030D-6E8A-4147-A177-3AD203B41FA5}">
                      <a16:colId xmlns:a16="http://schemas.microsoft.com/office/drawing/2014/main" val="1939214640"/>
                    </a:ext>
                  </a:extLst>
                </a:gridCol>
                <a:gridCol w="753352">
                  <a:extLst>
                    <a:ext uri="{9D8B030D-6E8A-4147-A177-3AD203B41FA5}">
                      <a16:colId xmlns:a16="http://schemas.microsoft.com/office/drawing/2014/main" val="2145900073"/>
                    </a:ext>
                  </a:extLst>
                </a:gridCol>
                <a:gridCol w="753352">
                  <a:extLst>
                    <a:ext uri="{9D8B030D-6E8A-4147-A177-3AD203B41FA5}">
                      <a16:colId xmlns:a16="http://schemas.microsoft.com/office/drawing/2014/main" val="3988202624"/>
                    </a:ext>
                  </a:extLst>
                </a:gridCol>
                <a:gridCol w="669646">
                  <a:extLst>
                    <a:ext uri="{9D8B030D-6E8A-4147-A177-3AD203B41FA5}">
                      <a16:colId xmlns:a16="http://schemas.microsoft.com/office/drawing/2014/main" val="406920579"/>
                    </a:ext>
                  </a:extLst>
                </a:gridCol>
                <a:gridCol w="937504">
                  <a:extLst>
                    <a:ext uri="{9D8B030D-6E8A-4147-A177-3AD203B41FA5}">
                      <a16:colId xmlns:a16="http://schemas.microsoft.com/office/drawing/2014/main" val="488211359"/>
                    </a:ext>
                  </a:extLst>
                </a:gridCol>
                <a:gridCol w="937504">
                  <a:extLst>
                    <a:ext uri="{9D8B030D-6E8A-4147-A177-3AD203B41FA5}">
                      <a16:colId xmlns:a16="http://schemas.microsoft.com/office/drawing/2014/main" val="1043461613"/>
                    </a:ext>
                  </a:extLst>
                </a:gridCol>
                <a:gridCol w="2247498">
                  <a:extLst>
                    <a:ext uri="{9D8B030D-6E8A-4147-A177-3AD203B41FA5}">
                      <a16:colId xmlns:a16="http://schemas.microsoft.com/office/drawing/2014/main" val="4090948081"/>
                    </a:ext>
                  </a:extLst>
                </a:gridCol>
                <a:gridCol w="2247498">
                  <a:extLst>
                    <a:ext uri="{9D8B030D-6E8A-4147-A177-3AD203B41FA5}">
                      <a16:colId xmlns:a16="http://schemas.microsoft.com/office/drawing/2014/main" val="253872446"/>
                    </a:ext>
                  </a:extLst>
                </a:gridCol>
              </a:tblGrid>
              <a:tr h="324462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CID</a:t>
                      </a:r>
                    </a:p>
                  </a:txBody>
                  <a:tcPr marL="6891" marR="6891" marT="689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Commenter</a:t>
                      </a:r>
                    </a:p>
                  </a:txBody>
                  <a:tcPr marL="6891" marR="6891" marT="689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Clause Number(C)</a:t>
                      </a:r>
                    </a:p>
                  </a:txBody>
                  <a:tcPr marL="6891" marR="6891" marT="689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Page(C)</a:t>
                      </a:r>
                    </a:p>
                  </a:txBody>
                  <a:tcPr marL="6891" marR="6891" marT="689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Line(C)</a:t>
                      </a:r>
                    </a:p>
                  </a:txBody>
                  <a:tcPr marL="6891" marR="6891" marT="689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Type of Comment</a:t>
                      </a:r>
                    </a:p>
                  </a:txBody>
                  <a:tcPr marL="6891" marR="6891" marT="689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Part of No Vote</a:t>
                      </a:r>
                    </a:p>
                  </a:txBody>
                  <a:tcPr marL="6891" marR="6891" marT="689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Comment</a:t>
                      </a:r>
                    </a:p>
                  </a:txBody>
                  <a:tcPr marL="6891" marR="6891" marT="689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 dirty="0">
                          <a:effectLst/>
                          <a:latin typeface="Arial" panose="020B0604020202020204" pitchFamily="34" charset="0"/>
                        </a:rPr>
                        <a:t>Proposed Change</a:t>
                      </a:r>
                    </a:p>
                  </a:txBody>
                  <a:tcPr marL="6891" marR="6891" marT="689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735221"/>
                  </a:ext>
                </a:extLst>
              </a:tr>
              <a:tr h="1114056"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9001</a:t>
                      </a:r>
                    </a:p>
                  </a:txBody>
                  <a:tcPr marL="6891" marR="6891" marT="689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Hamilton, Mark</a:t>
                      </a:r>
                    </a:p>
                  </a:txBody>
                  <a:tcPr marL="6891" marR="6891" marT="689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4.3.15</a:t>
                      </a:r>
                    </a:p>
                  </a:txBody>
                  <a:tcPr marL="6891" marR="6891" marT="689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6891" marR="6891" marT="689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6891" marR="6891" marT="689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E</a:t>
                      </a:r>
                    </a:p>
                  </a:txBody>
                  <a:tcPr marL="6891" marR="6891" marT="689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 No</a:t>
                      </a:r>
                    </a:p>
                  </a:txBody>
                  <a:tcPr marL="6891" marR="6891" marT="689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Since 802.11ax has already added 4.3.15a, and this next text is labelled 4.3.15b, it should be inserted after subclause 4.3.15a (not 4.3.15).</a:t>
                      </a:r>
                    </a:p>
                  </a:txBody>
                  <a:tcPr marL="6891" marR="6891" marT="689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Update the editing instructions to say "Insert a new subclause after subclause 4.3.15a as follows:"</a:t>
                      </a:r>
                    </a:p>
                  </a:txBody>
                  <a:tcPr marL="6891" marR="6891" marT="689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4716425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3276E6-A069-4558-8662-EF7290436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40468F-F01E-41F2-BC7C-9115D4A40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47AF4D-275A-4AF2-A9C0-5A9C56FDF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7B0F4323-4460-4997-B543-454EB3AA50C1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EA9CFF6-999D-496D-8076-179E6783C1C1}"/>
              </a:ext>
            </a:extLst>
          </p:cNvPr>
          <p:cNvSpPr txBox="1"/>
          <p:nvPr/>
        </p:nvSpPr>
        <p:spPr>
          <a:xfrm>
            <a:off x="1066801" y="3577328"/>
            <a:ext cx="3956083" cy="14542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Arial-BoldMT"/>
              </a:rPr>
              <a:t>802.11ba Draft 8.0 P25L7</a:t>
            </a:r>
          </a:p>
          <a:p>
            <a:endParaRPr lang="en-US" sz="1400" b="1" dirty="0">
              <a:solidFill>
                <a:srgbClr val="000000"/>
              </a:solidFill>
              <a:latin typeface="Arial-BoldMT"/>
            </a:endParaRPr>
          </a:p>
          <a:p>
            <a:r>
              <a:rPr lang="en-US" sz="1400" b="1" dirty="0">
                <a:solidFill>
                  <a:srgbClr val="000000"/>
                </a:solidFill>
                <a:latin typeface="Arial-BoldMT"/>
              </a:rPr>
              <a:t>“4. General description</a:t>
            </a:r>
            <a:br>
              <a:rPr lang="en-US" sz="1400" b="1" dirty="0">
                <a:solidFill>
                  <a:srgbClr val="000000"/>
                </a:solidFill>
                <a:latin typeface="Arial-BoldMT"/>
              </a:rPr>
            </a:br>
            <a:r>
              <a:rPr lang="en-US" b="1" dirty="0">
                <a:solidFill>
                  <a:srgbClr val="000000"/>
                </a:solidFill>
                <a:latin typeface="Arial-BoldMT"/>
              </a:rPr>
              <a:t>4.3 Components of the IEEE Std 802.11 architecture</a:t>
            </a:r>
            <a:br>
              <a:rPr lang="en-US" b="1" dirty="0">
                <a:solidFill>
                  <a:srgbClr val="000000"/>
                </a:solidFill>
                <a:latin typeface="Arial-BoldMT"/>
              </a:rPr>
            </a:br>
            <a:r>
              <a:rPr lang="en-US" b="1" i="1" dirty="0">
                <a:solidFill>
                  <a:srgbClr val="000000"/>
                </a:solidFill>
                <a:highlight>
                  <a:srgbClr val="FFFF00"/>
                </a:highlight>
                <a:latin typeface="TimesNewRomanPS-BoldItalicMT"/>
              </a:rPr>
              <a:t>Insert a new subclause after subclause 4.3.15 as follows:</a:t>
            </a:r>
            <a:br>
              <a:rPr lang="en-US" b="1" i="1" dirty="0">
                <a:solidFill>
                  <a:srgbClr val="000000"/>
                </a:solidFill>
                <a:highlight>
                  <a:srgbClr val="FFFF00"/>
                </a:highlight>
                <a:latin typeface="TimesNewRomanPS-BoldItalicMT"/>
              </a:rPr>
            </a:br>
            <a:r>
              <a:rPr lang="en-US" sz="1050" b="1" dirty="0">
                <a:solidFill>
                  <a:srgbClr val="000000"/>
                </a:solidFill>
                <a:latin typeface="Arial-BoldMT"/>
              </a:rPr>
              <a:t>4.3.15b Wake-up radio (WUR) AP and WUR non-AP STA”</a:t>
            </a:r>
            <a:br>
              <a:rPr lang="en-US" dirty="0"/>
            </a:b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4583879-684A-484C-BF93-4474B483E176}"/>
              </a:ext>
            </a:extLst>
          </p:cNvPr>
          <p:cNvSpPr txBox="1">
            <a:spLocks/>
          </p:cNvSpPr>
          <p:nvPr/>
        </p:nvSpPr>
        <p:spPr bwMode="auto">
          <a:xfrm>
            <a:off x="5486400" y="3577328"/>
            <a:ext cx="5791200" cy="2518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kern="0" dirty="0"/>
              <a:t>Discussion: </a:t>
            </a:r>
            <a:r>
              <a:rPr lang="en-US" sz="1600" b="0" kern="0" dirty="0"/>
              <a:t>consulted with 802.11 WG chair (Dorothy Stanley, HPE) for a resolution for this comment and the WG chair provided a guidance stating that this editorial comment can be addressed by the IEEE SA publication editor during the publication editing. </a:t>
            </a:r>
          </a:p>
          <a:p>
            <a:r>
              <a:rPr lang="en-US" sz="1600" b="0" kern="0" dirty="0"/>
              <a:t>Therefore, following the WG chair’s guidance, the proposed resolution for the comment is </a:t>
            </a:r>
            <a:r>
              <a:rPr lang="en-US" sz="1600" kern="0" dirty="0"/>
              <a:t>Reject </a:t>
            </a:r>
            <a:r>
              <a:rPr lang="en-US" sz="1600" b="0" kern="0" dirty="0"/>
              <a:t>with the following reason: </a:t>
            </a:r>
            <a:r>
              <a:rPr lang="en-US" sz="1600" kern="0" dirty="0"/>
              <a:t>“This comment will be forwarded to the publication editor for consideration during publication editing.”</a:t>
            </a:r>
          </a:p>
          <a:p>
            <a:endParaRPr lang="en-US" sz="1600" b="0" kern="0" dirty="0"/>
          </a:p>
        </p:txBody>
      </p:sp>
    </p:spTree>
    <p:extLst>
      <p:ext uri="{BB962C8B-B14F-4D97-AF65-F5344CB8AC3E}">
        <p14:creationId xmlns:p14="http://schemas.microsoft.com/office/powerpoint/2010/main" val="4277902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C2C0A-3D3D-45AF-AFBD-1765A2803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9000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CB1C4D-495A-4EF3-9CCA-DF1E21C8C5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resolution for CID 9001:</a:t>
            </a:r>
          </a:p>
          <a:p>
            <a:pPr lvl="1"/>
            <a:r>
              <a:rPr lang="en-US" dirty="0"/>
              <a:t>Rejected. This comment will be forwarded to the IEEE SA editor for consideration during final publication.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Steve Shellhammer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B17101-D51C-4213-9876-0AFBE3CEA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D06FAC-6782-4E4E-9072-BB4BC9A3D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AF1BB7-BF0B-4201-A2DE-B7F6F7480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7B0F4323-4460-4997-B543-454EB3AA50C1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4591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DAB6F-C825-4E25-A2F5-9808F2CEE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57F4B-6B8A-405E-928C-6115F5760D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2020</a:t>
            </a:r>
          </a:p>
          <a:p>
            <a:pPr lvl="1"/>
            <a:r>
              <a:rPr lang="en-US" dirty="0">
                <a:solidFill>
                  <a:schemeClr val="bg2"/>
                </a:solidFill>
              </a:rPr>
              <a:t>October: comment resolution on D7.0 complete</a:t>
            </a:r>
          </a:p>
          <a:p>
            <a:pPr lvl="1"/>
            <a:r>
              <a:rPr lang="en-US" dirty="0">
                <a:solidFill>
                  <a:schemeClr val="bg2"/>
                </a:solidFill>
              </a:rPr>
              <a:t>November 13 – 802 EC conditional approval</a:t>
            </a:r>
          </a:p>
          <a:p>
            <a:pPr lvl="1"/>
            <a:r>
              <a:rPr lang="en-US" dirty="0">
                <a:solidFill>
                  <a:schemeClr val="bg2"/>
                </a:solidFill>
              </a:rPr>
              <a:t>December: D8.0 Recirc (Dec 11-21)</a:t>
            </a:r>
          </a:p>
          <a:p>
            <a:r>
              <a:rPr lang="en-US" dirty="0"/>
              <a:t>2021</a:t>
            </a:r>
          </a:p>
          <a:p>
            <a:pPr lvl="1"/>
            <a:r>
              <a:rPr lang="en-US" dirty="0"/>
              <a:t>February 12 – Post draft to </a:t>
            </a:r>
            <a:r>
              <a:rPr lang="en-US" dirty="0" err="1"/>
              <a:t>RevCom</a:t>
            </a:r>
            <a:r>
              <a:rPr lang="en-US" dirty="0"/>
              <a:t> by this date</a:t>
            </a:r>
          </a:p>
          <a:p>
            <a:pPr lvl="1"/>
            <a:r>
              <a:rPr lang="en-US" dirty="0"/>
              <a:t>March: </a:t>
            </a:r>
            <a:r>
              <a:rPr lang="en-US" dirty="0" err="1"/>
              <a:t>RevCom</a:t>
            </a:r>
            <a:r>
              <a:rPr lang="en-US" dirty="0"/>
              <a:t>/SASB approval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B68CEA-A6EF-47EE-8190-4EA33F614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0E6498-C20B-4DDD-BC6E-59DC828B8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B6CD11-B0BB-4ADD-A0CB-586D5BF89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7B0F4323-4460-4997-B543-454EB3AA50C1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889649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21DD49D754694A93C9E6AE13A3674F" ma:contentTypeVersion="13" ma:contentTypeDescription="Create a new document." ma:contentTypeScope="" ma:versionID="cac1be63513d50a5c1a2a8b3bb64d498">
  <xsd:schema xmlns:xsd="http://www.w3.org/2001/XMLSchema" xmlns:xs="http://www.w3.org/2001/XMLSchema" xmlns:p="http://schemas.microsoft.com/office/2006/metadata/properties" xmlns:ns3="690ce4a6-9891-4cc5-994f-f5b6118dcd5a" xmlns:ns4="4c7b5919-9f8a-4fb6-91ec-2943c810d284" targetNamespace="http://schemas.microsoft.com/office/2006/metadata/properties" ma:root="true" ma:fieldsID="4c989964bd2e511ca2ea0fdf0b69a706" ns3:_="" ns4:_="">
    <xsd:import namespace="690ce4a6-9891-4cc5-994f-f5b6118dcd5a"/>
    <xsd:import namespace="4c7b5919-9f8a-4fb6-91ec-2943c810d28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0ce4a6-9891-4cc5-994f-f5b6118dcd5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7b5919-9f8a-4fb6-91ec-2943c810d28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E1F34BA-098E-4461-BC07-CDE732AC4FB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1B3C76B-438A-41A6-BD75-2537B5855551}">
  <ds:schemaRefs>
    <ds:schemaRef ds:uri="http://schemas.microsoft.com/office/2006/metadata/properties"/>
    <ds:schemaRef ds:uri="690ce4a6-9891-4cc5-994f-f5b6118dcd5a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4c7b5919-9f8a-4fb6-91ec-2943c810d284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C9A4831-DE3D-48F0-89C3-BF9817836C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0ce4a6-9891-4cc5-994f-f5b6118dcd5a"/>
    <ds:schemaRef ds:uri="4c7b5919-9f8a-4fb6-91ec-2943c810d28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186914</TotalTime>
  <Words>831</Words>
  <Application>Microsoft Office PowerPoint</Application>
  <PresentationFormat>Widescreen</PresentationFormat>
  <Paragraphs>108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Arial-BoldMT</vt:lpstr>
      <vt:lpstr>TimesNewRomanPS-BoldItalicMT</vt:lpstr>
      <vt:lpstr>Arial</vt:lpstr>
      <vt:lpstr>Times New Roman</vt:lpstr>
      <vt:lpstr>802-11-Submission</vt:lpstr>
      <vt:lpstr>Document</vt:lpstr>
      <vt:lpstr>TGba CRC Telco Agenda and Motions</vt:lpstr>
      <vt:lpstr>Abstract</vt:lpstr>
      <vt:lpstr>Agenda [January 4]</vt:lpstr>
      <vt:lpstr>Teleconferences are subject to applicable policies and procedures</vt:lpstr>
      <vt:lpstr>SA Ballot Summary</vt:lpstr>
      <vt:lpstr>CID 9001</vt:lpstr>
      <vt:lpstr>Motion# 9000 </vt:lpstr>
      <vt:lpstr>Timeline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11-19/2124</dc:title>
  <dc:subject>Submission</dc:subject>
  <dc:creator>minyoung.park@intel.com</dc:creator>
  <cp:keywords>July 2018, CTPClassification=CTP_NT</cp:keywords>
  <dc:description>TGba Agenda July 2018</dc:description>
  <cp:lastModifiedBy>Park, Minyoung</cp:lastModifiedBy>
  <cp:revision>5984</cp:revision>
  <cp:lastPrinted>2014-11-04T15:04:57Z</cp:lastPrinted>
  <dcterms:created xsi:type="dcterms:W3CDTF">2007-04-17T18:10:23Z</dcterms:created>
  <dcterms:modified xsi:type="dcterms:W3CDTF">2021-01-04T22:17:20Z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NSCPROP_SA">
    <vt:lpwstr>C:\Users\minyoung.p\Documents\IEEE 802.11 WG\TGba\2017\November\11-17-1223-09-00ba-september-2017-tgba-agenda.pptx</vt:lpwstr>
  </property>
  <property fmtid="{D5CDD505-2E9C-101B-9397-08002B2CF9AE}" pid="27" name="_readonly">
    <vt:lpwstr/>
  </property>
  <property fmtid="{D5CDD505-2E9C-101B-9397-08002B2CF9AE}" pid="28" name="_change">
    <vt:lpwstr/>
  </property>
  <property fmtid="{D5CDD505-2E9C-101B-9397-08002B2CF9AE}" pid="29" name="_full-control">
    <vt:lpwstr/>
  </property>
  <property fmtid="{D5CDD505-2E9C-101B-9397-08002B2CF9AE}" pid="30" name="sflag">
    <vt:lpwstr>1531426985</vt:lpwstr>
  </property>
  <property fmtid="{D5CDD505-2E9C-101B-9397-08002B2CF9AE}" pid="31" name="TitusGUID">
    <vt:lpwstr>66cf51b5-cac2-4610-8e43-73ec26372730</vt:lpwstr>
  </property>
  <property fmtid="{D5CDD505-2E9C-101B-9397-08002B2CF9AE}" pid="32" name="CTP_TimeStamp">
    <vt:lpwstr>2020-05-01 21:07:16Z</vt:lpwstr>
  </property>
  <property fmtid="{D5CDD505-2E9C-101B-9397-08002B2CF9AE}" pid="33" name="CTP_BU">
    <vt:lpwstr>NA</vt:lpwstr>
  </property>
  <property fmtid="{D5CDD505-2E9C-101B-9397-08002B2CF9AE}" pid="34" name="CTP_IDSID">
    <vt:lpwstr>NA</vt:lpwstr>
  </property>
  <property fmtid="{D5CDD505-2E9C-101B-9397-08002B2CF9AE}" pid="35" name="CTP_WWID">
    <vt:lpwstr>NA</vt:lpwstr>
  </property>
  <property fmtid="{D5CDD505-2E9C-101B-9397-08002B2CF9AE}" pid="36" name="CTPClassification">
    <vt:lpwstr>CTP_NT</vt:lpwstr>
  </property>
  <property fmtid="{D5CDD505-2E9C-101B-9397-08002B2CF9AE}" pid="37" name="ContentTypeId">
    <vt:lpwstr>0x0101007521DD49D754694A93C9E6AE13A3674F</vt:lpwstr>
  </property>
</Properties>
</file>