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8"/>
  </p:notesMasterIdLst>
  <p:handoutMasterIdLst>
    <p:handoutMasterId r:id="rId259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61" r:id="rId221"/>
    <p:sldId id="760" r:id="rId222"/>
    <p:sldId id="763" r:id="rId223"/>
    <p:sldId id="758" r:id="rId224"/>
    <p:sldId id="762" r:id="rId225"/>
    <p:sldId id="745" r:id="rId226"/>
    <p:sldId id="764" r:id="rId227"/>
    <p:sldId id="765" r:id="rId228"/>
    <p:sldId id="766" r:id="rId229"/>
    <p:sldId id="773" r:id="rId230"/>
    <p:sldId id="776" r:id="rId231"/>
    <p:sldId id="767" r:id="rId232"/>
    <p:sldId id="768" r:id="rId233"/>
    <p:sldId id="770" r:id="rId234"/>
    <p:sldId id="771" r:id="rId235"/>
    <p:sldId id="772" r:id="rId236"/>
    <p:sldId id="775" r:id="rId237"/>
    <p:sldId id="782" r:id="rId238"/>
    <p:sldId id="783" r:id="rId239"/>
    <p:sldId id="784" r:id="rId240"/>
    <p:sldId id="785" r:id="rId241"/>
    <p:sldId id="787" r:id="rId242"/>
    <p:sldId id="789" r:id="rId243"/>
    <p:sldId id="791" r:id="rId244"/>
    <p:sldId id="779" r:id="rId245"/>
    <p:sldId id="780" r:id="rId246"/>
    <p:sldId id="792" r:id="rId247"/>
    <p:sldId id="781" r:id="rId248"/>
    <p:sldId id="793" r:id="rId249"/>
    <p:sldId id="794" r:id="rId250"/>
    <p:sldId id="797" r:id="rId251"/>
    <p:sldId id="798" r:id="rId252"/>
    <p:sldId id="799" r:id="rId253"/>
    <p:sldId id="800" r:id="rId254"/>
    <p:sldId id="801" r:id="rId255"/>
    <p:sldId id="802" r:id="rId256"/>
    <p:sldId id="803" r:id="rId25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479F4-74BA-4CDD-9500-19B0337B71F0}" v="247" dt="2022-04-15T19:29:53.0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63" Type="http://schemas.openxmlformats.org/officeDocument/2006/relationships/slide" Target="slides/slide59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226" Type="http://schemas.openxmlformats.org/officeDocument/2006/relationships/slide" Target="slides/slide22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37" Type="http://schemas.openxmlformats.org/officeDocument/2006/relationships/slide" Target="slides/slide233.xml"/><Relationship Id="rId258" Type="http://schemas.openxmlformats.org/officeDocument/2006/relationships/notesMaster" Target="notesMasters/notesMaster1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slide" Target="slides/slide223.xml"/><Relationship Id="rId248" Type="http://schemas.openxmlformats.org/officeDocument/2006/relationships/slide" Target="slides/slide244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8" Type="http://schemas.openxmlformats.org/officeDocument/2006/relationships/slide" Target="slides/slide234.xml"/><Relationship Id="rId259" Type="http://schemas.openxmlformats.org/officeDocument/2006/relationships/handoutMaster" Target="handoutMasters/handoutMaster1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slide" Target="slides/slide224.xml"/><Relationship Id="rId249" Type="http://schemas.openxmlformats.org/officeDocument/2006/relationships/slide" Target="slides/slide245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260" Type="http://schemas.openxmlformats.org/officeDocument/2006/relationships/presProps" Target="presProps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39" Type="http://schemas.openxmlformats.org/officeDocument/2006/relationships/slide" Target="slides/slide235.xml"/><Relationship Id="rId250" Type="http://schemas.openxmlformats.org/officeDocument/2006/relationships/slide" Target="slides/slide246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slide" Target="slides/slide225.xml"/><Relationship Id="rId240" Type="http://schemas.openxmlformats.org/officeDocument/2006/relationships/slide" Target="slides/slide236.xml"/><Relationship Id="rId261" Type="http://schemas.openxmlformats.org/officeDocument/2006/relationships/viewProps" Target="viewProps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slide" Target="slides/slide226.xml"/><Relationship Id="rId251" Type="http://schemas.openxmlformats.org/officeDocument/2006/relationships/slide" Target="slides/slide247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220" Type="http://schemas.openxmlformats.org/officeDocument/2006/relationships/slide" Target="slides/slide216.xml"/><Relationship Id="rId241" Type="http://schemas.openxmlformats.org/officeDocument/2006/relationships/slide" Target="slides/slide23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262" Type="http://schemas.openxmlformats.org/officeDocument/2006/relationships/theme" Target="theme/theme1.xml"/><Relationship Id="rId78" Type="http://schemas.openxmlformats.org/officeDocument/2006/relationships/slide" Target="slides/slide74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64" Type="http://schemas.openxmlformats.org/officeDocument/2006/relationships/slide" Target="slides/slide160.xml"/><Relationship Id="rId185" Type="http://schemas.openxmlformats.org/officeDocument/2006/relationships/slide" Target="slides/slide181.xml"/><Relationship Id="rId9" Type="http://schemas.openxmlformats.org/officeDocument/2006/relationships/slide" Target="slides/slide5.xml"/><Relationship Id="rId210" Type="http://schemas.openxmlformats.org/officeDocument/2006/relationships/slide" Target="slides/slide206.xml"/><Relationship Id="rId26" Type="http://schemas.openxmlformats.org/officeDocument/2006/relationships/slide" Target="slides/slide22.xml"/><Relationship Id="rId231" Type="http://schemas.openxmlformats.org/officeDocument/2006/relationships/slide" Target="slides/slide227.xml"/><Relationship Id="rId252" Type="http://schemas.openxmlformats.org/officeDocument/2006/relationships/slide" Target="slides/slide248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242" Type="http://schemas.openxmlformats.org/officeDocument/2006/relationships/slide" Target="slides/slide238.xml"/><Relationship Id="rId263" Type="http://schemas.openxmlformats.org/officeDocument/2006/relationships/tableStyles" Target="tableStyles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slide" Target="slides/slide228.xml"/><Relationship Id="rId253" Type="http://schemas.openxmlformats.org/officeDocument/2006/relationships/slide" Target="slides/slide249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243" Type="http://schemas.openxmlformats.org/officeDocument/2006/relationships/slide" Target="slides/slide239.xml"/><Relationship Id="rId264" Type="http://schemas.microsoft.com/office/2016/11/relationships/changesInfo" Target="changesInfos/changesInfo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openxmlformats.org/officeDocument/2006/relationships/slide" Target="slides/slide229.xml"/><Relationship Id="rId254" Type="http://schemas.openxmlformats.org/officeDocument/2006/relationships/slide" Target="slides/slide250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244" Type="http://schemas.openxmlformats.org/officeDocument/2006/relationships/slide" Target="slides/slide240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265" Type="http://schemas.microsoft.com/office/2015/10/relationships/revisionInfo" Target="revisionInfo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openxmlformats.org/officeDocument/2006/relationships/slide" Target="slides/slide230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55" Type="http://schemas.openxmlformats.org/officeDocument/2006/relationships/slide" Target="slides/slide251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245" Type="http://schemas.openxmlformats.org/officeDocument/2006/relationships/slide" Target="slides/slide241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35" Type="http://schemas.openxmlformats.org/officeDocument/2006/relationships/slide" Target="slides/slide231.xml"/><Relationship Id="rId256" Type="http://schemas.openxmlformats.org/officeDocument/2006/relationships/slide" Target="slides/slide252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179" Type="http://schemas.openxmlformats.org/officeDocument/2006/relationships/slide" Target="slides/slide17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5" Type="http://schemas.openxmlformats.org/officeDocument/2006/relationships/slide" Target="slides/slide221.xml"/><Relationship Id="rId246" Type="http://schemas.openxmlformats.org/officeDocument/2006/relationships/slide" Target="slides/slide242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94" Type="http://schemas.openxmlformats.org/officeDocument/2006/relationships/slide" Target="slides/slide90.xml"/><Relationship Id="rId148" Type="http://schemas.openxmlformats.org/officeDocument/2006/relationships/slide" Target="slides/slide144.xml"/><Relationship Id="rId169" Type="http://schemas.openxmlformats.org/officeDocument/2006/relationships/slide" Target="slides/slide165.xml"/><Relationship Id="rId4" Type="http://schemas.openxmlformats.org/officeDocument/2006/relationships/slideMaster" Target="slideMasters/slideMaster1.xml"/><Relationship Id="rId180" Type="http://schemas.openxmlformats.org/officeDocument/2006/relationships/slide" Target="slides/slide176.xml"/><Relationship Id="rId215" Type="http://schemas.openxmlformats.org/officeDocument/2006/relationships/slide" Target="slides/slide211.xml"/><Relationship Id="rId236" Type="http://schemas.openxmlformats.org/officeDocument/2006/relationships/slide" Target="slides/slide232.xml"/><Relationship Id="rId257" Type="http://schemas.openxmlformats.org/officeDocument/2006/relationships/slide" Target="slides/slide253.xml"/><Relationship Id="rId42" Type="http://schemas.openxmlformats.org/officeDocument/2006/relationships/slide" Target="slides/slide38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47" Type="http://schemas.openxmlformats.org/officeDocument/2006/relationships/slide" Target="slides/slide24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DB479F4-74BA-4CDD-9500-19B0337B71F0}"/>
    <pc:docChg chg="undo redo custSel addSld delSld modSld modMainMaster">
      <pc:chgData name="Alfred Asterjadhi" userId="39de57b9-85c0-4fd1-aaac-8ca2b6560ad0" providerId="ADAL" clId="{FDB479F4-74BA-4CDD-9500-19B0337B71F0}" dt="2022-04-17T14:37:23.571" v="10116" actId="20577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01T17:29:12.639" v="5706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13T14:52:14.468" v="7033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13T14:55:03.568" v="7070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13T14:59:12.824" v="7185" actId="20577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13T15:01:19.592" v="7216" actId="20577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3T16:52:50.021" v="7755" actId="20577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13T15:05:06.917" v="7285" actId="2057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3T15:07:12.606" v="7326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4-13T14:56:39.439" v="7105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13T15:11:29.743" v="7360" actId="20577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3T14:57:44.811" v="7143" actId="20577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07T16:36:20.304" v="5952" actId="2057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15T18:01:08.889" v="9023" actId="20577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4T19:21:23.107" v="7874" actId="20577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15T19:30:07.330" v="10113" actId="6549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5T19:30:07.330" v="10113" actId="6549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13T15:23:23.540" v="7452" actId="404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3T15:23:23.540" v="7452" actId="404"/>
          <ac:spMkLst>
            <pc:docMk/>
            <pc:sldMk cId="2118368711" sldId="782"/>
            <ac:spMk id="3" creationId="{A422DFD1-B92D-4153-84B3-E4655916B343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15T18:00:49.816" v="9020" actId="403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3T15:42:35.330" v="7731" actId="20577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3T15:42:35.330" v="7731" actId="20577"/>
          <ac:spMkLst>
            <pc:docMk/>
            <pc:sldMk cId="658012196" sldId="78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8:00:38.585" v="9017" actId="20577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8:00:01.105" v="9014" actId="13926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15T17:59:57.545" v="9013" actId="13926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15T17:59:54.017" v="9012" actId="1392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15T18:01:15.558" v="9026" actId="2057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14T19:21:46.210" v="7881" actId="15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15T19:06:12.990" v="9504" actId="20577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15T18:01:31.458" v="9032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5T19:06:12.990" v="9504" actId="20577"/>
          <ac:spMkLst>
            <pc:docMk/>
            <pc:sldMk cId="2323135513" sldId="79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15T19:29:24.464" v="10101" actId="108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15T18:42:12.402" v="9260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5T19:29:24.464" v="10101" actId="108"/>
          <ac:spMkLst>
            <pc:docMk/>
            <pc:sldMk cId="4085756998" sldId="79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15T19:29:06.105" v="10094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15T19:10:36.588" v="9682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5T19:29:06.105" v="10094" actId="6549"/>
          <ac:spMkLst>
            <pc:docMk/>
            <pc:sldMk cId="1612759136" sldId="797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15T19:29:02.066" v="10093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15T19:17:00.858" v="9889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5T19:29:02.066" v="10093" actId="20577"/>
          <ac:spMkLst>
            <pc:docMk/>
            <pc:sldMk cId="3070842644" sldId="798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5T19:28:57.250" v="1009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15T19:25:05.516" v="10041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9:28:57.250" v="10092" actId="20577"/>
          <ac:spMkLst>
            <pc:docMk/>
            <pc:sldMk cId="1338157029" sldId="79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9:28:52.243" v="10087" actId="20577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15T19:25:11.433" v="10043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9:28:52.243" v="10087" actId="20577"/>
          <ac:spMkLst>
            <pc:docMk/>
            <pc:sldMk cId="181527294" sldId="80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9:28:33.180" v="10081" actId="2057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15T19:25:31.633" v="10049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9:28:33.180" v="10081" actId="20577"/>
          <ac:spMkLst>
            <pc:docMk/>
            <pc:sldMk cId="638434181" sldId="80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9:28:43.056" v="10083" actId="6549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15T19:27:02.339" v="10059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9:28:43.056" v="10083" actId="6549"/>
          <ac:spMkLst>
            <pc:docMk/>
            <pc:sldMk cId="3825963355" sldId="80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5T19:28:46.963" v="10084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15T19:27:58.545" v="10071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9:28:46.963" v="10084" actId="20577"/>
          <ac:spMkLst>
            <pc:docMk/>
            <pc:sldMk cId="2610589961" sldId="803"/>
            <ac:spMk id="3" creationId="{3917E3A2-65E2-43CC-8703-41CD0178EDA4}"/>
          </ac:spMkLst>
        </pc:spChg>
      </pc:sldChg>
      <pc:sldMasterChg chg="modSp mod">
        <pc:chgData name="Alfred Asterjadhi" userId="39de57b9-85c0-4fd1-aaac-8ca2b6560ad0" providerId="ADAL" clId="{FDB479F4-74BA-4CDD-9500-19B0337B71F0}" dt="2022-04-17T14:37:23.571" v="101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4-17T14:37:23.571" v="101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0-04-00be-cc36-cr-of-cid-4147-and-5311.docx" TargetMode="External"/><Relationship Id="rId2" Type="http://schemas.openxmlformats.org/officeDocument/2006/relationships/hyperlink" Target="https://mentor.ieee.org/802.11/dcn/22/11-22-0226-04-00be-cr-for-missing-elements-in-clause-6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484-00-00be-remaining-cids-in-6-3.docx" TargetMode="External"/><Relationship Id="rId4" Type="http://schemas.openxmlformats.org/officeDocument/2006/relationships/hyperlink" Target="https://mentor.ieee.org/802.11/dcn/22/11-22-0331-01-00be-proposed-resolutions-to-cids-4517-5573-and-6106.docx" TargetMode="Externa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0-09-00be-soft-ap-mlo-part1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5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2-01-00be-cc36-cr-on-5174.doc" TargetMode="External"/><Relationship Id="rId7" Type="http://schemas.openxmlformats.org/officeDocument/2006/relationships/hyperlink" Target="https://mentor.ieee.org/802.11/dcn/22/11-22-0439-02-00be-cc36-cr-for-remaining-cids-about-critical-update.docx" TargetMode="External"/><Relationship Id="rId2" Type="http://schemas.openxmlformats.org/officeDocument/2006/relationships/hyperlink" Target="https://mentor.ieee.org/802.11/dcn/22/11-22-0308-04-00be-cc36-resolution-for-cids-related-to-ml-advertisement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92-00-00be-cc36-crs-for-some-cids-on-restricted-twt.docx" TargetMode="External"/><Relationship Id="rId5" Type="http://schemas.openxmlformats.org/officeDocument/2006/relationships/hyperlink" Target="https://mentor.ieee.org/802.11/dcn/21/11-21-1277-00-00be-cc36-cr-for-d1-0-group-key-handshake-cids.docx" TargetMode="External"/><Relationship Id="rId4" Type="http://schemas.openxmlformats.org/officeDocument/2006/relationships/hyperlink" Target="https://mentor.ieee.org/802.11/dcn/22/11-22-0292-04-00be-cc36-mlo-power-save-procedures-part-2.docx" TargetMode="External"/></Relationships>
</file>

<file path=ppt/slides/_rels/slide2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06-01-00be-cc36-cr-emlsr-misc.docx" TargetMode="External"/><Relationship Id="rId2" Type="http://schemas.openxmlformats.org/officeDocument/2006/relationships/hyperlink" Target="https://mentor.ieee.org/802.11/dcn/22/11-22-0508-02-00be-cc36-resolution-to-cids-for-35-3-6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2027-03-00be-cc36-resolution-for-cids-in-clause-35-3-4-3-part-2.docx" TargetMode="External"/></Relationships>
</file>

<file path=ppt/slides/_rels/slide2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5-02-00be-proposed-cr-for-clause-35-3-15-6-sync-ppdu-start-time.docx" TargetMode="External"/><Relationship Id="rId7" Type="http://schemas.openxmlformats.org/officeDocument/2006/relationships/hyperlink" Target="https://mentor.ieee.org/802.11/dcn/22/11-22-0075-04-00be-cr-for-cids-on-sta-id.docx" TargetMode="External"/><Relationship Id="rId2" Type="http://schemas.openxmlformats.org/officeDocument/2006/relationships/hyperlink" Target="https://mentor.ieee.org/802.11/dcn/21/11-21-1825-01-00be-remaining-cr-for-35-3-15-8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14-05-00be-cc36-cr-emlsr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7-01-00be-cc36-cr-for-d1-0-group-key-handshake-cids.docx" TargetMode="External"/></Relationships>
</file>

<file path=ppt/slides/_rels/slide2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85-05-00be-cc36-resolution-for-cids-related-to-mbssid-part-2.docx" TargetMode="External"/><Relationship Id="rId7" Type="http://schemas.openxmlformats.org/officeDocument/2006/relationships/hyperlink" Target="https://mentor.ieee.org/802.11/dcn/21/11-21-2027-04-00be-cc36-resolution-for-cids-in-clause-35-3-4-3-part-2.docx" TargetMode="External"/><Relationship Id="rId2" Type="http://schemas.openxmlformats.org/officeDocument/2006/relationships/hyperlink" Target="https://mentor.ieee.org/802.11/dcn/22/11-22-0382-03-00be-cc36-cr-for-remaining-cids-in-sub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26-05-00be-cc36-cr-for-35-6-1.docx" TargetMode="External"/><Relationship Id="rId5" Type="http://schemas.openxmlformats.org/officeDocument/2006/relationships/hyperlink" Target="https://mentor.ieee.org/802.11/dcn/22/11-22-0392-01-00be-cc36-crs-for-some-cids-on-restricted-twt.docx" TargetMode="External"/><Relationship Id="rId4" Type="http://schemas.openxmlformats.org/officeDocument/2006/relationships/hyperlink" Target="https://mentor.ieee.org/802.11/dcn/21/11-21-1582-05-00be-cc36-resolution-for-cids-related-to-mlo-ba-procedures-part-2.docx" TargetMode="External"/></Relationships>
</file>

<file path=ppt/slides/_rels/slide2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2-02-00be-cr-for-35-5-3-part1.docx" TargetMode="External"/><Relationship Id="rId7" Type="http://schemas.openxmlformats.org/officeDocument/2006/relationships/hyperlink" Target="https://mentor.ieee.org/802.11/dcn/22/11-22-0525-01-00be-cc36-cr-on-cid-4300-and-5947.docx" TargetMode="External"/><Relationship Id="rId2" Type="http://schemas.openxmlformats.org/officeDocument/2006/relationships/hyperlink" Target="https://mentor.ieee.org/802.11/dcn/21/11-21-2014-03-00be-cr-for-35-5-3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8-01-00be-cc36-cr-on-cid-5497.doc" TargetMode="External"/><Relationship Id="rId5" Type="http://schemas.openxmlformats.org/officeDocument/2006/relationships/hyperlink" Target="https://mentor.ieee.org/802.11/dcn/22/11-22-0537-01-00be-cr-trigger-subclause-structure-8067-6694.docx" TargetMode="External"/><Relationship Id="rId4" Type="http://schemas.openxmlformats.org/officeDocument/2006/relationships/hyperlink" Target="https://mentor.ieee.org/802.11/dcn/22/11-22-0452-02-00be-cr-trigger-frame-and-ss.docx" TargetMode="External"/></Relationships>
</file>

<file path=ppt/slides/_rels/slide2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7-03-00be-cr-for-low-latency-bsr.pptx" TargetMode="External"/><Relationship Id="rId7" Type="http://schemas.openxmlformats.org/officeDocument/2006/relationships/hyperlink" Target="https://mentor.ieee.org/802.11/dcn/21/11-21-0386-07-00be-cc34-resolution-for-cid-1038.docx" TargetMode="External"/><Relationship Id="rId2" Type="http://schemas.openxmlformats.org/officeDocument/2006/relationships/hyperlink" Target="https://mentor.ieee.org/802.11/dcn/21/11-21-1483-04-00be-cc36-cr-cid-788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6-11-00be-cc36-resolution-for-cids-related-to-ml-advertisement-part-2.docx" TargetMode="External"/><Relationship Id="rId5" Type="http://schemas.openxmlformats.org/officeDocument/2006/relationships/hyperlink" Target="https://mentor.ieee.org/802.11/dcn/21/11-21-1718-04-00be-cc36-cr-for-rtwt-sp-protection.docx" TargetMode="External"/><Relationship Id="rId4" Type="http://schemas.openxmlformats.org/officeDocument/2006/relationships/hyperlink" Target="https://mentor.ieee.org/802.11/dcn/21/11-21-1686-03-00be-cr-for-low-latency-stream-identification.ppt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9-05-00be-cc36-cr-for-r-twt-rbo-before-service-period.docx" TargetMode="External"/><Relationship Id="rId2" Type="http://schemas.openxmlformats.org/officeDocument/2006/relationships/hyperlink" Target="https://mentor.ieee.org/802.11/dcn/21/11-21-1902-04-00be-cc36-cr-for-rtwt-low-lat-differenti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98-02-00be-cc36-cr-for-r-twt-quieting-rules.docx" TargetMode="External"/><Relationship Id="rId5" Type="http://schemas.openxmlformats.org/officeDocument/2006/relationships/hyperlink" Target="https://mentor.ieee.org/802.11/dcn/21/11-21-1224-12-00be-cc-36-cr-for-restricted-twt-setup.docx" TargetMode="External"/><Relationship Id="rId4" Type="http://schemas.openxmlformats.org/officeDocument/2006/relationships/hyperlink" Target="https://mentor.ieee.org/802.11/dcn/21/11-21-1147-08-00be-cc36-cr-35-6-restricted-twt-announcement.docx" TargetMode="External"/></Relationships>
</file>

<file path=ppt/slides/_rels/slide2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7-09-00be-cc34-cr-emlsr-part2.docx" TargetMode="External"/><Relationship Id="rId7" Type="http://schemas.openxmlformats.org/officeDocument/2006/relationships/hyperlink" Target="https://mentor.ieee.org/802.11/dcn/21/11-21-1706-02-00be-cr-for-cids-related-to-emlsr-beacon-transmission-and-reception.docx" TargetMode="External"/><Relationship Id="rId2" Type="http://schemas.openxmlformats.org/officeDocument/2006/relationships/hyperlink" Target="https://mentor.ieee.org/802.11/dcn/21/11-21-1591-03-00be-multi-link-association-terminology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62-08-00be-cc36-resolution-for-cids-for-35-3-9-2.docx" TargetMode="External"/><Relationship Id="rId5" Type="http://schemas.openxmlformats.org/officeDocument/2006/relationships/hyperlink" Target="https://mentor.ieee.org/802.11/dcn/21/11-21-1533-05-00be-cc36-cr-on-eht-operation-element.doc" TargetMode="External"/><Relationship Id="rId4" Type="http://schemas.openxmlformats.org/officeDocument/2006/relationships/hyperlink" Target="https://mentor.ieee.org/802.11/dcn/21/11-21-1509-02-00be-cc36-comment-resolution-triggered-txop-sharing.docx" TargetMode="External"/></Relationships>
</file>

<file path=ppt/slides/_rels/slide2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3-01-00be-cc36-cr-for-ml-element-usage.docx" TargetMode="External"/><Relationship Id="rId2" Type="http://schemas.openxmlformats.org/officeDocument/2006/relationships/hyperlink" Target="https://mentor.ieee.org/802.11/dcn/21/11-21-1601-05-00be-cc36-comment-resolution-subclause-35-3-7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86-07-00be-cr-for-nstr-mobile-ap-mlo-part2.docx" TargetMode="External"/><Relationship Id="rId5" Type="http://schemas.openxmlformats.org/officeDocument/2006/relationships/hyperlink" Target="https://mentor.ieee.org/802.11/dcn/21/11-21-1778-02-00be-eht-sounding-enhancements.pptx" TargetMode="External"/><Relationship Id="rId4" Type="http://schemas.openxmlformats.org/officeDocument/2006/relationships/hyperlink" Target="https://mentor.ieee.org/802.11/dcn/21/11-21-1731-04-00be-cr-for-35-2-1-3-remaining-part1.docx" TargetMode="External"/></Relationships>
</file>

<file path=ppt/slides/_rels/slide23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285-00-00be-cc36-cr-on-cid-5447.doc" TargetMode="External"/><Relationship Id="rId3" Type="http://schemas.openxmlformats.org/officeDocument/2006/relationships/hyperlink" Target="https://mentor.ieee.org/802.11/dcn/21/11-21-1808-01-00be-cc36-cr-of-cid-8197.docx" TargetMode="External"/><Relationship Id="rId7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802-03-00be-cc36-crs-restricted-twt-additional-rul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9-00-00be-cc36-resolution-to-cids-for-35-3-4-5.docx" TargetMode="External"/><Relationship Id="rId5" Type="http://schemas.openxmlformats.org/officeDocument/2006/relationships/hyperlink" Target="https://mentor.ieee.org/802.11/dcn/21/11-21-1898-07-00be-cc36-resolution-to-cids-for-35-3-6-1-1.docx" TargetMode="External"/><Relationship Id="rId4" Type="http://schemas.openxmlformats.org/officeDocument/2006/relationships/hyperlink" Target="https://mentor.ieee.org/802.11/dcn/21/11-21-1894-02-00be-cr-for-cids-on-tid-to-link-mapping.docx" TargetMode="Externa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255-03-00be-cc36-cr-for-clause-6-3.docx" TargetMode="External"/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9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202-06-00be-cr-for-eht-ul-mu-operation.docx" TargetMode="External"/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184-01-00be-cr-for-group-addressed-bus-by-tim.docx" TargetMode="External"/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913-06-00be-cc36-cr-consideration-on-edca-operation-for-restricted-twt.pptx" TargetMode="External"/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2009-02-00be-cr-for-3-2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70-03-00be-cc36-comment-resolution-for-miscellaneous-comments-part-2.docx" TargetMode="External"/><Relationship Id="rId2" Type="http://schemas.openxmlformats.org/officeDocument/2006/relationships/hyperlink" Target="https://mentor.ieee.org/802.11/dcn/22/11-22-0550-02-00be-cc36-comment-resolution-for-various-comment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47-05-00be-cc36-cr-for-qos-related-and-misc-topics.docx" TargetMode="External"/><Relationship Id="rId5" Type="http://schemas.openxmlformats.org/officeDocument/2006/relationships/hyperlink" Target="https://mentor.ieee.org/802.11/dcn/22/11-22-0077-02-00be-cr-for-cids-on-ppdu-end-time-alignment.docx" TargetMode="External"/><Relationship Id="rId4" Type="http://schemas.openxmlformats.org/officeDocument/2006/relationships/hyperlink" Target="https://mentor.ieee.org/802.11/dcn/22/11-22-0526-00-00be-cr-for-miscellaneous-cids.docx" TargetMode="External"/></Relationships>
</file>

<file path=ppt/slides/_rels/slide2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38-03-00be-cc36-resolution-to-cids-for-35-6.docx" TargetMode="External"/><Relationship Id="rId2" Type="http://schemas.openxmlformats.org/officeDocument/2006/relationships/hyperlink" Target="https://mentor.ieee.org/802.11/dcn/22/11-22-0526-01-00be-cr-for-miscellaneous-cids.docx" TargetMode="Externa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46-02-00be-cr-for-cid-7448.docx" TargetMode="External"/><Relationship Id="rId2" Type="http://schemas.openxmlformats.org/officeDocument/2006/relationships/hyperlink" Target="https://mentor.ieee.org/802.11/dcn/22/11-22-0548-05-00be-cc36-comment-resolution-subclause-35-15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209-04-00be-mlo-broadcast-architecture.pptx" TargetMode="External"/></Relationships>
</file>

<file path=ppt/slides/_rels/slide2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3-05-00be-cc36-cr-on-5196.docx" TargetMode="External"/><Relationship Id="rId7" Type="http://schemas.openxmlformats.org/officeDocument/2006/relationships/hyperlink" Target="https://mentor.ieee.org/802.11/dcn/21/11-21-1582-05-00be-cc36-resolution-for-cids-related-to-mlo-ba-procedures-part-2.docx" TargetMode="External"/><Relationship Id="rId2" Type="http://schemas.openxmlformats.org/officeDocument/2006/relationships/hyperlink" Target="https://mentor.ieee.org/802.11/dcn/21/11-21-1185-05-00be-cc36-resolution-for-cids-related-to-mbssid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5-02-00be-proposed-cr-for-clause-35-3-15-6-sync-ppdu-start-time.docx" TargetMode="External"/><Relationship Id="rId5" Type="http://schemas.openxmlformats.org/officeDocument/2006/relationships/hyperlink" Target="https://mentor.ieee.org/802.11/dcn/21/11-21-1327-06-00be-cc36-resolution-for-cid-5154.docx" TargetMode="External"/><Relationship Id="rId4" Type="http://schemas.openxmlformats.org/officeDocument/2006/relationships/hyperlink" Target="https://mentor.ieee.org/802.11/dcn/21/11-21-1279-00-00be-cc36-cr-for-d1-0-aad-and-nonce-cids.docx" TargetMode="External"/></Relationships>
</file>

<file path=ppt/slides/_rels/slide24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026-01-00be-cc36-cr-of-nstr-capability-update.docx" TargetMode="External"/><Relationship Id="rId3" Type="http://schemas.openxmlformats.org/officeDocument/2006/relationships/hyperlink" Target="https://mentor.ieee.org/802.11/dcn/21/11-21-1508-04-00be-cc36-comment-resolution-multi-link-element-fragmentation.docx" TargetMode="External"/><Relationship Id="rId7" Type="http://schemas.openxmlformats.org/officeDocument/2006/relationships/hyperlink" Target="https://mentor.ieee.org/802.11/dcn/22/11-22-0024-04-00be-cc36-resolution-for-cids-related-to-ml-element-part-2.docx" TargetMode="External"/><Relationship Id="rId2" Type="http://schemas.openxmlformats.org/officeDocument/2006/relationships/hyperlink" Target="https://mentor.ieee.org/802.11/dcn/21/11-21-1869-00-00be-cr-for-mle-fragment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2027-03-00be-cc36-resolution-for-cids-in-clause-35-3-4-3-part-2.docx" TargetMode="External"/><Relationship Id="rId5" Type="http://schemas.openxmlformats.org/officeDocument/2006/relationships/hyperlink" Target="https://mentor.ieee.org/802.11/dcn/21/11-21-2014-03-00be-cr-for-35-5-3-part3.docx" TargetMode="External"/><Relationship Id="rId4" Type="http://schemas.openxmlformats.org/officeDocument/2006/relationships/hyperlink" Target="https://mentor.ieee.org/802.11/dcn/21/11-21-1894-02-00be-cr-for-cids-on-tid-to-link-mapping.docx" TargetMode="External"/></Relationships>
</file>

<file path=ppt/slides/_rels/slide2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6-01-00be-cc36-cr-ml-traffic-indication.docx" TargetMode="External"/><Relationship Id="rId7" Type="http://schemas.openxmlformats.org/officeDocument/2006/relationships/hyperlink" Target="https://mentor.ieee.org/802.11/dcn/22/11-22-0326-05-00be-cc36-cr-for-35-6-1.docx" TargetMode="External"/><Relationship Id="rId2" Type="http://schemas.openxmlformats.org/officeDocument/2006/relationships/hyperlink" Target="https://mentor.ieee.org/802.11/dcn/22/11-22-0077-02-00be-cr-for-cids-on-ppdu-end-time-align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55-03-00be-cc36-cr-for-clause-6-3.docx" TargetMode="External"/><Relationship Id="rId5" Type="http://schemas.openxmlformats.org/officeDocument/2006/relationships/hyperlink" Target="https://mentor.ieee.org/802.11/dcn/22/11-22-0214-02-00be-cc36-cr-emlsr.docx" TargetMode="External"/><Relationship Id="rId4" Type="http://schemas.openxmlformats.org/officeDocument/2006/relationships/hyperlink" Target="https://mentor.ieee.org/802.11/dcn/22/11-22-0202-02-00be-cr-for-eht-ul-mu-operation.docx" TargetMode="External"/></Relationships>
</file>

<file path=ppt/slides/_rels/slide2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2-01-00be-cc36-crs-for-some-cids-on-restricted-twt.docx" TargetMode="External"/><Relationship Id="rId2" Type="http://schemas.openxmlformats.org/officeDocument/2006/relationships/hyperlink" Target="https://mentor.ieee.org/802.11/dcn/22/11-22-0356-05-00be-cr-for-power-save-of-nstr-mobile-ap-m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50-02-00be-cc36-comment-resolution-for-various-comments-part-1.docx" TargetMode="External"/><Relationship Id="rId5" Type="http://schemas.openxmlformats.org/officeDocument/2006/relationships/hyperlink" Target="https://mentor.ieee.org/802.11/dcn/22/11-22-0508-02-00be-cc36-resolution-to-cids-for-35-3-6.docx" TargetMode="External"/><Relationship Id="rId4" Type="http://schemas.openxmlformats.org/officeDocument/2006/relationships/hyperlink" Target="https://mentor.ieee.org/802.11/dcn/22/11-22-0439-02-00be-cc36-cr-for-remaining-cids-about-critical-update.docx" TargetMode="Externa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9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184-01-00be-cr-for-group-addressed-bus-by-tim.docx" TargetMode="Externa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913-06-00be-cc36-cr-consideration-on-edca-operation-for-restricted-twt.pptx" TargetMode="External"/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2009-02-00be-cr-for-3-2.docx" TargetMode="External"/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(fails)</a:t>
            </a:r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73Y, 38N, 44A (fails)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66Y, 55N, 57A  (fails)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Jianhan Liu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Minyoung Park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7771, 8257, 7836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11-22/226r4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4147 in Option 1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11-22/230r4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5573, 6106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11-22/331r1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7757, 7758, 5648, 6167, 7381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11-22/484r0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Yunbo Li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Wednesday/Monday 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8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subfields”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6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George Cherian			Second: Stephen McCann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i="1" dirty="0"/>
              <a:t>Note 1: Previous preliminary result on motion for one CCFS: 73Y, 39N, 44A</a:t>
            </a:r>
          </a:p>
          <a:p>
            <a:r>
              <a:rPr lang="en-US" sz="1400" b="0" i="1" dirty="0"/>
              <a:t>Note 2: Previous preliminary result on motion for two CCFS: 67Y, 55N, 57A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Dibakar Das	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86+1 Y, 57N, 46A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84+1Y, 55N, 45A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68Y, 67N, 51A</a:t>
            </a:r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11-22/0075r3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7860, 7938, 7088, 4166, 6339, 7939, 7089, 7889, 4165, 5110, 5343, 5344</a:t>
            </a:r>
            <a:endParaRPr lang="en-US" sz="1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Yongho Seok				Second: Yong Liu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90Y, 44N, 50A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88Y, 43N, 47A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47Y, 23N, 38A</a:t>
            </a:r>
            <a:endParaRPr lang="en-US" sz="18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86099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11-21/1877r8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6244, 4038, 4251, 6618, 4399, 5220, 5763, 6613, 6614, 6615, 6616, 6252, 4072, 4400, 6032, 4715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Po-Kai Huang			Second: Laurent Cariou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Result:91Y, 75N, 32A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89Y, 71N, 32A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41Y, 32N, 28A</a:t>
            </a: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15353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F5BB-AE65-40E6-9645-28679BBA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27B5-2F61-4A86-8E29-6C547C676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11-21/1210r9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6177, 7826, 4078, 4079, 5065, 5066, 5107, 5701, 5702, 5703, 4247, 6965, 7622, 6971, 6972, 6967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2000" dirty="0"/>
          </a:p>
          <a:p>
            <a:pPr marL="0" indent="0"/>
            <a:r>
              <a:rPr lang="en-US" sz="1600" dirty="0"/>
              <a:t>Move: Kaiying Lu				Second: Yongho Seok</a:t>
            </a:r>
          </a:p>
          <a:p>
            <a:pPr marL="0" indent="0"/>
            <a:r>
              <a:rPr lang="en-US" sz="1600" dirty="0"/>
              <a:t>Discussion: Some clarification.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61Y, 26N, 20A</a:t>
            </a:r>
            <a:endParaRPr lang="en-US" sz="1600" b="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145DE-8140-4A51-859D-821664A3DF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59FB7-0A5E-4BB6-A042-8FCE7FD3E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F46A8-8FC0-4751-A760-FC1C0674B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Bin Tian				Second: Stephen McCann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11-21/0706r5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Laurent Cariou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136+1Y, 3N, 21A (preliminary passes)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133+1Y, 3N, 21A (passes)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336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Instruct the editor to prepare TGbe Draft D2.0</a:t>
            </a:r>
          </a:p>
          <a:p>
            <a:r>
              <a:rPr lang="en-US" altLang="en-US" sz="2000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sz="2000" dirty="0"/>
              <a:t>[Moved by &lt;name&gt; on behalf of &lt;group&gt;</a:t>
            </a:r>
            <a:endParaRPr lang="en-US" altLang="en-US" sz="2000" dirty="0"/>
          </a:p>
          <a:p>
            <a:r>
              <a:rPr lang="en-GB" altLang="en-US" sz="2000" dirty="0"/>
              <a:t>&lt;group&gt; vote: </a:t>
            </a:r>
            <a:endParaRPr lang="en-US" altLang="en-US" sz="2000" dirty="0"/>
          </a:p>
          <a:p>
            <a:endParaRPr lang="en-GB" altLang="en-US" sz="2000" dirty="0"/>
          </a:p>
          <a:p>
            <a:r>
              <a:rPr lang="en-GB" altLang="en-US" sz="2000" dirty="0"/>
              <a:t>Moved: Laurent Cariou,  Seconded: Bin Tian, </a:t>
            </a:r>
          </a:p>
          <a:p>
            <a:r>
              <a:rPr lang="en-GB" altLang="en-US" sz="2000" dirty="0"/>
              <a:t>Preliminary Result: 94Y, 50N, 36A (preliminary fails) </a:t>
            </a:r>
          </a:p>
          <a:p>
            <a:r>
              <a:rPr lang="en-GB" sz="2000" dirty="0">
                <a:highlight>
                  <a:srgbClr val="FF0000"/>
                </a:highlight>
              </a:rPr>
              <a:t>Results: </a:t>
            </a:r>
            <a:r>
              <a:rPr lang="en-GB" altLang="en-US" sz="2000" dirty="0">
                <a:highlight>
                  <a:srgbClr val="FF0000"/>
                </a:highlight>
              </a:rPr>
              <a:t>94Y, 50N, 36A (fails)*</a:t>
            </a:r>
          </a:p>
          <a:p>
            <a:endParaRPr lang="en-GB" altLang="en-US" sz="2000" dirty="0"/>
          </a:p>
          <a:p>
            <a:r>
              <a:rPr lang="en-GB" sz="1600" i="1" dirty="0"/>
              <a:t>*Same as preliminary result since there was no data available to perform vote validation.</a:t>
            </a:r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035742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5179, 6541, 6988, 6989, 6520, 6542, 5517, 6213, 4101, 4264, 4265, 5515, 5516, 5828, 6620, 8059, 5170, 5906, 8032 in </a:t>
            </a:r>
            <a:r>
              <a:rPr lang="en-US" sz="1200" b="0" dirty="0">
                <a:hlinkClick r:id="rId2"/>
              </a:rPr>
              <a:t>11-22/308r4</a:t>
            </a:r>
            <a:r>
              <a:rPr lang="en-US" sz="1200" b="0" dirty="0"/>
              <a:t> </a:t>
            </a:r>
            <a:r>
              <a:rPr lang="en-US" sz="1200" b="0" i="1" dirty="0"/>
              <a:t>[19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5174 in </a:t>
            </a:r>
            <a:r>
              <a:rPr lang="en-US" sz="1200" b="0" dirty="0">
                <a:hlinkClick r:id="rId3"/>
              </a:rPr>
              <a:t>11-21/1272r1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5261, 5353, 6303, 8036, 7414, 6159, 7501, 8297, 7876, 8362 in </a:t>
            </a:r>
            <a:r>
              <a:rPr lang="en-US" sz="1200" b="0" dirty="0">
                <a:hlinkClick r:id="rId4"/>
              </a:rPr>
              <a:t>11-22/292r4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6205,</a:t>
            </a:r>
            <a:r>
              <a:rPr lang="en-US" sz="1200" b="0" dirty="0"/>
              <a:t> 6632, 6723, 6724, 7883 in </a:t>
            </a:r>
            <a:r>
              <a:rPr lang="en-US" sz="1200" b="0" dirty="0">
                <a:hlinkClick r:id="rId5"/>
              </a:rPr>
              <a:t>11-21/1277r0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4772, 5348, 6506, 4781, 6413, 7408, 5878, 4122, 5730, 4589 in </a:t>
            </a:r>
            <a:r>
              <a:rPr lang="en-US" sz="1200" b="0" dirty="0">
                <a:hlinkClick r:id="rId6"/>
              </a:rPr>
              <a:t>11-22/392r0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4003, 4347, 4348, 5590, 5939, 6764, 4012, 5744, 6014, 7570 in </a:t>
            </a:r>
            <a:r>
              <a:rPr lang="en-US" sz="1200" b="0" dirty="0">
                <a:hlinkClick r:id="rId7"/>
              </a:rPr>
              <a:t>11-22/439r2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Mike Montemurro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42877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7850, 6757, 4055, 6578, 7816, 6283, 4056, 4057, 4058, 4742, 4743, 4744, 5985, 6287, 6288, 6403, 4061, 5239, 8039, 6580, 4745, 7333, 7852, 4110, 6582, 4382, 4383, 5271, 5274, 5029, 7819, 5080, 5081, 5282, 5283, 6459, 6460, 5685, 4054, 6258, 6526, 5214, 5922, 6579, 6731, 6504, 6524 in </a:t>
            </a:r>
            <a:r>
              <a:rPr lang="en-US" sz="1100" b="0" dirty="0">
                <a:hlinkClick r:id="rId2"/>
              </a:rPr>
              <a:t>11-22/508r2</a:t>
            </a:r>
            <a:r>
              <a:rPr lang="en-US" sz="1100" b="0" dirty="0"/>
              <a:t> </a:t>
            </a:r>
            <a:r>
              <a:rPr lang="en-US" sz="1100" b="0" i="1" dirty="0"/>
              <a:t>[47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4700, 4701, 7497, 7612, 7613, 6939, 4332, 4306, 6170, 5346, 6348, 4371, 6219, 5342, 4333, 7565, 5912, 7580, 6349, 5138, 5760, 6502, 4389, 4749, 5149, 5762, 7418, 7825, 7867, 4757, 7422, 6962, 5934, 7423 in </a:t>
            </a:r>
            <a:r>
              <a:rPr lang="en-US" sz="1100" b="0" dirty="0">
                <a:hlinkClick r:id="rId3"/>
              </a:rPr>
              <a:t>11-22/306r1</a:t>
            </a:r>
            <a:r>
              <a:rPr lang="en-US" sz="1100" b="0" dirty="0"/>
              <a:t> </a:t>
            </a:r>
            <a:r>
              <a:rPr lang="en-US" sz="11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4047, 5076, 5914, 5978, 6751, 6981, </a:t>
            </a:r>
            <a:r>
              <a:rPr lang="en-US" sz="1100" b="0" strike="sngStrike" dirty="0">
                <a:solidFill>
                  <a:srgbClr val="FF0000"/>
                </a:solidFill>
              </a:rPr>
              <a:t>7893,</a:t>
            </a:r>
            <a:r>
              <a:rPr lang="en-US" sz="1100" b="0" dirty="0"/>
              <a:t> 6011, 5336, 5451, 8048, 7467 in </a:t>
            </a:r>
            <a:r>
              <a:rPr lang="en-US" sz="1100" b="0" dirty="0">
                <a:hlinkClick r:id="rId4"/>
              </a:rPr>
              <a:t>11-21/2027r3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Minyoung Park				Second: Stephen McCann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25321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6319, 7609, 8349, 8350, 4237, 5103, 6657, 7869, 4268, 4733, 5131, 5354, 5442, 5835, 5942, 6022, 4367, 6214, 6389, 6976, 7583, 6215, 6590, 6591, 7776, 6927, 7666, 5143, 5241, 5242, 5965, 8319, 4191, 4192, 6357, 6358, 6978, 7774, 8326, 5599, 6531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[41 CIDs]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4482, 4483, 6316, 6317, 6383, 6771, 6773, 7871, 8249, 8347, 4233, 4412, 4753, 7787, 8040, 8348, 4413, 7608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11-21/1575r2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6205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11-21/1277r1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and 5074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11-21/1184r3 </a:t>
            </a:r>
            <a:r>
              <a:rPr lang="en-US" sz="1200" b="0" i="1" dirty="0">
                <a:solidFill>
                  <a:schemeClr val="tx1"/>
                </a:solidFill>
              </a:rPr>
              <a:t>[2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4760, 5668, 6882, 5612, 5844, 6551, 5650, 7490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11-22/214r5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u="sng" dirty="0"/>
              <a:t>4165, 4166, 5110, 5343, 5344, 6339, 7088, 7089, 7860, 7889, 7938, 7939 in </a:t>
            </a:r>
            <a:r>
              <a:rPr lang="en-US" sz="1200" b="0" u="sng" dirty="0">
                <a:hlinkClick r:id="rId7"/>
              </a:rPr>
              <a:t>11-22/0075r4</a:t>
            </a:r>
            <a:r>
              <a:rPr lang="en-US" sz="1200" b="0" u="sng" dirty="0"/>
              <a:t> </a:t>
            </a:r>
            <a:r>
              <a:rPr lang="en-US" sz="1200" b="0" i="1" u="sng" dirty="0"/>
              <a:t>[12 CIDs]*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Mike Montemurro			Second: Chunyu Hu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r>
              <a:rPr lang="en-US" sz="1200" i="1" dirty="0"/>
              <a:t>Note *: CIDs that exited quarantine (No objection to straw poll that was run on April 6 2022).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054578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4004, 4012, 4098, 4330, 5894, 5317, 5319, 8273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11-22/382r3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5329, 5330, 6329, 4103, 6859, 6860, 6861, 6862, 6863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11-21/1185r5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7435, 4062, 6625, 7601, 7894, 6675, 6992, 6993, 5163, 5166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11-21/1582r5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6507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11-22/392r1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7730, 4120, 5727, 6333, 7462, 6508, 6513, 4711, 5660, 5661, 4152, 7083, 7082, 5642, 6477, 7676, 7875, 4092, 5643, 7485, 7677, 6509, 5663, 5359, 6479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11-22/326r5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6198, 7456, 4025, 7893, 6324, 4421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11-22/2027r4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Stephen McCann				Second: Chunyu Hu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217536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8370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11-22/2014r3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5564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11-22/2012r2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6937, 4658, 6077, 5312, 5313, 4963, 7330, 4005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11-22/452r2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8067, 6694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11-22/537r1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5497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11-22/388r</a:t>
            </a:r>
            <a:r>
              <a:rPr lang="en-US" sz="1200" b="0" u="sng" dirty="0">
                <a:solidFill>
                  <a:srgbClr val="0563C1"/>
                </a:solidFill>
                <a:cs typeface="Times New Roman" panose="02020603050405020304" pitchFamily="18" charset="0"/>
                <a:hlinkClick r:id="rId6"/>
              </a:rPr>
              <a:t>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and </a:t>
            </a:r>
            <a:r>
              <a:rPr lang="en-US" sz="1200" b="0" u="none" strike="no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4300, 5947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11-22/525r1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Stephen McCann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Joint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123451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330 (Quarantine-1)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7888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11-21/1483r4</a:t>
            </a:r>
            <a:r>
              <a:rPr lang="en-US" sz="1100" b="0" dirty="0">
                <a:solidFill>
                  <a:schemeClr val="tx1"/>
                </a:solidFill>
              </a:rPr>
              <a:t> 							</a:t>
            </a:r>
            <a:r>
              <a:rPr lang="en-US" sz="1100" b="0" i="1" dirty="0">
                <a:solidFill>
                  <a:schemeClr val="tx1"/>
                </a:solidFill>
              </a:rPr>
              <a:t>[1 CID, SP on 10 Feb’22: 25Y, 27N, 26A]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4586, 4587, 5022, 5023, 6525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11-21/1577r3</a:t>
            </a:r>
            <a:r>
              <a:rPr lang="en-US" sz="1100" b="0" dirty="0">
                <a:solidFill>
                  <a:schemeClr val="tx1"/>
                </a:solidFill>
              </a:rPr>
              <a:t>			 	</a:t>
            </a:r>
            <a:r>
              <a:rPr lang="en-US" sz="1100" b="0" i="1" dirty="0">
                <a:solidFill>
                  <a:schemeClr val="tx1"/>
                </a:solidFill>
              </a:rPr>
              <a:t>[5 CIDs, SP on 13 Jan’22: 39Y, 30N, 25A]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6511, 6521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11-21/1686r3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7 Feb’22: 16Y, 45N, 22A]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6512, 6544, 6548, 7338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5"/>
              </a:rPr>
              <a:t>11-21/1718r4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[4 CIDs, SP on 14 Feb’22: 10Y, 45N, 21A]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4016, 6000, 6072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6"/>
              </a:rPr>
              <a:t>11-21/1176r11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[3 CIDs, SP on 14 Feb’22: 31Y, 22N, 25A]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4041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7"/>
              </a:rPr>
              <a:t>11-21/386r7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[1 CID, SP on 17 Feb’22: 31Y, 22N, 25A]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Bin Tian				Second: Stephen McCann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072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331 (Quarantine-2)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4155, 4431, 4785, 4935, 5519, 5953, 6510, 6543, 6780, 7084, 7431, 7432, 7469, 7633, 7634, 7857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11-21/1902r4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 										</a:t>
            </a:r>
            <a:r>
              <a:rPr lang="en-US" sz="1100" b="0" i="1" dirty="0">
                <a:solidFill>
                  <a:schemeClr val="tx1"/>
                </a:solidFill>
              </a:rPr>
              <a:t>[16 CIDs, SP on 28 Feb’22: 31Y, 20N, 22A]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6416, 6968, 5949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11-21/1699r5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[3 CIDs, SP on Mar 10’22: 52Y, 21N, 28A]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4156, 4433, 4783, 5938, 6412, 6746, 7858, 6948, 4151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11-21/1147r8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										</a:t>
            </a:r>
            <a:r>
              <a:rPr lang="en-US" sz="1100" b="0" i="1" dirty="0">
                <a:solidFill>
                  <a:schemeClr val="tx1"/>
                </a:solidFill>
              </a:rPr>
              <a:t>[9 CIDs, SP on Mar 10’22: 33Y, 49N, 16A]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4778, 6408, 6409, 6423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11-21/1224r12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[4 CIDs, SP on Mar’10’22: 37Y, 36N, 32A]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4089, 4161, 4435, 4490, 4784, 6337, 6338, 6745, 7470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11-21/1698r2</a:t>
            </a:r>
            <a:r>
              <a:rPr lang="en-US" sz="1100" b="0" dirty="0">
                <a:solidFill>
                  <a:schemeClr val="tx1"/>
                </a:solidFill>
              </a:rPr>
              <a:t>     </a:t>
            </a:r>
            <a:r>
              <a:rPr lang="en-US" sz="1100" b="0" i="1" dirty="0">
                <a:solidFill>
                  <a:schemeClr val="tx1"/>
                </a:solidFill>
              </a:rPr>
              <a:t>[9 CIDs, Motion on Dec’15’21: 44Y, 58N, 32A ].</a:t>
            </a:r>
          </a:p>
          <a:p>
            <a:pPr marL="0" indent="0"/>
            <a:r>
              <a:rPr lang="en-US" sz="1400" dirty="0"/>
              <a:t>Move: Chunyu Hu				Second: Stephen McCann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531596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332 (Quarantine-3)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6270, 6588, 6589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11-21/1591r3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8355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11/21/0287r9</a:t>
            </a:r>
            <a:r>
              <a:rPr lang="en-US" sz="1100" b="0" dirty="0">
                <a:solidFill>
                  <a:schemeClr val="tx1"/>
                </a:solidFill>
              </a:rPr>
              <a:t> 			  	  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Dec’21’21. No SP was run.]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4823, 5964, 6073, 6980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11-21/1509r2</a:t>
            </a:r>
            <a:r>
              <a:rPr lang="en-US" sz="1100" b="0" dirty="0">
                <a:solidFill>
                  <a:schemeClr val="tx1"/>
                </a:solidFill>
              </a:rPr>
              <a:t>  	</a:t>
            </a:r>
            <a:r>
              <a:rPr lang="en-US" sz="1100" b="0" i="1" dirty="0">
                <a:solidFill>
                  <a:schemeClr val="tx1"/>
                </a:solidFill>
              </a:rPr>
              <a:t> 		[4 CIDs, Discussed on Feb’24’22.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4262, 6012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11-21/1533r2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Feb’09’22.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5038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11-21/1562r8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6946 in </a:t>
            </a:r>
            <a:r>
              <a:rPr lang="en-US" sz="1100" b="0" dirty="0">
                <a:solidFill>
                  <a:srgbClr val="FF0000"/>
                </a:solidFill>
                <a:hlinkClick r:id="rId7"/>
              </a:rPr>
              <a:t>11-21/1706r2</a:t>
            </a:r>
            <a:r>
              <a:rPr lang="en-US" sz="1100" b="0" dirty="0">
                <a:solidFill>
                  <a:srgbClr val="FF0000"/>
                </a:solidFill>
              </a:rPr>
              <a:t>					</a:t>
            </a:r>
            <a:r>
              <a:rPr lang="en-US" sz="1100" b="0" i="1" dirty="0">
                <a:solidFill>
                  <a:schemeClr val="tx1"/>
                </a:solidFill>
              </a:rPr>
              <a:t>[1 CID , Discussed on Jan’27’22. No SP was run.]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Laurent Cariou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281512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333 (Quarantine-4)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4119, 5726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11/21/1601r5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Jan’24’22.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6266, 6268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11/21/1713r1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Dec’07’21.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4737, 4821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1/21/1731r3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Dec’08’21.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4318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11-21/1778r2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Feb’16’22.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11/21/1786r1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Dec’07’21 &amp; Jan’20’22.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Mike Montemurro				Second: Chunyu Hu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109721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334 (Quarantine-5)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191000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4121, 4779, 4780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11-21/1802r3</a:t>
            </a:r>
            <a:r>
              <a:rPr lang="en-US" sz="1100" b="0" dirty="0">
                <a:solidFill>
                  <a:schemeClr val="tx1"/>
                </a:solidFill>
              </a:rPr>
              <a:t>  				           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8197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21/1808r1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Dec’16’21.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4022, 4736, 5133, </a:t>
            </a:r>
            <a:r>
              <a:rPr lang="en-US" sz="1100" b="0" strike="sngStrike" dirty="0">
                <a:solidFill>
                  <a:srgbClr val="FF0000"/>
                </a:solidFill>
              </a:rPr>
              <a:t>5956, 5957, </a:t>
            </a:r>
            <a:r>
              <a:rPr lang="en-US" sz="1100" b="0" dirty="0">
                <a:solidFill>
                  <a:schemeClr val="tx1"/>
                </a:solidFill>
              </a:rPr>
              <a:t>6540, 6638, 6667, 8178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21/1894r2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i="1" dirty="0">
                <a:solidFill>
                  <a:schemeClr val="tx1"/>
                </a:solidFill>
              </a:rPr>
              <a:t>								           [7 CIDs, Discussed on Jan’6’22 &amp; Jan‘10’22.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5157, 6643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21/1898r7</a:t>
            </a:r>
            <a:r>
              <a:rPr lang="en-US" sz="1100" b="0" dirty="0">
                <a:solidFill>
                  <a:schemeClr val="tx1"/>
                </a:solidFill>
              </a:rPr>
              <a:t> 	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Dec’9’21 &amp; Dec 20’21.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5980, 6726, 7436, 7457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11-21/1899r0</a:t>
            </a:r>
            <a:r>
              <a:rPr lang="en-US" sz="1100" b="0" dirty="0">
                <a:solidFill>
                  <a:schemeClr val="tx1"/>
                </a:solidFill>
              </a:rPr>
              <a:t>  			           </a:t>
            </a:r>
            <a:r>
              <a:rPr lang="en-US" sz="1100" b="0" i="1" dirty="0">
                <a:solidFill>
                  <a:schemeClr val="tx1"/>
                </a:solidFill>
              </a:rPr>
              <a:t>[4 CIDs,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6101, 7891 in 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21/1978r1</a:t>
            </a:r>
            <a:r>
              <a:rPr lang="en-US" sz="1100" b="0" dirty="0">
                <a:solidFill>
                  <a:schemeClr val="tx1"/>
                </a:solidFill>
              </a:rPr>
              <a:t>  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Dec’16’21.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5447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22/0285r0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Feb’16’22.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324814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72060-6211-4F17-A9ED-AE61F1FD2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335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2DFD1-B92D-4153-84B3-E4655916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b="0" dirty="0"/>
              <a:t>4316, 4317 in </a:t>
            </a:r>
            <a:r>
              <a:rPr lang="pt-BR" sz="1400" b="0" dirty="0">
                <a:hlinkClick r:id="rId2"/>
              </a:rPr>
              <a:t>11-22/255r3</a:t>
            </a:r>
            <a:r>
              <a:rPr lang="pt-BR" sz="1400" b="0" dirty="0"/>
              <a:t> 			[2 CIDs, SP on Mar 09’22: 78Y, 45N, 63A]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		Second: Ming Gan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49Y, 42N, 31A (failed)</a:t>
            </a:r>
          </a:p>
          <a:p>
            <a:r>
              <a:rPr lang="en-US" dirty="0"/>
              <a:t> 										</a:t>
            </a:r>
          </a:p>
          <a:p>
            <a:r>
              <a:rPr lang="en-US" sz="1800" i="1" dirty="0"/>
              <a:t>Note: CIDs that are in quarantine but requested (Arik) to be removed from the bulk motions in order to have a separate discussion.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9F4D5-2BD2-4892-BD36-9C680C1E5E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1C0B0-2A28-4040-8DF5-F2A5F84AE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90FB49-56D6-4B29-8E43-2C64D8B8D4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368711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336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6244, 4038, 4251, 6618, 4399, 5220, 5763, 6613, 6614, 6615, 6616, 6252, 4072, 4400, 6032, 4715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/>
              </a:rPr>
              <a:t>11-21/1877r9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 CIDs, Motion on 14 Mar’22: 89Y, 71N, 32A]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endParaRPr lang="en-US" sz="1100" dirty="0"/>
          </a:p>
          <a:p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FF00"/>
                </a:highlight>
              </a:rPr>
              <a:t>This motion was not run.</a:t>
            </a:r>
          </a:p>
          <a:p>
            <a:r>
              <a:rPr lang="en-US" sz="1100" dirty="0"/>
              <a:t> 									</a:t>
            </a:r>
          </a:p>
          <a:p>
            <a:r>
              <a:rPr lang="en-US" sz="1400" i="1" dirty="0"/>
              <a:t>Note: CIDs that are in quarantine but requested (Po-Kai) to be removed from the bulk motions in order to have a separate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090622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337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5112, 5491, 5780, 5851, 6803, 6806, 7065, 7066, 7792, 8054, 8135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11-22/202r6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i="1" dirty="0">
                <a:solidFill>
                  <a:schemeClr val="tx1"/>
                </a:solidFill>
              </a:rPr>
              <a:t>								[11 CIDs, SP on Mar 23’22: 32Y, 38N, 41A and SP on Apr 06’22: 49 Yes, 19 No, 45 Abstain]</a:t>
            </a:r>
          </a:p>
          <a:p>
            <a:pPr marL="0" indent="0"/>
            <a:endParaRPr lang="en-US" sz="11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endParaRPr lang="en-US" sz="1100" dirty="0"/>
          </a:p>
          <a:p>
            <a:endParaRPr lang="en-US" sz="1200" dirty="0"/>
          </a:p>
          <a:p>
            <a:pPr marL="0" indent="0"/>
            <a:r>
              <a:rPr lang="en-US" sz="1600" dirty="0"/>
              <a:t>Move: Jason Guo				Second: Ross Jian Yu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 61Y, 17N, 33A (pass)</a:t>
            </a:r>
          </a:p>
          <a:p>
            <a:r>
              <a:rPr lang="en-US" sz="1100" dirty="0"/>
              <a:t> 										</a:t>
            </a:r>
          </a:p>
          <a:p>
            <a:r>
              <a:rPr lang="en-US" sz="1100" i="1" dirty="0"/>
              <a:t>Note: CIDs that are in quarantine but requested (Jason) to be removed from the bulk motions in order to have a separate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012196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338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4074, 4075, 4279, 5943, 5992, 6306, 6307, 6609, 6610, 6611, 6612, 6635, 7885, 8043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11-22/184r2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200" b="0" dirty="0">
                <a:solidFill>
                  <a:schemeClr val="tx1"/>
                </a:solidFill>
              </a:rPr>
              <a:t>  								</a:t>
            </a:r>
            <a:r>
              <a:rPr lang="en-US" sz="1200" b="0" i="1" dirty="0">
                <a:solidFill>
                  <a:schemeClr val="tx1"/>
                </a:solidFill>
              </a:rPr>
              <a:t>[14 CIDs, SP on 9 Mar’22: 39Y, 35N, 27A]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  <a:endParaRPr lang="en-US" sz="1800" dirty="0"/>
          </a:p>
          <a:p>
            <a:endParaRPr lang="en-US" sz="1200" dirty="0"/>
          </a:p>
          <a:p>
            <a:endParaRPr lang="en-US" sz="14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FFFF00"/>
                </a:highlight>
              </a:rPr>
              <a:t>This motion was not run.</a:t>
            </a:r>
            <a:r>
              <a:rPr lang="en-US" sz="1200" dirty="0">
                <a:highlight>
                  <a:srgbClr val="FFFF00"/>
                </a:highlight>
              </a:rPr>
              <a:t> </a:t>
            </a:r>
            <a:r>
              <a:rPr lang="en-US" sz="1200" dirty="0"/>
              <a:t>							</a:t>
            </a:r>
          </a:p>
          <a:p>
            <a:r>
              <a:rPr lang="en-US" sz="1200" i="1" dirty="0"/>
              <a:t>Note: CIDs that are in quarantine but requested (Ming) to be removed from the bulk motions in order to have a separate discussion.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694835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339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5877, 5879, 6356, 6547, 7865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11-21/1913r6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[5 CIDs, SP on 10 Mar’22: 33Y, 51N, 26A]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FFFF00"/>
                </a:highlight>
              </a:rPr>
              <a:t>This motion was not run. </a:t>
            </a:r>
          </a:p>
          <a:p>
            <a:r>
              <a:rPr lang="en-US" sz="1400" dirty="0"/>
              <a:t>						</a:t>
            </a:r>
          </a:p>
          <a:p>
            <a:r>
              <a:rPr lang="en-US" sz="1400" i="1" dirty="0"/>
              <a:t>Note: CIDs that are in quarantine but requested (Liuming) to be removed from the bulk motions in order to have a separate discussion.</a:t>
            </a:r>
          </a:p>
          <a:p>
            <a:r>
              <a:rPr lang="en-US" sz="1400" dirty="0"/>
              <a:t>Postponed to next Joint call with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11914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340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6636, 5293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11-21/2009r2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3 Mar’22: 40Y, 38N, 20A]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5777, 6624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20 Jan’22: 36Y, 32N,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6105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			[1 CID, Discussed on 20 Jan’22. No SP was run.]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 </a:t>
            </a:r>
            <a:r>
              <a:rPr lang="en-US" sz="2000" dirty="0">
                <a:highlight>
                  <a:srgbClr val="FFFF00"/>
                </a:highlight>
              </a:rPr>
              <a:t>This motion was not run. </a:t>
            </a:r>
            <a:endParaRPr lang="en-US" sz="2000" b="0" dirty="0">
              <a:highlight>
                <a:srgbClr val="FFFF00"/>
              </a:highlight>
            </a:endParaRPr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(Po-Kai/Robert) to be removed from the bulk motions in order to have a separate discussion.</a:t>
            </a:r>
          </a:p>
          <a:p>
            <a:r>
              <a:rPr lang="en-US" sz="1400" dirty="0"/>
              <a:t>Postponed to next Joint call with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87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341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4186, 4811, 5121, 5388, 5902, 6001, 6699, 6973, 7327, 7556, 7557, 7665, 7698, 8078, 8317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11-22/39r3</a:t>
            </a:r>
            <a:r>
              <a:rPr lang="en-US" sz="1400" b="0" dirty="0">
                <a:solidFill>
                  <a:schemeClr val="tx1"/>
                </a:solidFill>
              </a:rPr>
              <a:t> 								</a:t>
            </a:r>
            <a:r>
              <a:rPr lang="en-US" sz="1400" b="0" i="1" dirty="0">
                <a:solidFill>
                  <a:schemeClr val="tx1"/>
                </a:solidFill>
              </a:rPr>
              <a:t>[15 CIDs, Motion on Mar 09’22: 87Y, 57N, 46A]</a:t>
            </a:r>
            <a:endParaRPr lang="en-US" sz="16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 </a:t>
            </a:r>
            <a:r>
              <a:rPr lang="en-US" sz="2000" dirty="0">
                <a:highlight>
                  <a:srgbClr val="FFFF00"/>
                </a:highlight>
              </a:rPr>
              <a:t>This motion was not run.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(Dibakar) to be removed from the bulk motions in order to have a separate discussion.</a:t>
            </a:r>
          </a:p>
          <a:p>
            <a:r>
              <a:rPr lang="en-US" sz="1400" dirty="0"/>
              <a:t>Postponed to next Joint call with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402130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27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920641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4274, 4368, 4369, 4370, 5383, 6673, 6711, 6944,7829,7830, 4297, 4298, 5026, 4303, 6028, 5160, 6503, 6505, 5986, 6206, 7873, 7597, 7598, 7599, 5987, 5611 in </a:t>
            </a:r>
            <a:r>
              <a:rPr lang="en-US" sz="1200" b="0" dirty="0">
                <a:hlinkClick r:id="rId2"/>
              </a:rPr>
              <a:t>11-22/550r2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4705, 5935, 5670, 6217, 4761, 4486, 6621, 4487, 4702, 4242, 4423, 4424, 4243, 6779, 5899, 7615, 5847, 6884, 5848, 6659, 8360, 4703, 5849, </a:t>
            </a:r>
            <a:r>
              <a:rPr lang="en-US" sz="1200" b="0" u="sng" dirty="0">
                <a:solidFill>
                  <a:srgbClr val="FF0000"/>
                </a:solidFill>
              </a:rPr>
              <a:t>5680,</a:t>
            </a:r>
            <a:r>
              <a:rPr lang="en-US" sz="1200" b="0" dirty="0"/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5860,</a:t>
            </a:r>
            <a:r>
              <a:rPr lang="en-US" sz="1200" b="0" dirty="0"/>
              <a:t> 6071 in </a:t>
            </a:r>
            <a:r>
              <a:rPr lang="en-US" sz="1200" b="0" dirty="0">
                <a:hlinkClick r:id="rId3"/>
              </a:rPr>
              <a:t>11-22/570r3</a:t>
            </a:r>
            <a:r>
              <a:rPr lang="en-US" sz="1200" b="0" dirty="0"/>
              <a:t> </a:t>
            </a:r>
            <a:r>
              <a:rPr lang="en-US" sz="1200" b="0" i="1" dirty="0"/>
              <a:t>[25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4257, 5288, 8232, 8233, 8045, 5297, 5382, 5786, 6064, 6139, 6371, 6756, 6037 in </a:t>
            </a:r>
            <a:r>
              <a:rPr lang="en-US" sz="1200" b="0" dirty="0">
                <a:hlinkClick r:id="rId4"/>
              </a:rPr>
              <a:t>11-22/526r0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4225, 4226, 4227, 4228, 4402, 4406, 4407, 4408, 4409, 4410, 4475, 4476, 4477, 4478, 4479, 5101, 5102, 5150, 5221, 5364, 5384, 5842, 5843, 5948, 5994, 6141, 6495, 6738, 6772, 6928, 6996, 7375, 7607, 7788, 7879, 8207, 8213, 4833 in </a:t>
            </a:r>
            <a:r>
              <a:rPr lang="en-US" sz="1200" b="0" dirty="0">
                <a:hlinkClick r:id="rId5"/>
              </a:rPr>
              <a:t>11-22/77r2</a:t>
            </a:r>
            <a:r>
              <a:rPr lang="en-US" sz="1200" b="0" dirty="0"/>
              <a:t> </a:t>
            </a:r>
            <a:r>
              <a:rPr lang="en-US" sz="1200" b="0" i="1" dirty="0"/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4917, 4920, 4921, 5182, 5638, 5639, 5640, 5774, 5881, 5952, 6186, 6522, 6523, 6898, 7844, 7870 in </a:t>
            </a:r>
            <a:r>
              <a:rPr lang="en-US" sz="1200" b="0" dirty="0">
                <a:hlinkClick r:id="rId6"/>
              </a:rPr>
              <a:t>11-22/547r5</a:t>
            </a:r>
            <a:r>
              <a:rPr lang="en-US" sz="1200" b="0" dirty="0"/>
              <a:t> [16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533369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343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7449, 6036, 7509, 5632, 7835, 5286, 7849, 5633, 4270 in </a:t>
            </a:r>
            <a:r>
              <a:rPr lang="en-US" sz="1400" b="0" dirty="0">
                <a:hlinkClick r:id="rId2"/>
              </a:rPr>
              <a:t>11-22/526r1</a:t>
            </a:r>
            <a:r>
              <a:rPr lang="en-US" sz="1400" b="0" dirty="0"/>
              <a:t>	</a:t>
            </a:r>
            <a:r>
              <a:rPr lang="en-US" sz="14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4154, 4311, 4489, 4588, 4716, 4718, 4720, 4721, 4764, 4765, 4766, 4768, 4773, 4774, 4776, 4777, 5031, 5033, 5520, 5874, 5875, 5937, 6334, 6385, 6386, 6415, 6417, 6418, 6419, 6476, 6478, 6676, 6866, 6897, 6949, 7427, 7428, 7429, 7430, 7632, 7845, 7859, 8063 in </a:t>
            </a:r>
            <a:r>
              <a:rPr lang="en-US" sz="1400" b="0" dirty="0">
                <a:hlinkClick r:id="rId3"/>
              </a:rPr>
              <a:t>11-22/538r3</a:t>
            </a:r>
            <a:r>
              <a:rPr lang="en-US" sz="1400" b="0" dirty="0"/>
              <a:t> </a:t>
            </a:r>
            <a:r>
              <a:rPr lang="en-US" sz="1400" b="0" i="1" dirty="0"/>
              <a:t>[43 CIDs]</a:t>
            </a:r>
          </a:p>
          <a:p>
            <a:r>
              <a:rPr lang="en-US" altLang="en-US" sz="1800" dirty="0"/>
              <a:t>and incorporate the text changes into the latest TGbe draft.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600" i="1" dirty="0"/>
              <a:t>Note: These are comment resolution documents that obtained ≥ 75% support during the straw poll phase in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904235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4517, </a:t>
            </a:r>
            <a:r>
              <a:rPr lang="en-US" sz="1200" b="0" u="sng" dirty="0">
                <a:solidFill>
                  <a:srgbClr val="FF0000"/>
                </a:solidFill>
              </a:rPr>
              <a:t>6063</a:t>
            </a:r>
            <a:r>
              <a:rPr lang="en-US" sz="1200" b="0" dirty="0">
                <a:solidFill>
                  <a:schemeClr val="tx1"/>
                </a:solidFill>
              </a:rPr>
              <a:t>, 4285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7448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11-22/546r2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6725 in slide 22 and 4919 in slide 23 of </a:t>
            </a:r>
            <a:r>
              <a:rPr lang="en-US" sz="1200" b="0" i="1" dirty="0">
                <a:solidFill>
                  <a:schemeClr val="tx1"/>
                </a:solidFill>
                <a:hlinkClick r:id="rId4"/>
              </a:rPr>
              <a:t>11-21/209r4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Joint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819219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345 (Quarantine-1)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4068, 7881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11-21/1185r5</a:t>
            </a:r>
            <a:r>
              <a:rPr lang="en-US" sz="1100" b="0" dirty="0">
                <a:solidFill>
                  <a:schemeClr val="tx1"/>
                </a:solidFill>
              </a:rPr>
              <a:t> 			</a:t>
            </a:r>
            <a:r>
              <a:rPr lang="en-US" sz="1100" b="0" i="1" dirty="0">
                <a:solidFill>
                  <a:schemeClr val="tx1"/>
                </a:solidFill>
              </a:rPr>
              <a:t>[ 2 CIDs, Discussed on Mar 31’22: No SP]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5196, 7620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11-21/1273r5</a:t>
            </a:r>
            <a:r>
              <a:rPr lang="en-US" sz="1100" b="0" dirty="0">
                <a:solidFill>
                  <a:schemeClr val="tx1"/>
                </a:solidFill>
              </a:rPr>
              <a:t> 			</a:t>
            </a:r>
            <a:r>
              <a:rPr lang="en-US" sz="1100" b="0" i="1" dirty="0">
                <a:solidFill>
                  <a:schemeClr val="tx1"/>
                </a:solidFill>
              </a:rPr>
              <a:t>[ 2 CIDs, Discussed on Mar 16’22: No SP; SP on Apr 11’22: 15Y, 28N, 26A]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6718, 6720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11-21/1279r0</a:t>
            </a:r>
            <a:r>
              <a:rPr lang="en-US" sz="1100" b="0" dirty="0">
                <a:solidFill>
                  <a:schemeClr val="tx1"/>
                </a:solidFill>
              </a:rPr>
              <a:t> 			</a:t>
            </a:r>
            <a:r>
              <a:rPr lang="en-US" sz="1100" b="0" i="1" dirty="0">
                <a:solidFill>
                  <a:schemeClr val="tx1"/>
                </a:solidFill>
              </a:rPr>
              <a:t>[ 2 CIDs, Discussed on Mar 16’22: No SP; SP on Apr 11’22: 8Y, 28N, 31A]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11-21/1327r6</a:t>
            </a:r>
            <a:r>
              <a:rPr lang="en-US" sz="1100" b="0" dirty="0">
                <a:solidFill>
                  <a:schemeClr val="tx1"/>
                </a:solidFill>
              </a:rPr>
              <a:t> 	  			</a:t>
            </a:r>
            <a:r>
              <a:rPr lang="en-US" sz="1100" b="0" i="1" dirty="0">
                <a:solidFill>
                  <a:schemeClr val="tx1"/>
                </a:solidFill>
              </a:rPr>
              <a:t>[1 CID,    Discussed on Dec 21’21: No  SP; Discussed on Feb 17’22: No  SP]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5897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11-21/1575r2</a:t>
            </a:r>
            <a:r>
              <a:rPr lang="en-US" sz="1100" b="0" dirty="0">
                <a:solidFill>
                  <a:schemeClr val="tx1"/>
                </a:solidFill>
              </a:rPr>
              <a:t> 	  			</a:t>
            </a:r>
            <a:r>
              <a:rPr lang="en-US" sz="1100" b="0" i="1" dirty="0">
                <a:solidFill>
                  <a:schemeClr val="tx1"/>
                </a:solidFill>
              </a:rPr>
              <a:t>[1 CID,    Discussed on Mar 29’22: No SP]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6289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11-21/1582r5</a:t>
            </a:r>
            <a:r>
              <a:rPr lang="en-US" sz="1100" b="0" dirty="0">
                <a:solidFill>
                  <a:schemeClr val="tx1"/>
                </a:solidFill>
              </a:rPr>
              <a:t> 	  			</a:t>
            </a:r>
            <a:r>
              <a:rPr lang="en-US" sz="1100" b="0" i="1" dirty="0">
                <a:solidFill>
                  <a:schemeClr val="tx1"/>
                </a:solidFill>
              </a:rPr>
              <a:t>[1 CID,    Discussed on Mar 31’22: No SP]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i="1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135513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346 (Quarantine-2)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4015, 5063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11-21/1869r0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11-21/1508r4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CIDs, Discussed on Jan 6’22: No SP; SP on Jan 13’22: 48Y, 49N, 18A]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5956, 5957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11-21/1894r2</a:t>
            </a:r>
            <a:r>
              <a:rPr lang="en-US" sz="1200" b="0" dirty="0">
                <a:solidFill>
                  <a:schemeClr val="tx1"/>
                </a:solidFill>
              </a:rPr>
              <a:t> 		       </a:t>
            </a:r>
            <a:r>
              <a:rPr lang="en-US" sz="1200" b="0" i="1" dirty="0">
                <a:solidFill>
                  <a:schemeClr val="tx1"/>
                </a:solidFill>
              </a:rPr>
              <a:t>[2 CIDs, Discussed on Jan 6’22: No SP; Discussed on Jan 10’22: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7932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11-21/2014r1</a:t>
            </a:r>
            <a:r>
              <a:rPr lang="en-US" sz="1200" b="0" dirty="0">
                <a:solidFill>
                  <a:schemeClr val="tx1"/>
                </a:solidFill>
              </a:rPr>
              <a:t> 		    	</a:t>
            </a:r>
            <a:r>
              <a:rPr lang="en-US" sz="1200" b="0" i="1" dirty="0">
                <a:solidFill>
                  <a:schemeClr val="tx1"/>
                </a:solidFill>
              </a:rPr>
              <a:t>       [1 CIDs, Discussed on Jan 24’22: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4699, 6069, 8356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11-21/2027r3</a:t>
            </a:r>
            <a:r>
              <a:rPr lang="en-US" sz="1200" b="0" dirty="0">
                <a:solidFill>
                  <a:schemeClr val="tx1"/>
                </a:solidFill>
              </a:rPr>
              <a:t>                   </a:t>
            </a:r>
            <a:r>
              <a:rPr lang="en-US" sz="1200" b="0" i="1" dirty="0">
                <a:solidFill>
                  <a:schemeClr val="tx1"/>
                </a:solidFill>
              </a:rPr>
              <a:t>[3 CIDs, Discussed on Mar 24’22: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4020, 5177, 5377, 5735, 5748, 5911, 6704, 7704, 8058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												</a:t>
            </a:r>
            <a:r>
              <a:rPr lang="en-US" sz="1200" b="0" i="1" dirty="0">
                <a:solidFill>
                  <a:schemeClr val="tx1"/>
                </a:solidFill>
              </a:rPr>
              <a:t>        [9 CIDs, Discussed on Mar 3’ 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4832, 5672, 5765, 6315, 7629, 8195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11-22/0026r1</a:t>
            </a:r>
            <a:r>
              <a:rPr lang="en-US" sz="1200" b="0" dirty="0">
                <a:solidFill>
                  <a:schemeClr val="tx1"/>
                </a:solidFill>
              </a:rPr>
              <a:t> 															</a:t>
            </a:r>
            <a:r>
              <a:rPr lang="en-US" sz="1200" b="0" i="1" dirty="0">
                <a:solidFill>
                  <a:schemeClr val="tx1"/>
                </a:solidFill>
              </a:rPr>
              <a:t>        [6 CIDs, Discussed on Mar 31’22: No SP]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i="1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756998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347 (Quarantine-3)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5929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11-22/0077r2</a:t>
            </a:r>
            <a:r>
              <a:rPr lang="en-US" sz="1200" b="0" dirty="0">
                <a:solidFill>
                  <a:schemeClr val="tx1"/>
                </a:solidFill>
              </a:rPr>
              <a:t> 					</a:t>
            </a:r>
            <a:r>
              <a:rPr lang="en-US" sz="1200" b="0" i="1" dirty="0">
                <a:solidFill>
                  <a:schemeClr val="tx1"/>
                </a:solidFill>
              </a:rPr>
              <a:t>[1 CID, Discussed on Apr 11’22: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4070, 4071, 4113, 4393, 4397, 4748, 6249, 6253, 6734, 7726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11-22/0196r1</a:t>
            </a:r>
            <a:r>
              <a:rPr lang="en-US" sz="1200" b="0" dirty="0">
                <a:solidFill>
                  <a:schemeClr val="tx1"/>
                </a:solidFill>
              </a:rPr>
              <a:t> 													</a:t>
            </a:r>
            <a:r>
              <a:rPr lang="en-US" sz="1200" b="0" i="1" dirty="0">
                <a:solidFill>
                  <a:schemeClr val="tx1"/>
                </a:solidFill>
              </a:rPr>
              <a:t>[10 CIDs, Discussed on Mar 10’22: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4073, 5378, 5379, 5380, 6646, 6647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	</a:t>
            </a:r>
            <a:r>
              <a:rPr lang="en-US" sz="1200" b="0" i="1" dirty="0">
                <a:solidFill>
                  <a:schemeClr val="tx1"/>
                </a:solidFill>
              </a:rPr>
              <a:t>[6 CIDs, Discussed on Mar 3’22: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4422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11-22/0214r2</a:t>
            </a:r>
            <a:r>
              <a:rPr lang="en-US" sz="1200" b="0" dirty="0">
                <a:solidFill>
                  <a:schemeClr val="tx1"/>
                </a:solidFill>
              </a:rPr>
              <a:t> 					</a:t>
            </a:r>
            <a:r>
              <a:rPr lang="en-US" sz="1200" b="0" i="1" dirty="0">
                <a:solidFill>
                  <a:schemeClr val="tx1"/>
                </a:solidFill>
              </a:rPr>
              <a:t>[1 CID, Discussed on Mar 9’22: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4316, 4317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11-22/0255r3</a:t>
            </a:r>
            <a:r>
              <a:rPr lang="en-US" sz="1200" b="0" dirty="0">
                <a:solidFill>
                  <a:schemeClr val="tx1"/>
                </a:solidFill>
              </a:rPr>
              <a:t> 				</a:t>
            </a:r>
            <a:r>
              <a:rPr lang="en-US" sz="1200" b="0" i="1" dirty="0">
                <a:solidFill>
                  <a:schemeClr val="tx1"/>
                </a:solidFill>
              </a:rPr>
              <a:t>[2 CIDs, Discussed on Feb 9’22: No SP; Motion on Apr 13’22: 49Y, 42N, 31A, SP on Mar 9’22: 78Y, 45N, 63A, SP on Feb 16’22: 35Y, 37No, 27A]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5662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11-22/0326r5</a:t>
            </a:r>
            <a:r>
              <a:rPr lang="en-US" sz="1200" b="0" dirty="0">
                <a:solidFill>
                  <a:schemeClr val="tx1"/>
                </a:solidFill>
              </a:rPr>
              <a:t> 					</a:t>
            </a:r>
            <a:r>
              <a:rPr lang="en-US" sz="1200" b="0" i="1" dirty="0">
                <a:solidFill>
                  <a:schemeClr val="tx1"/>
                </a:solidFill>
              </a:rPr>
              <a:t>[1 CID, Discussed on Mar 31’22: No SP]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759136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348 (Quarantine-4)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1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1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5064, 6929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11-22/0356r5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Mar 30’22. 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7631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11-22/0392r1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SP on Mar 31’22: 21Y, 32N, 21A; Discussed on Mar 21’22: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6754, 7339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11-22/0439r2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Mar 21’22: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4059, 4060, 5272, 5273, 5350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11-22/0508r2</a:t>
            </a:r>
            <a:r>
              <a:rPr lang="en-US" sz="1100" b="0" dirty="0">
                <a:solidFill>
                  <a:schemeClr val="tx1"/>
                </a:solidFill>
              </a:rPr>
              <a:t> 	</a:t>
            </a:r>
            <a:r>
              <a:rPr lang="en-US" sz="1100" b="0" i="1" dirty="0">
                <a:solidFill>
                  <a:schemeClr val="tx1"/>
                </a:solidFill>
              </a:rPr>
              <a:t>[5 CIDs, Discussed on Mar 21’22: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4337, 7596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11-22/0550r2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Apr 7’22: No SP]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i="1" dirty="0"/>
          </a:p>
          <a:p>
            <a:endParaRPr lang="en-US" sz="1200" i="1" dirty="0"/>
          </a:p>
          <a:p>
            <a:pPr marL="0" indent="0"/>
            <a:r>
              <a:rPr lang="en-US" sz="1200" i="1" dirty="0"/>
              <a:t>Note: CIDs that have been discussed and for which the group could not reach consensus.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842644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349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6244, 4038, 4251, 6618, 4399, 5220, 5763, 6613, 6614, 6615, 6616, 6252, 4072, 4400, 6032, 4715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/>
              </a:rPr>
              <a:t>11-21/1877r9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 CIDs, Motion on 14 Mar’22: 89Y, 71N, 32A]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100" dirty="0"/>
              <a:t>	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								</a:t>
            </a:r>
          </a:p>
          <a:p>
            <a:r>
              <a:rPr lang="en-US" sz="1400" i="1" dirty="0"/>
              <a:t>Note: CIDs that are in quarantine but requested (Po-Kai) to be removed from the bulk motions in order to have a separate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157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350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4074, 4075, 4279, 5943, 5992, 6306, 6307, 6609, 6610, 6611, 6612, 6635, 7885, 8043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11-22/184r2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200" b="0" dirty="0">
                <a:solidFill>
                  <a:schemeClr val="tx1"/>
                </a:solidFill>
              </a:rPr>
              <a:t>  								</a:t>
            </a:r>
            <a:r>
              <a:rPr lang="en-US" sz="1200" b="0" i="1" dirty="0">
                <a:solidFill>
                  <a:schemeClr val="tx1"/>
                </a:solidFill>
              </a:rPr>
              <a:t>[14 CIDs, SP on 9 Mar’22: 39Y, 35N, 27A]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  <a:endParaRPr lang="en-US" sz="1800" dirty="0"/>
          </a:p>
          <a:p>
            <a:endParaRPr lang="en-US" sz="1200" dirty="0"/>
          </a:p>
          <a:p>
            <a:endParaRPr lang="en-US" sz="14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200" dirty="0"/>
              <a:t>	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						</a:t>
            </a:r>
          </a:p>
          <a:p>
            <a:r>
              <a:rPr lang="en-US" sz="1200" i="1" dirty="0"/>
              <a:t>Note: CIDs that are in quarantine but requested (Ming) to be removed from the bulk motions in order to have a separate discussion.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27294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351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5877, 5879, 6356, 6547, 7865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11-21/1913r6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[5 CIDs, Discussed on Jan 13’22: No SP; Discussed on Mar 10’22; No SP]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</a:p>
          <a:p>
            <a:r>
              <a:rPr lang="en-US" sz="1400" dirty="0"/>
              <a:t>						</a:t>
            </a:r>
          </a:p>
          <a:p>
            <a:r>
              <a:rPr lang="en-US" sz="1400" i="1" dirty="0"/>
              <a:t>Note: CIDs that are in quarantine but requested (Liuming) to be removed from the bulk motions in order to have a separate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434181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352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6636, 5293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11-21/2009r2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3 Mar’22: 40Y, 38N, 20A]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5777, 6624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20 Jan’22: 36Y, 32N,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6105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			[1 CID, Discussed on 20 Jan’22. No SP was run.]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 </a:t>
            </a:r>
          </a:p>
          <a:p>
            <a:pPr marL="0" indent="0"/>
            <a:r>
              <a:rPr lang="en-US" sz="2000" dirty="0"/>
              <a:t>Result:</a:t>
            </a:r>
          </a:p>
          <a:p>
            <a:pPr marL="0" indent="0"/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						</a:t>
            </a:r>
          </a:p>
          <a:p>
            <a:r>
              <a:rPr lang="en-US" sz="1400" i="1" dirty="0"/>
              <a:t>Note: CIDs that are in quarantine but requested (Po-Kai/Robert)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963355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353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4186, 4811, 5121, 5388, 5902, 6001, 6699, 6973, 7327, 7556, 7557, 7665, 7698, 8078, 8317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11-22/39r3</a:t>
            </a:r>
            <a:r>
              <a:rPr lang="en-US" sz="1400" b="0" dirty="0">
                <a:solidFill>
                  <a:schemeClr val="tx1"/>
                </a:solidFill>
              </a:rPr>
              <a:t> 								</a:t>
            </a:r>
            <a:r>
              <a:rPr lang="en-US" sz="1400" b="0" i="1" dirty="0">
                <a:solidFill>
                  <a:schemeClr val="tx1"/>
                </a:solidFill>
              </a:rPr>
              <a:t>[15 CIDs, Motion on Mar 09’22: 87Y, 57N, 46A]</a:t>
            </a:r>
            <a:endParaRPr lang="en-US" sz="16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 </a:t>
            </a:r>
          </a:p>
          <a:p>
            <a:pPr marL="0" indent="0"/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(Dibakar)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589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158515</TotalTime>
  <Words>35770</Words>
  <Application>Microsoft Office PowerPoint</Application>
  <PresentationFormat>On-screen Show (4:3)</PresentationFormat>
  <Paragraphs>3405</Paragraphs>
  <Slides>253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253</vt:i4>
      </vt:variant>
    </vt:vector>
  </HeadingPairs>
  <TitlesOfParts>
    <vt:vector size="261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322</vt:lpstr>
      <vt:lpstr>Motion 323</vt:lpstr>
      <vt:lpstr>Motion 324</vt:lpstr>
      <vt:lpstr>Motion (TGbe Timeline Update)</vt:lpstr>
      <vt:lpstr>Motion (CAD)</vt:lpstr>
      <vt:lpstr>WG LB Motion</vt:lpstr>
      <vt:lpstr>Motions on APRIL 13th</vt:lpstr>
      <vt:lpstr>Motion 325 (MAC-1)</vt:lpstr>
      <vt:lpstr>Motion 326 (MAC-2)</vt:lpstr>
      <vt:lpstr>Motion 327 (MAC-3)</vt:lpstr>
      <vt:lpstr>Motion 328 (MAC-4)</vt:lpstr>
      <vt:lpstr>Motion 329 (JOINT-1)</vt:lpstr>
      <vt:lpstr>Motion 330 (Quarantine-1)</vt:lpstr>
      <vt:lpstr>Motion 331 (Quarantine-2)</vt:lpstr>
      <vt:lpstr>Motion 332 (Quarantine-3)</vt:lpstr>
      <vt:lpstr>Motion 333 (Quarantine-4)</vt:lpstr>
      <vt:lpstr>Motion 334 (Quarantine-5)</vt:lpstr>
      <vt:lpstr>Motion 335 (Post-Q)</vt:lpstr>
      <vt:lpstr>Motion 336 (Post-Q)</vt:lpstr>
      <vt:lpstr>Motion 337 (Post-Q)</vt:lpstr>
      <vt:lpstr>Motion 338 (Post-Q)</vt:lpstr>
      <vt:lpstr>Motion 339 (Post-Q)</vt:lpstr>
      <vt:lpstr>Motion 340 (Post-Q)</vt:lpstr>
      <vt:lpstr>Motion 341 (Post-Q)</vt:lpstr>
      <vt:lpstr>Motions on APRIL 27th</vt:lpstr>
      <vt:lpstr>Motion 342 (MAC-1)</vt:lpstr>
      <vt:lpstr>Motion 343 (MAC-2)</vt:lpstr>
      <vt:lpstr>Motion 344 (JOINT-1)</vt:lpstr>
      <vt:lpstr>Motion 345 (Quarantine-1)</vt:lpstr>
      <vt:lpstr>Motion 346 (Quarantine-2)</vt:lpstr>
      <vt:lpstr>Motion 347 (Quarantine-3)</vt:lpstr>
      <vt:lpstr>Motion 348 (Quarantine-4)</vt:lpstr>
      <vt:lpstr>Motion 349 (Post-Q)</vt:lpstr>
      <vt:lpstr>Motion 350 (Post-Q)</vt:lpstr>
      <vt:lpstr>Motion 351 (Post-Q)</vt:lpstr>
      <vt:lpstr>Motion 352 (Post-Q)</vt:lpstr>
      <vt:lpstr>Motion 353 (Post-Q)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2022-04-17T14:37:29Z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