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7"/>
  </p:notesMasterIdLst>
  <p:handoutMasterIdLst>
    <p:handoutMasterId r:id="rId228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  <p:sldId id="732" r:id="rId197"/>
    <p:sldId id="744" r:id="rId198"/>
    <p:sldId id="733" r:id="rId199"/>
    <p:sldId id="736" r:id="rId200"/>
    <p:sldId id="739" r:id="rId201"/>
    <p:sldId id="750" r:id="rId202"/>
    <p:sldId id="734" r:id="rId203"/>
    <p:sldId id="735" r:id="rId204"/>
    <p:sldId id="742" r:id="rId205"/>
    <p:sldId id="748" r:id="rId206"/>
    <p:sldId id="749" r:id="rId207"/>
    <p:sldId id="737" r:id="rId208"/>
    <p:sldId id="747" r:id="rId209"/>
    <p:sldId id="738" r:id="rId210"/>
    <p:sldId id="740" r:id="rId211"/>
    <p:sldId id="743" r:id="rId212"/>
    <p:sldId id="746" r:id="rId213"/>
    <p:sldId id="752" r:id="rId214"/>
    <p:sldId id="753" r:id="rId215"/>
    <p:sldId id="754" r:id="rId216"/>
    <p:sldId id="755" r:id="rId217"/>
    <p:sldId id="757" r:id="rId218"/>
    <p:sldId id="759" r:id="rId219"/>
    <p:sldId id="751" r:id="rId220"/>
    <p:sldId id="761" r:id="rId221"/>
    <p:sldId id="760" r:id="rId222"/>
    <p:sldId id="763" r:id="rId223"/>
    <p:sldId id="758" r:id="rId224"/>
    <p:sldId id="762" r:id="rId225"/>
    <p:sldId id="745" r:id="rId2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B479F4-74BA-4CDD-9500-19B0337B71F0}" v="2" dt="2022-03-14T12:50:58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226" Type="http://schemas.openxmlformats.org/officeDocument/2006/relationships/slide" Target="slides/slide22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slide" Target="slides/slide212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227" Type="http://schemas.openxmlformats.org/officeDocument/2006/relationships/notesMaster" Target="notesMasters/notesMaster1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slide" Target="slides/slide213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228" Type="http://schemas.openxmlformats.org/officeDocument/2006/relationships/handoutMaster" Target="handoutMasters/handoutMaster1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slide" Target="slides/slide214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229" Type="http://schemas.openxmlformats.org/officeDocument/2006/relationships/presProps" Target="presProps.xml"/><Relationship Id="rId14" Type="http://schemas.openxmlformats.org/officeDocument/2006/relationships/slide" Target="slides/slide10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8" Type="http://schemas.openxmlformats.org/officeDocument/2006/relationships/slide" Target="slides/slide4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219" Type="http://schemas.openxmlformats.org/officeDocument/2006/relationships/slide" Target="slides/slide215.xml"/><Relationship Id="rId230" Type="http://schemas.openxmlformats.org/officeDocument/2006/relationships/viewProps" Target="viewProps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0" Type="http://schemas.openxmlformats.org/officeDocument/2006/relationships/slide" Target="slides/slide216.xml"/><Relationship Id="rId225" Type="http://schemas.openxmlformats.org/officeDocument/2006/relationships/slide" Target="slides/slide22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10" Type="http://schemas.openxmlformats.org/officeDocument/2006/relationships/slide" Target="slides/slide206.xml"/><Relationship Id="rId215" Type="http://schemas.openxmlformats.org/officeDocument/2006/relationships/slide" Target="slides/slide211.xml"/><Relationship Id="rId26" Type="http://schemas.openxmlformats.org/officeDocument/2006/relationships/slide" Target="slides/slide22.xml"/><Relationship Id="rId231" Type="http://schemas.openxmlformats.org/officeDocument/2006/relationships/theme" Target="theme/theme1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221" Type="http://schemas.openxmlformats.org/officeDocument/2006/relationships/slide" Target="slides/slide217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32" Type="http://schemas.openxmlformats.org/officeDocument/2006/relationships/tableStyles" Target="tableStyles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222" Type="http://schemas.openxmlformats.org/officeDocument/2006/relationships/slide" Target="slides/slide218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33" Type="http://schemas.microsoft.com/office/2016/11/relationships/changesInfo" Target="changesInfos/changesInfo1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223" Type="http://schemas.openxmlformats.org/officeDocument/2006/relationships/slide" Target="slides/slide21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slide" Target="slides/slide209.xml"/><Relationship Id="rId234" Type="http://schemas.microsoft.com/office/2015/10/relationships/revisionInfo" Target="revisionInfo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Relationship Id="rId224" Type="http://schemas.openxmlformats.org/officeDocument/2006/relationships/slide" Target="slides/slide220.xml"/><Relationship Id="rId30" Type="http://schemas.openxmlformats.org/officeDocument/2006/relationships/slide" Target="slides/slide2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14" Type="http://schemas.openxmlformats.org/officeDocument/2006/relationships/slide" Target="slides/slide210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DB479F4-74BA-4CDD-9500-19B0337B71F0}"/>
    <pc:docChg chg="undo redo custSel addSld modSld modMainMaster">
      <pc:chgData name="Alfred Asterjadhi" userId="39de57b9-85c0-4fd1-aaac-8ca2b6560ad0" providerId="ADAL" clId="{FDB479F4-74BA-4CDD-9500-19B0337B71F0}" dt="2022-03-14T12:53:32.257" v="55" actId="20577"/>
      <pc:docMkLst>
        <pc:docMk/>
      </pc:docMkLst>
      <pc:sldChg chg="modSp mod">
        <pc:chgData name="Alfred Asterjadhi" userId="39de57b9-85c0-4fd1-aaac-8ca2b6560ad0" providerId="ADAL" clId="{FDB479F4-74BA-4CDD-9500-19B0337B71F0}" dt="2022-03-14T02:15:52.336" v="1" actId="6549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14T02:15:52.336" v="1" actId="6549"/>
          <ac:spMkLst>
            <pc:docMk/>
            <pc:sldMk cId="2483153538" sldId="760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FDB479F4-74BA-4CDD-9500-19B0337B71F0}" dt="2022-03-14T12:51:04.372" v="53" actId="404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2:51:04.372" v="53" actId="404"/>
          <ac:spMkLst>
            <pc:docMk/>
            <pc:sldMk cId="597259510" sldId="763"/>
            <ac:spMk id="3" creationId="{262A27B5-2F61-4A86-8E29-6C547C6763BC}"/>
          </ac:spMkLst>
        </pc:spChg>
      </pc:sldChg>
      <pc:sldMasterChg chg="modSp mod">
        <pc:chgData name="Alfred Asterjadhi" userId="39de57b9-85c0-4fd1-aaac-8ca2b6560ad0" providerId="ADAL" clId="{FDB479F4-74BA-4CDD-9500-19B0337B71F0}" dt="2022-03-14T12:53:32.257" v="5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3-14T12:53:32.257" v="5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6-02-00be-jan-mar-tgbe-teleconference-minutes.docx" TargetMode="External"/><Relationship Id="rId2" Type="http://schemas.openxmlformats.org/officeDocument/2006/relationships/hyperlink" Target="https://mentor.ieee.org/802.11/dcn/22/11-22-0142-03-00be-tgbe-jan-2022-meeting-minutes.docx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2" Type="http://schemas.openxmlformats.org/officeDocument/2006/relationships/hyperlink" Target="https://mentor.ieee.org/802.11/dcn/21/11-21-2035-02-00be-cr-d1-0-txvector-rxvector-parameters.docx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5-01-00be-cc36-comment-resolution-on-u-sig-part-3.docx" TargetMode="External"/><Relationship Id="rId2" Type="http://schemas.openxmlformats.org/officeDocument/2006/relationships/hyperlink" Target="https://mentor.ieee.org/802.11/dcn/22/11-22-0063-01-00be-cc36-cr-for-eht-ppe-thresholds-fie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3-02-00be-cc36-cr-for-ltf.docx" TargetMode="External"/><Relationship Id="rId5" Type="http://schemas.openxmlformats.org/officeDocument/2006/relationships/hyperlink" Target="https://mentor.ieee.org/802.11/dcn/21/11-21-2003-01-00be-cc36-comment-resolutions-for-cid-4985.doc" TargetMode="External"/><Relationship Id="rId4" Type="http://schemas.openxmlformats.org/officeDocument/2006/relationships/hyperlink" Target="https://mentor.ieee.org/802.11/dcn/22/11-22-0078-02-00be-cc36-comment-resolution-on-u-sig-part-5.docx" TargetMode="External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6-03-00be-cr-for-cids-on-36-3-2-7.docx" TargetMode="External"/><Relationship Id="rId2" Type="http://schemas.openxmlformats.org/officeDocument/2006/relationships/hyperlink" Target="https://mentor.ieee.org/802.11/dcn/22/11-22-0144-01-00be-crs-on-data-field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183-02-00be-cc36-cr-for-nominal-packet-padding-values-part-2.docx" TargetMode="External"/><Relationship Id="rId4" Type="http://schemas.openxmlformats.org/officeDocument/2006/relationships/hyperlink" Target="https://mentor.ieee.org/802.11/dcn/21/11-21-1672-08-00be-some-mac-phy-layering-issues.doc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5-02-00be-phytxrxvector-cid4643.docx" TargetMode="External"/><Relationship Id="rId7" Type="http://schemas.openxmlformats.org/officeDocument/2006/relationships/hyperlink" Target="https://mentor.ieee.org/802.11/dcn/22/11-22-0321-01-00be-eht-phy-mib.docx" TargetMode="External"/><Relationship Id="rId2" Type="http://schemas.openxmlformats.org/officeDocument/2006/relationships/hyperlink" Target="https://mentor.ieee.org/802.11/dcn/21/11-21-1220-01-00be-cc36-cr-on-eht-phy-introduction-20mhz-device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77-01-00be-cc36-comment-resolution-for-subclause-36-3-5.docx" TargetMode="External"/><Relationship Id="rId5" Type="http://schemas.openxmlformats.org/officeDocument/2006/relationships/hyperlink" Target="https://mentor.ieee.org/802.11/dcn/22/11-22-0231-00-00be-cc36-cr-for-ul-power-headroom.docx" TargetMode="External"/><Relationship Id="rId4" Type="http://schemas.openxmlformats.org/officeDocument/2006/relationships/hyperlink" Target="https://mentor.ieee.org/802.11/dcn/22/11-22-0133-02-00be-cc36-cr-for-cids-5461-and-8089-related-to-ru-allocation.docx" TargetMode="External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2-11-00be-cc36-resolution-for-cids-for-35-3-9-2.docx" TargetMode="External"/><Relationship Id="rId2" Type="http://schemas.openxmlformats.org/officeDocument/2006/relationships/hyperlink" Target="https://mentor.ieee.org/802.11/dcn/21/11-21-1980-04-00be-cc36-cr-for-critical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930-06-00be-cc36-cr-for-some-cids-for-35-7-4-2-rtwt-quiet-interval.docx" TargetMode="External"/><Relationship Id="rId5" Type="http://schemas.openxmlformats.org/officeDocument/2006/relationships/hyperlink" Target="https://mentor.ieee.org/802.11/dcn/21/11-21-1768-07-00be-cc36-cr-for-restricted-twt-schedule-announcement.docx" TargetMode="External"/><Relationship Id="rId4" Type="http://schemas.openxmlformats.org/officeDocument/2006/relationships/hyperlink" Target="https://mentor.ieee.org/802.11/dcn/21/11-21-2020-02-00be-cc36-cr-for-nsep-comment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0-04-00be-cc36-cr-for-cid-5919.docx" TargetMode="External"/><Relationship Id="rId2" Type="http://schemas.openxmlformats.org/officeDocument/2006/relationships/hyperlink" Target="https://mentor.ieee.org/802.11/dcn/21/11-21-1786-07-00be-cr-for-nstr-mobile-ap-mlo-part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2-03-00be-cc36-resolution-for-cids-related-to-mlo-power-save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1-04-00be-cc36-cr-on-ft-action-frame.doc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1-03-00be-cr-for-a-mpdu-in-eht-ppdu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4-04-00be-cc36-resolution-for-cids-related-to-ml-element-part-2.docx" TargetMode="External"/><Relationship Id="rId5" Type="http://schemas.openxmlformats.org/officeDocument/2006/relationships/hyperlink" Target="https://mentor.ieee.org/802.11/dcn/21/11-21-1484-06-00be-cc36-cr-emlsr-medium-sync.docx" TargetMode="External"/><Relationship Id="rId4" Type="http://schemas.openxmlformats.org/officeDocument/2006/relationships/hyperlink" Target="https://mentor.ieee.org/802.11/dcn/21/11-21-1856-01-00be-cc36-cr-for-cid-6979.docx" TargetMode="Externa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3-00-00be-cc36-cr-clause-9.docx" TargetMode="External"/><Relationship Id="rId2" Type="http://schemas.openxmlformats.org/officeDocument/2006/relationships/hyperlink" Target="https://mentor.ieee.org/802.11/dcn/22/11-22-0201-02-00be-cc36-cr-for-for-subclause-35-3-13.docx" TargetMode="Externa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9-01-00be-cc36-cr-for-remaining-cids-on-aar.docx" TargetMode="External"/><Relationship Id="rId2" Type="http://schemas.openxmlformats.org/officeDocument/2006/relationships/hyperlink" Target="https://mentor.ieee.org/802.11/dcn/21/11-21-1681-15-00be-resolutions-for-cids-related-to-annex-b.docx" TargetMode="Externa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7-01-00be-cr-for-trigger-frame-and-puncturing.docx" TargetMode="External"/><Relationship Id="rId2" Type="http://schemas.openxmlformats.org/officeDocument/2006/relationships/hyperlink" Target="https://mentor.ieee.org/802.11/dcn/22/11-22-0027-03-00be-cr-for-tid-mapping-and-eml-notification-primitiv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83-02-00be-cc36-resolution-to-cids-for-35-9.docx" TargetMode="External"/><Relationship Id="rId5" Type="http://schemas.openxmlformats.org/officeDocument/2006/relationships/hyperlink" Target="https://mentor.ieee.org/802.11/dcn/22/11-22-0171-00-00be-cr-for-eht-dl-mu-operation.docx" TargetMode="External"/><Relationship Id="rId4" Type="http://schemas.openxmlformats.org/officeDocument/2006/relationships/hyperlink" Target="https://mentor.ieee.org/802.11/dcn/22/11-22-0155-00-00be-cr-for-10-13-ppdu-duration-constraint.docx" TargetMode="External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28-02-00be-cr-for-6-3-5-to-6-3-8.docx" TargetMode="External"/><Relationship Id="rId2" Type="http://schemas.openxmlformats.org/officeDocument/2006/relationships/hyperlink" Target="https://mentor.ieee.org/802.11/dcn/22/11-22-0230-03-00be-cc36-cr-of-cid-4147-and-5311.docx" TargetMode="Externa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346-00-00be-cc36-comment-resolutions-for-cid-4663.docx" TargetMode="External"/><Relationship Id="rId3" Type="http://schemas.openxmlformats.org/officeDocument/2006/relationships/hyperlink" Target="https://mentor.ieee.org/802.11/dcn/22/11-22-0307-02-00be-cc36-comment-resolution-on-u-sig-part-6.docx" TargetMode="External"/><Relationship Id="rId7" Type="http://schemas.openxmlformats.org/officeDocument/2006/relationships/hyperlink" Target="https://mentor.ieee.org/802.11/dcn/22/11-22-0322-01-00be-d1-0-crs-on-36-2-6-1.docx" TargetMode="External"/><Relationship Id="rId2" Type="http://schemas.openxmlformats.org/officeDocument/2006/relationships/hyperlink" Target="https://mentor.ieee.org/802.11/dcn/22/11-22-0384-02-00be-cr-for-cids-on-36-3-2-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83-03-00be-cr-for-clause-36-3-2-2-subcarriers-and-resource-allocation-for-multiple-rus-part-2.doc" TargetMode="External"/><Relationship Id="rId5" Type="http://schemas.openxmlformats.org/officeDocument/2006/relationships/hyperlink" Target="https://mentor.ieee.org/802.11/dcn/22/11-22-0323-00-00be-d1-0-crs-on-36-3-13-13-dcm.docx" TargetMode="External"/><Relationship Id="rId4" Type="http://schemas.openxmlformats.org/officeDocument/2006/relationships/hyperlink" Target="https://mentor.ieee.org/802.11/dcn/22/11-22-0324-00-00be-d1-0-crs-on-36-2-6-support-for-non-ht-ht-vht-and-he-formats.docx" TargetMode="External"/></Relationships>
</file>

<file path=ppt/slides/_rels/slide2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472-00-00be-cc36-comment-resolution-on-u-sig-part-7.docx" TargetMode="External"/><Relationship Id="rId13" Type="http://schemas.openxmlformats.org/officeDocument/2006/relationships/hyperlink" Target="https://mentor.ieee.org/802.11/dcn/21/11-21-1018-47-00be-ieee-802-11be-cc36-comments.xlsx" TargetMode="External"/><Relationship Id="rId3" Type="http://schemas.openxmlformats.org/officeDocument/2006/relationships/hyperlink" Target="https://mentor.ieee.org/802.11/dcn/22/11-22-0419-01-00be-cc36-cr-on-cid-6118-and-6915.docx" TargetMode="External"/><Relationship Id="rId7" Type="http://schemas.openxmlformats.org/officeDocument/2006/relationships/hyperlink" Target="https://mentor.ieee.org/802.11/dcn/22/11-22-0475-00-00be-proposed-resolutions-to-cid-4847-and-7661.docx" TargetMode="External"/><Relationship Id="rId12" Type="http://schemas.openxmlformats.org/officeDocument/2006/relationships/hyperlink" Target="https://mentor.ieee.org/802.11/dcn/22/11-22-0483-00-00be-scrambler-initial-value.docx" TargetMode="External"/><Relationship Id="rId2" Type="http://schemas.openxmlformats.org/officeDocument/2006/relationships/hyperlink" Target="https://mentor.ieee.org/802.11/dcn/22/11-22-0429-00-00be-cc36-remaining-phy-introduction-related-cr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56-02-00be-d1-0-cr-on-cid4574.docx" TargetMode="External"/><Relationship Id="rId11" Type="http://schemas.openxmlformats.org/officeDocument/2006/relationships/hyperlink" Target="https://mentor.ieee.org/802.11/dcn/22/11-22-0441-02-00be-cr-for-section-36-3-11-12-on-p802-11be-d1-4-part-4.doc" TargetMode="External"/><Relationship Id="rId5" Type="http://schemas.openxmlformats.org/officeDocument/2006/relationships/hyperlink" Target="https://mentor.ieee.org/802.11/dcn/22/11-22-0420-00-00be-cc36-comment-resolution-on-36-3-3.docx" TargetMode="External"/><Relationship Id="rId10" Type="http://schemas.openxmlformats.org/officeDocument/2006/relationships/hyperlink" Target="https://mentor.ieee.org/802.11/dcn/21/11-21-1563-03-00be-dynamic-range-of-4kqam.docx" TargetMode="External"/><Relationship Id="rId4" Type="http://schemas.openxmlformats.org/officeDocument/2006/relationships/hyperlink" Target="https://mentor.ieee.org/802.11/dcn/22/11-22-0369-00-00be-cc36-cr-on-36-3-17.doc" TargetMode="External"/><Relationship Id="rId9" Type="http://schemas.openxmlformats.org/officeDocument/2006/relationships/hyperlink" Target="https://mentor.ieee.org/802.11/dcn/22/11-22-0479-00-00be-cr-for-cid-7172.docx" TargetMode="External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17-06-00be-cc36-cr-for-cids-related-to-35-11-3.docx" TargetMode="External"/><Relationship Id="rId7" Type="http://schemas.openxmlformats.org/officeDocument/2006/relationships/hyperlink" Target="https://mentor.ieee.org/802.11/dcn/22/11-22-0196-01-00be-cc36-cr-ml-traffic-indication.docx" TargetMode="External"/><Relationship Id="rId2" Type="http://schemas.openxmlformats.org/officeDocument/2006/relationships/hyperlink" Target="https://mentor.ieee.org/802.11/dcn/22/11-22-0214-02-00be-cc36-cr-emls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93-01-00be-cc36-cr-clause-9.docx" TargetMode="External"/><Relationship Id="rId5" Type="http://schemas.openxmlformats.org/officeDocument/2006/relationships/hyperlink" Target="https://mentor.ieee.org/802.11/dcn/21/11-21-1840-04-00be-cc36-cr-for-emlmr-links.docx" TargetMode="External"/><Relationship Id="rId4" Type="http://schemas.openxmlformats.org/officeDocument/2006/relationships/hyperlink" Target="https://mentor.ieee.org/802.11/dcn/21/11-21-1436-02-00be-resolution-for-cids-related-to-tdls-operation-with-mlo-part-2.docx" TargetMode="Externa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39-03-00be-cc36-cr-on-35-2-1-3-part-2.docx" TargetMode="Externa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75-03-00be-cr-for-cids-on-sta-id.docx" TargetMode="External"/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7-08-00be-cr-for-mld-individually-addressed-management-frame-delivery.docx" TargetMode="External"/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0-08-00be-soft-ap-mlo-part1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5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46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January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https://mentor.ieee.org/802.11/dcn/22/11-22-0142-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-00be-tgbe-jan-2022-meeting-minutes.docx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Jan.-March: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https://mentor.ieee.org/802.11/dcn/22/11-22-0316-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13839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301 (ERRATA)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6465 in </a:t>
            </a:r>
            <a:r>
              <a:rPr lang="en-US" sz="1400" b="0" i="1" dirty="0">
                <a:solidFill>
                  <a:schemeClr val="tx1"/>
                </a:solidFill>
                <a:hlinkClick r:id="rId2"/>
              </a:rPr>
              <a:t>11-21/2035r2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6365 in</a:t>
            </a:r>
            <a:r>
              <a:rPr lang="en-US" sz="1400" b="0" i="1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  <a:hlinkClick r:id="rId3"/>
              </a:rPr>
              <a:t>11-21/1601r5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Subir Das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012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4518, 4519, 7054, 7732, 7736, 8173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11-22/0063r1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4595, 4944, 4945, 5408, 6434, 6435, 7199, 7200, 7345, 7999, 8000, 8001, 8002, 8003, 8004, 8005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11-21/1165r1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4596, 4597, 4655, 4608, 4609, 4669, 5412, 5477, 5819, 6436, 6997, 7201, 7204, 7207, 8006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11-22/0078r2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4985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11-21/2003r1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4570, 4571, 4577, 4578, 4580, 4676, 4864, 4865, 5530, 5531, 5721, 7232, 7747, 8026, 4866, 4953, 5529, 7229, 7648, 4954, 5006, 5094, 5095, 6833, 5007, 5008, 5486, 5722, 6093, 6471, 7000, 7745, 6834, 6835, 6836, 7231, 7230, 7233, 7234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11-22/0113r2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20580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4618, 5012, 8138, 4960, 5011, 7011, 8137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11-22/0144r1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4538, 4539, 4632, 4651, 4686, 4990, 5567, 6794, 6795, 6796, 7166, 7167, 7168, 7169, 7170, 7801, 8093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11-22/0086r3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4627, 4628, 4629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11-21/1672r8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6814, 7734, 7735, 7737, 7738, 7940, 7942, 7943, 7944, 7945, 7946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11-22/0183r2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1393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6930, 7115, 4978, 4979, 4524, 4980,5523, 5521, 5522, 4895, 5714, 7321, 7322, 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11-21/1220r1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5461, 8089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11-22/0133r2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11-22/0231r0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4652, 6432, 7005, 7181, 7182, 7311, 7950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11-22/0277r1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Monday PHY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07323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4063, 4453, 4454, 4455, 4456, 4457, 4458, 4459, 4460, 5073, 5217, 5352, 5689, 5755, 5756, 6255, 6256, 6294, 6295, 6296, 6297, 6456, 6763, 7460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11-21/1980r4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4064, 5258, 6639, 5757, 5758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11-21/1562r11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7534, 5578, 5580, 5588, 5591, 7358, 6027, 7357, 5596, 5857, 7531, 7532, 7533, 7535, 7536, 7537, 7539, 7540, 7541, 7542, 7543, 7546, 6031, 6039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11-21/2020r2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6414 in </a:t>
            </a:r>
            <a:r>
              <a:rPr lang="en-US" sz="1400" b="0" i="1" dirty="0">
                <a:solidFill>
                  <a:schemeClr val="tx1"/>
                </a:solidFill>
                <a:hlinkClick r:id="rId5"/>
              </a:rPr>
              <a:t>11-21/1768r7</a:t>
            </a:r>
            <a:r>
              <a:rPr lang="en-US" sz="14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4088, 4117, 4158, 4159, 4707, 4709 in </a:t>
            </a:r>
            <a:r>
              <a:rPr lang="en-US" sz="1400" b="0" i="1" dirty="0">
                <a:solidFill>
                  <a:schemeClr val="tx1"/>
                </a:solidFill>
                <a:hlinkClick r:id="rId6"/>
              </a:rPr>
              <a:t>11-21/1930r6</a:t>
            </a:r>
            <a:r>
              <a:rPr lang="en-US" sz="1400" b="0" i="1" dirty="0">
                <a:solidFill>
                  <a:schemeClr val="tx1"/>
                </a:solidFill>
              </a:rPr>
              <a:t> [6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4081, 5067, 5268, 4082, 5699, 6966, 4210, 6407, 6501, 4211, 4212, 4213, 6328, 6500, 8211, 7424, 7425, 7426, 4206, 4207 in </a:t>
            </a:r>
            <a:r>
              <a:rPr lang="en-US" sz="1200" b="0" dirty="0">
                <a:hlinkClick r:id="rId2"/>
              </a:rPr>
              <a:t>11-21/1786r7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5919 in </a:t>
            </a:r>
            <a:r>
              <a:rPr lang="en-US" sz="1200" b="0" dirty="0">
                <a:hlinkClick r:id="rId3"/>
              </a:rPr>
              <a:t>11-21/1770r4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5175 in </a:t>
            </a:r>
            <a:r>
              <a:rPr lang="en-US" sz="1200" b="0" dirty="0">
                <a:hlinkClick r:id="rId4"/>
              </a:rPr>
              <a:t>11-21/1271r4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4203, 4205, 4678, 5071, 4087, 6645, </a:t>
            </a:r>
            <a:r>
              <a:rPr lang="en-US" sz="1200" b="0" strike="sngStrike" dirty="0">
                <a:solidFill>
                  <a:srgbClr val="FF0000"/>
                </a:solidFill>
              </a:rPr>
              <a:t>5075, </a:t>
            </a:r>
            <a:r>
              <a:rPr lang="en-US" sz="1200" b="0" dirty="0"/>
              <a:t>8252, 8253 in </a:t>
            </a:r>
            <a:r>
              <a:rPr lang="en-US" sz="1200" b="0" dirty="0">
                <a:hlinkClick r:id="rId5"/>
              </a:rPr>
              <a:t>11-21/1184r3</a:t>
            </a:r>
            <a:r>
              <a:rPr lang="en-US" sz="1200" b="0" dirty="0"/>
              <a:t>  </a:t>
            </a:r>
            <a:r>
              <a:rPr lang="en-US" sz="1200" b="0" i="1" dirty="0"/>
              <a:t>[</a:t>
            </a:r>
            <a:r>
              <a:rPr lang="en-US" sz="1200" b="0" i="1" dirty="0">
                <a:solidFill>
                  <a:srgbClr val="FF0000"/>
                </a:solidFill>
              </a:rPr>
              <a:t>8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7061 in </a:t>
            </a:r>
            <a:r>
              <a:rPr lang="en-US" sz="1200" b="0" dirty="0">
                <a:hlinkClick r:id="rId6"/>
              </a:rPr>
              <a:t>11-21/1172r3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56869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307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5141, 5903, 6555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4295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11-21/1761r3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6979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11-21/1856r1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5355, 6327, 6352, 6961, 7833, 4835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11-21/1484r6</a:t>
            </a:r>
            <a:r>
              <a:rPr lang="en-US" sz="12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7584, 5178, 5057, 5826, 8282, 7571, 6557, 7392, 5665, 8031, 7813, 6871, 6189, 6190, 6191, 6192, 6535, 5740, 8225, 4084, 4085, 4086, 5059, 5060, 5967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947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308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4115, 4278, 4280, 5339, 5340, 6648, </a:t>
            </a:r>
            <a:r>
              <a:rPr lang="en-US" sz="1200" b="0" u="sng" strike="sngStrike" dirty="0">
                <a:solidFill>
                  <a:srgbClr val="FF0000"/>
                </a:solidFill>
              </a:rPr>
              <a:t>6661, 6936, 6633, 6634*</a:t>
            </a:r>
            <a:r>
              <a:rPr lang="en-US" sz="1200" b="0" strike="sngStrike" dirty="0">
                <a:solidFill>
                  <a:schemeClr val="tx1"/>
                </a:solidFill>
              </a:rPr>
              <a:t>,</a:t>
            </a:r>
            <a:r>
              <a:rPr lang="en-US" sz="1200" b="0" dirty="0">
                <a:solidFill>
                  <a:schemeClr val="tx1"/>
                </a:solidFill>
              </a:rPr>
              <a:t> 5694, 6376, 6644, 8245, 8044, 8246, 8247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6706, 5052 4107, 7352, 5136, 4350, 5137, 6373, 8176, 8174, 8175, 6370, 8056, 6708 5358, 6652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4987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4281, 5533, 6672, 6748, 7287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11-21/1681r15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4136, 8153, 4140, 4141, 4805, 4142, 7341, 7554, 7680, 8065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11-22/0239r1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Rajat Pushkarna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Monday MAC ad-hoc session.</a:t>
            </a:r>
          </a:p>
          <a:p>
            <a:pPr marL="0" indent="0"/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050565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4313, 4314 in </a:t>
            </a:r>
            <a:r>
              <a:rPr lang="en-US" sz="1200" b="0" dirty="0">
                <a:hlinkClick r:id="rId2"/>
              </a:rPr>
              <a:t>11-22/0027r3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4583, 5441, 4097, 6486, 6485, 5370, 7028, 4875, 4876, 7682, 4967, 5589, 7690, 5465, 6091, 4886, 6126, 6125, 5946, 5852, 6686, 5733, 5205 in </a:t>
            </a:r>
            <a:r>
              <a:rPr lang="en-US" sz="1200" b="0" dirty="0">
                <a:hlinkClick r:id="rId3"/>
              </a:rPr>
              <a:t>11-22/0237r1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4289, 6942 in </a:t>
            </a:r>
            <a:r>
              <a:rPr lang="en-US" sz="1200" b="0" dirty="0">
                <a:hlinkClick r:id="rId4"/>
              </a:rPr>
              <a:t>11-22/155r0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4197, 4976, 7015, 7064, 7911 in </a:t>
            </a:r>
            <a:r>
              <a:rPr lang="en-US" sz="1200" b="0" dirty="0">
                <a:hlinkClick r:id="rId5"/>
              </a:rPr>
              <a:t>11-22/171r0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4195, 5234, 5446, 5776, 6174, 7057, 7394, 8312 in </a:t>
            </a:r>
            <a:r>
              <a:rPr lang="en-US" sz="1200" b="0" dirty="0">
                <a:hlinkClick r:id="rId6"/>
              </a:rPr>
              <a:t>11-22/0083r2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400" dirty="0"/>
              <a:t>Move: Jason Guo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65000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5311 in </a:t>
            </a:r>
            <a:r>
              <a:rPr lang="en-US" sz="1400" b="0" dirty="0">
                <a:hlinkClick r:id="rId2"/>
              </a:rPr>
              <a:t>11-22/230r3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5581, 5582, 5583, 5584, 5585, 5586, 6109, 6110, 6637, 7759, 7760, 7761, 7762, 7763, 7764, 7765, 7766, 7767, 7768, 7769, 7770 in </a:t>
            </a:r>
            <a:r>
              <a:rPr lang="en-US" sz="1400" b="0" dirty="0">
                <a:hlinkClick r:id="rId3"/>
              </a:rPr>
              <a:t>11-22/228r2</a:t>
            </a:r>
            <a:r>
              <a:rPr lang="en-US" sz="1400" b="0" dirty="0"/>
              <a:t> </a:t>
            </a:r>
            <a:r>
              <a:rPr lang="en-US" sz="1400" b="0" i="1" dirty="0"/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Chunyu Hu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12590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7116, </a:t>
            </a:r>
            <a:r>
              <a:rPr lang="en-US" sz="1400" b="0" strike="sngStrike" dirty="0">
                <a:solidFill>
                  <a:srgbClr val="FF0000"/>
                </a:solidFill>
              </a:rPr>
              <a:t>7719,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u="sng" dirty="0">
                <a:solidFill>
                  <a:srgbClr val="FF0000"/>
                </a:solidFill>
              </a:rPr>
              <a:t>7119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Subir Das	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1989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313 (One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one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Move: George Cherian 				Second: Yongho Seok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73Y, 39N, 44A (preliminary fails).</a:t>
            </a:r>
          </a:p>
          <a:p>
            <a:r>
              <a:rPr lang="en-US" sz="1400" dirty="0"/>
              <a:t>Result: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0" indent="0"/>
            <a:r>
              <a:rPr lang="en-US" sz="1400" i="1" dirty="0"/>
              <a:t>First SP: 39Y, 27N, 29A</a:t>
            </a:r>
          </a:p>
          <a:p>
            <a:pPr marL="0" indent="0"/>
            <a:r>
              <a:rPr lang="en-US" sz="1400" i="1" dirty="0"/>
              <a:t>Second SP: 50Y, 29N, 24A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44254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314 (Two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subfields”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NOTE*-There will be no PHY changes, i.e., only one segment is present and the CCFSes will encode only such one frequency segment.</a:t>
            </a:r>
            <a:endParaRPr lang="en-US" sz="12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400" dirty="0"/>
              <a:t>Move: Guogang Huang				Second: Ross Jian Yu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67Y, 55N, 57A (preliminary fails).</a:t>
            </a:r>
          </a:p>
          <a:p>
            <a:r>
              <a:rPr lang="en-US" sz="1400" dirty="0"/>
              <a:t>Result: </a:t>
            </a:r>
          </a:p>
          <a:p>
            <a:pPr marL="0" indent="0"/>
            <a:endParaRPr lang="en-US" sz="1400" i="1" dirty="0"/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First SP: 38Y, 27N, 36A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Second SP: 42Y, 23N, 34A</a:t>
            </a:r>
          </a:p>
          <a:p>
            <a:pPr marL="0" indent="0"/>
            <a:r>
              <a:rPr lang="en-US" sz="1400" i="1" dirty="0"/>
              <a:t>Note* was added to the SP prior to the second attempt.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02683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051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4540, 4541, 4648, 4687, 4991, 4992, 5568, 6431, 6797, 7171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11-22/0384r2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4585, 4599, 4600, 4601, 4604, 4605, 4946, 4947, 4948, 4949, 5475, 5476, 5820, 6466, 6798, 7202, 7203, 7205, 7206, 7464, 7465, 8008, 8009, 8010, 8011, 8013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11-22/0307r2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4634, 4902, 7993, 4645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11-22/0324r0</a:t>
            </a:r>
            <a:r>
              <a:rPr lang="en-US" sz="1200" b="0" dirty="0">
                <a:solidFill>
                  <a:schemeClr val="tx1"/>
                </a:solidFill>
              </a:rPr>
              <a:t> and 5431, 7013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11-22/0323r0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4681, 4682, 4683, 4684, 7148, 7150, 7153, 7154, 7155, 4791, 4792, 4793, 4794, 4795, 4796, 4797, 4798, 4799, 4800, 4801, 4903, 4986, 4987, 4988, 4989, 6790, 6789, 7318, 5466, 5812, 6787, 7151, 6428, 6429, 6430, 6785, 6786, 6788, 4674, 7144, 7145, 7146, 7147, 7149, 7152, 7156, 6129, 7142, 7756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11-22/0383r3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7992, 4536, 4644, 4899, 4900, 4901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11-22/0322r1</a:t>
            </a:r>
            <a:r>
              <a:rPr lang="en-US" sz="1200" b="0" dirty="0">
                <a:solidFill>
                  <a:schemeClr val="tx1"/>
                </a:solidFill>
              </a:rPr>
              <a:t> and 4663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11-22/0346r0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86461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4941, 5443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2"/>
              </a:rPr>
              <a:t>11-22/0429r0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6118, 6915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3"/>
              </a:rPr>
              <a:t>11-22/0419r1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6080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4"/>
              </a:rPr>
              <a:t>11-22/0369r0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7173, 7174, 7175, 7309, 7748, 7969, 7970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5"/>
              </a:rPr>
              <a:t>11-22/0420r0</a:t>
            </a:r>
            <a:r>
              <a:rPr lang="en-US" sz="1200" b="0" dirty="0">
                <a:ea typeface="Times New Roman" panose="02020603050405020304" pitchFamily="18" charset="0"/>
              </a:rPr>
              <a:t> and 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4574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6"/>
              </a:rPr>
              <a:t>11-22/0456r2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[8 CIDs]</a:t>
            </a:r>
            <a:endParaRPr lang="en-US" sz="1200" b="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4847, 7661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11-22/475r0</a:t>
            </a:r>
            <a:r>
              <a:rPr lang="en-US" sz="1200" b="0" dirty="0">
                <a:solidFill>
                  <a:schemeClr val="tx1"/>
                </a:solidFill>
              </a:rPr>
              <a:t> and 4602, 4603, 8007, 4568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11-22/472r0</a:t>
            </a:r>
            <a:r>
              <a:rPr lang="en-US" sz="1200" b="0" dirty="0">
                <a:solidFill>
                  <a:schemeClr val="tx1"/>
                </a:solidFill>
              </a:rPr>
              <a:t> and 7172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11-22/479r0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4615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11-21/1563r3</a:t>
            </a:r>
            <a:r>
              <a:rPr lang="en-US" sz="1200" b="0" dirty="0">
                <a:solidFill>
                  <a:schemeClr val="tx1"/>
                </a:solidFill>
              </a:rPr>
              <a:t> and 6443, 7236, 7752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11-22/441r2</a:t>
            </a:r>
            <a:r>
              <a:rPr lang="en-US" sz="1200" b="0" dirty="0">
                <a:solidFill>
                  <a:schemeClr val="tx1"/>
                </a:solidFill>
              </a:rPr>
              <a:t> and 7741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11-22/483r0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4559, 4560, 5392, 5720, 7468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11-21/1018r47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82502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317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4697, 6776, 7336, 5933, 4241, 6960, 7831, 7832, 7334, 6325, 4698, 6963, 7063, 7337, 8357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11-22/214r2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4176, 4449, 4450, 5627, 5870, 5871, 7547, 4177, 4178, 4179, 4338, 5628, 6516, 6747, 7863, 5629, 5621, 5626, 5624, 5619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11-21/1317r6</a:t>
            </a:r>
            <a:r>
              <a:rPr lang="en-US" sz="1200" b="0" dirty="0">
                <a:solidFill>
                  <a:schemeClr val="tx1"/>
                </a:solidFill>
              </a:rPr>
              <a:t> and 4031, 8296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11-21/1436r2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4704 5671 6216 6778 6883 8358 4425 in </a:t>
            </a:r>
            <a:r>
              <a:rPr lang="en-US" sz="1200" b="0" dirty="0">
                <a:solidFill>
                  <a:srgbClr val="FF0000"/>
                </a:solidFill>
                <a:hlinkClick r:id="rId5"/>
              </a:rPr>
              <a:t>11-21/1840r4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8264, 4000, 5822, 8274, 4009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11-22/193r1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6499, 4069, 4392, 4066, 5990, 5147, 4390, 4391, 4710, 6246, 5381, 6372, 8238, 5761, 6251, 5041, 5194, 5219, 8037, 4469, 5148, 6733, 4118, 5725, 4394, 4395, 4396, 6250, 7821, 8180, 4929, 4930, 8181, 6894, 4398, 8239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11-22/196r1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MAC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24770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318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4134, 4135, 6165, </a:t>
            </a:r>
            <a:r>
              <a:rPr lang="en-US" sz="1200" b="0" strike="sngStrike" dirty="0">
                <a:solidFill>
                  <a:srgbClr val="FF0000"/>
                </a:solidFill>
              </a:rPr>
              <a:t>7757, 7758</a:t>
            </a:r>
            <a:r>
              <a:rPr lang="en-US" sz="1200" b="0" dirty="0">
                <a:solidFill>
                  <a:schemeClr val="tx1"/>
                </a:solidFill>
              </a:rPr>
              <a:t>, 7771, 8257, 7836 in 11-22/226r4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</a:t>
            </a:r>
            <a:r>
              <a:rPr lang="en-US" sz="1400" i="1"/>
              <a:t>the Wednesday/Monday </a:t>
            </a:r>
            <a:r>
              <a:rPr lang="en-US" sz="1400" i="1" dirty="0"/>
              <a:t>JOINT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69045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319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4679, 7014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775085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7D7E-1AEC-46CC-ABF4-DF36528ED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19CD-EBED-4FFD-A03F-127598D9E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</a:t>
            </a:r>
            <a:r>
              <a:rPr lang="en-US" sz="18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X: one/two</a:t>
            </a:r>
            <a:r>
              <a:rPr lang="en-US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CCFS subfields”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6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				Second:</a:t>
            </a:r>
          </a:p>
          <a:p>
            <a:pPr marL="0" indent="0"/>
            <a:r>
              <a:rPr lang="en-US" sz="1800" dirty="0"/>
              <a:t>Discussion: </a:t>
            </a:r>
            <a:endParaRPr lang="en-US" sz="1800" b="0" dirty="0"/>
          </a:p>
          <a:p>
            <a:r>
              <a:rPr lang="en-US" sz="1800" dirty="0"/>
              <a:t>Preliminary Result: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b="0" i="1" dirty="0"/>
              <a:t>Note 1: Previous preliminary result on motion for one CCFS: 73Y, 39N, 44A</a:t>
            </a:r>
          </a:p>
          <a:p>
            <a:r>
              <a:rPr lang="en-US" sz="1400" b="0" i="1" dirty="0"/>
              <a:t>Note 2: Previous preliminary result on motion for two CCFS: 67Y, 55N, 57A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F6843-3C1C-4921-9DCE-BB242A95A2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296D-5FF0-437C-B6A0-74A5611CC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70E09F-4F9B-4A87-AC33-91B65FDE7D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97141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11-22/0039r3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4186, 4811, 5121, 5388, 5902, 6001, 6699, 6973, 7327, 7556, 7557, 7665, 7698, 8078, 8317</a:t>
            </a:r>
            <a:endParaRPr lang="en-US" sz="14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Preliminary Result:</a:t>
            </a:r>
          </a:p>
          <a:p>
            <a:r>
              <a:rPr lang="en-US" sz="1600" dirty="0"/>
              <a:t>Result: 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68Y, 67N, 51A</a:t>
            </a:r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295811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11-22/0075r3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7860, 7938, 7088, 4166, 6339, 7939, 7089, 7889, 4165, 5110, 5343, 5344</a:t>
            </a:r>
            <a:endParaRPr lang="en-US" sz="11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Preliminary Result:</a:t>
            </a:r>
          </a:p>
          <a:p>
            <a:r>
              <a:rPr lang="en-US" sz="1600" dirty="0"/>
              <a:t>Result: 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47Y, 23N, 38A</a:t>
            </a:r>
            <a:endParaRPr lang="en-US" sz="18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186099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11-21/1877r8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6244, 4038, 4251, 6618, 4399, 5220, 5763, 6613, 6614, 6615, 6616, 6252, 4072, 4400, 6032, 4715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Preliminary Result:</a:t>
            </a:r>
          </a:p>
          <a:p>
            <a:r>
              <a:rPr lang="en-US" sz="1600" dirty="0"/>
              <a:t>Result: 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US" sz="16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41Y, 32N, 28A</a:t>
            </a:r>
            <a:endParaRPr lang="en-US" sz="16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153538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F5BB-AE65-40E6-9645-28679BBA5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A27B5-2F61-4A86-8E29-6C547C676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11-21/1210r8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6177, 7826, 4078, 4079, 5065, 5066, 5107, 5701, 5702, 5703, 4247, 6965, 7622, 6971, 6972, 6967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20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Preliminary Result:</a:t>
            </a:r>
          </a:p>
          <a:p>
            <a:r>
              <a:rPr lang="en-US" sz="1600" dirty="0"/>
              <a:t>Result: </a:t>
            </a: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US" sz="16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61Y, 26N, 20A</a:t>
            </a:r>
            <a:endParaRPr lang="en-US" sz="1600" b="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145DE-8140-4A51-859D-821664A3DF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59FB7-0A5E-4BB6-A042-8FCE7FD3EB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EF46A8-8FC0-4751-A760-FC1C0674B3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259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EDC7-96DF-40B7-B64B-BAE4C503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(TGbe Timeline Update)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A6A32-A431-4804-9776-9C8FB2015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First TG meeting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D0.1 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D1.0 WG Comment Collection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D2.0 WG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Comment Collection </a:t>
            </a:r>
            <a:r>
              <a:rPr lang="en-US" altLang="en-US" sz="1200" u="sng" dirty="0">
                <a:solidFill>
                  <a:srgbClr val="FF0000"/>
                </a:solidFill>
              </a:rPr>
              <a:t>Letter Ballot</a:t>
            </a:r>
            <a:r>
              <a:rPr lang="en-US" altLang="en-US" sz="1200" dirty="0"/>
              <a:t>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D3.0 LB 	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Initial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Sponsor</a:t>
            </a:r>
            <a:r>
              <a:rPr lang="en-US" altLang="en-US" sz="1200" dirty="0"/>
              <a:t> </a:t>
            </a:r>
            <a:r>
              <a:rPr lang="en-US" altLang="en-US" sz="1200" u="sng" dirty="0">
                <a:solidFill>
                  <a:srgbClr val="FF0000"/>
                </a:solidFill>
              </a:rPr>
              <a:t>SA </a:t>
            </a:r>
            <a:r>
              <a:rPr lang="en-US" altLang="en-US" sz="1200" dirty="0"/>
              <a:t>Ballot (D4.0)	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Final 802.11 WG approval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802 EC approval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 err="1"/>
              <a:t>RevCom</a:t>
            </a:r>
            <a:r>
              <a:rPr lang="en-US" altLang="en-US" sz="1200" dirty="0"/>
              <a:t> and SASB approval				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26A53-3E1E-4BE7-A039-D3D1B4BD5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28F1D-5646-4AFA-B330-1874274071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5AD5D5-8C48-4B18-B9A8-567A768CBA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869546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D7EB9-A3CF-4D03-930A-9B8ADCF1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(CAD)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A08E-D823-4E69-9597-68FDD395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P802.11be Coexistence Assessment document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11-21/0706r5</a:t>
            </a:r>
            <a:r>
              <a:rPr lang="en-US" sz="2000" dirty="0">
                <a:solidFill>
                  <a:schemeClr val="tx1"/>
                </a:solidFill>
              </a:rPr>
              <a:t>, for inclusion in the TGbe Working Group Technical Letter Ballot</a:t>
            </a:r>
          </a:p>
          <a:p>
            <a:endParaRPr lang="en-US" sz="200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C356-AC98-45E7-8A42-85E9E3B990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4FFCD-3888-4FDB-B7B8-CC23066AB0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A90A4B-C4A9-45C0-A057-332A374C3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33361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WG LB Motion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Instruct the editor to prepare TGbe Draft D2.0</a:t>
            </a:r>
          </a:p>
          <a:p>
            <a:r>
              <a:rPr lang="en-US" altLang="en-US" dirty="0"/>
              <a:t>Approve a 30 day Working Group Technical Letter Ballot asking the question “Should TGbe Draft 2.0 be forwarded to SA Ballot?”</a:t>
            </a:r>
          </a:p>
          <a:p>
            <a:r>
              <a:rPr lang="en-GB" altLang="en-US" dirty="0"/>
              <a:t>[Moved by &lt;name&gt; on behalf of &lt;group&gt;</a:t>
            </a:r>
            <a:endParaRPr lang="en-US" altLang="en-US" dirty="0"/>
          </a:p>
          <a:p>
            <a:r>
              <a:rPr lang="en-GB" altLang="en-US" dirty="0"/>
              <a:t>&lt;group&gt; vote: </a:t>
            </a:r>
            <a:endParaRPr lang="en-US" altLang="en-US" dirty="0"/>
          </a:p>
          <a:p>
            <a:endParaRPr lang="en-GB" altLang="en-US" dirty="0"/>
          </a:p>
          <a:p>
            <a:r>
              <a:rPr lang="en-GB" altLang="en-US" dirty="0"/>
              <a:t>Moved:,  Seconded:, </a:t>
            </a:r>
          </a:p>
          <a:p>
            <a:r>
              <a:rPr lang="en-GB" altLang="en-US" dirty="0"/>
              <a:t>Result: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887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CCFSes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134985</TotalTime>
  <Words>29613</Words>
  <Application>Microsoft Office PowerPoint</Application>
  <PresentationFormat>On-screen Show (4:3)</PresentationFormat>
  <Paragraphs>2919</Paragraphs>
  <Slides>222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222</vt:i4>
      </vt:variant>
    </vt:vector>
  </HeadingPairs>
  <TitlesOfParts>
    <vt:vector size="230" baseType="lpstr">
      <vt:lpstr>Arial</vt:lpstr>
      <vt:lpstr>Arial Black</vt:lpstr>
      <vt:lpstr>Calibri</vt:lpstr>
      <vt:lpstr>Consolas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  <vt:lpstr>Motions on March 9th</vt:lpstr>
      <vt:lpstr>Approve TG Minutes</vt:lpstr>
      <vt:lpstr>Motion 301 (ERRATA)</vt:lpstr>
      <vt:lpstr>Motion 302 (PHY-1)</vt:lpstr>
      <vt:lpstr>Motion 303 (PHY-2)</vt:lpstr>
      <vt:lpstr>Motion 304 (PHY-3)</vt:lpstr>
      <vt:lpstr>Motion 305 (MAC-1)</vt:lpstr>
      <vt:lpstr>Motion 306 (MAC-2)</vt:lpstr>
      <vt:lpstr>Motion 307 (MAC-3)</vt:lpstr>
      <vt:lpstr>Motion 308 (MAC-4)</vt:lpstr>
      <vt:lpstr>Motion 309 (MAC-5)</vt:lpstr>
      <vt:lpstr>Motion 310 (JOINT-1)</vt:lpstr>
      <vt:lpstr>Motion 311 (JOINT-2)</vt:lpstr>
      <vt:lpstr>Motion 312 (Withdrawal)</vt:lpstr>
      <vt:lpstr>Motion 313 (One CCFS)</vt:lpstr>
      <vt:lpstr>Motion 314 (Two CCFS)</vt:lpstr>
      <vt:lpstr>Motions on March 14th</vt:lpstr>
      <vt:lpstr>Motion 315 (PHY-1)</vt:lpstr>
      <vt:lpstr>Motion 316 (PHY-2)</vt:lpstr>
      <vt:lpstr>Motion 317 (MAC-1)</vt:lpstr>
      <vt:lpstr>Motion 318 (JOINT-1)</vt:lpstr>
      <vt:lpstr>Motion 319 (Withdrawal)</vt:lpstr>
      <vt:lpstr>Motion 320</vt:lpstr>
      <vt:lpstr>Motion 321</vt:lpstr>
      <vt:lpstr>Motion 322</vt:lpstr>
      <vt:lpstr>Motion 323</vt:lpstr>
      <vt:lpstr>Motion 324</vt:lpstr>
      <vt:lpstr>Motion (TGbe Timeline Update)</vt:lpstr>
      <vt:lpstr>Motion (CAD)</vt:lpstr>
      <vt:lpstr>WG LB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2022-03-14T12:53:40Z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