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7"/>
  </p:notesMasterIdLst>
  <p:handoutMasterIdLst>
    <p:handoutMasterId r:id="rId198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  <p:sldId id="724" r:id="rId189"/>
    <p:sldId id="725" r:id="rId190"/>
    <p:sldId id="727" r:id="rId191"/>
    <p:sldId id="726" r:id="rId192"/>
    <p:sldId id="728" r:id="rId193"/>
    <p:sldId id="729" r:id="rId194"/>
    <p:sldId id="730" r:id="rId195"/>
    <p:sldId id="731" r:id="rId19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10CD2-0003-4A12-8C0C-EB1BD139C3A3}" v="199" dt="2022-01-24T15:19:50.3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slide" Target="slides/slide187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199" Type="http://schemas.openxmlformats.org/officeDocument/2006/relationships/presProps" Target="presProps.xml"/><Relationship Id="rId203" Type="http://schemas.microsoft.com/office/2016/11/relationships/changesInfo" Target="changesInfos/changesInfo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189" Type="http://schemas.openxmlformats.org/officeDocument/2006/relationships/slide" Target="slides/slide185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slide" Target="slides/slide175.xml"/><Relationship Id="rId195" Type="http://schemas.openxmlformats.org/officeDocument/2006/relationships/slide" Target="slides/slide191.xml"/><Relationship Id="rId190" Type="http://schemas.openxmlformats.org/officeDocument/2006/relationships/slide" Target="slides/slide186.xml"/><Relationship Id="rId204" Type="http://schemas.microsoft.com/office/2015/10/relationships/revisionInfo" Target="revisionInfo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viewProps" Target="viewProps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notesMaster" Target="notesMasters/notesMaster1.xml"/><Relationship Id="rId201" Type="http://schemas.openxmlformats.org/officeDocument/2006/relationships/theme" Target="theme/theme1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handoutMaster" Target="handoutMasters/handoutMaster1.xml"/><Relationship Id="rId202" Type="http://schemas.openxmlformats.org/officeDocument/2006/relationships/tableStyles" Target="tableStyles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4T15:52:08.694" v="7550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802.11-20/1982r59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3-00be-nov-jan-tgbe-teleconference-minutes.docx" TargetMode="External"/><Relationship Id="rId2" Type="http://schemas.openxmlformats.org/officeDocument/2006/relationships/hyperlink" Target="https://mentor.ieee.org/802.11/dcn/21/11-21-1888-02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90-01-00be-simulation-evaluation-of-restricted-tw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3-04-00be-cr-for-35-5-3-part2.docx" TargetMode="External"/><Relationship Id="rId2" Type="http://schemas.openxmlformats.org/officeDocument/2006/relationships/hyperlink" Target="https://mentor.ieee.org/802.11/dcn/21/11-21-2012-02-00be-cr-for-35-5-3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1-05-00be-cc36-comment-resolution-subclause-35-3-7-2.docx" TargetMode="External"/><Relationship Id="rId5" Type="http://schemas.openxmlformats.org/officeDocument/2006/relationships/hyperlink" Target="https://mentor.ieee.org/802.11/dcn/21/11-21-2014-00-00be-cr-for-35-5-3-part3.docx" TargetMode="External"/><Relationship Id="rId4" Type="http://schemas.openxmlformats.org/officeDocument/2006/relationships/hyperlink" Target="https://mentor.ieee.org/802.11/dcn/21/11-21-2019-05-00be-cc36-cr-for-cid-5675-7793.docx" TargetMode="Externa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28-00-00be-cc36-cr-on-eht-phy-introduction-ndp-related-cids.docx" TargetMode="External"/><Relationship Id="rId2" Type="http://schemas.openxmlformats.org/officeDocument/2006/relationships/hyperlink" Target="https://mentor.ieee.org/802.11/dcn/22/11-22-0066-02-00be-cids-in-eht-phy-introduction-cc36-c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35-02-00be-cr-d1-0-txvector-rxvector-parameters.docx" TargetMode="External"/><Relationship Id="rId4" Type="http://schemas.openxmlformats.org/officeDocument/2006/relationships/hyperlink" Target="https://mentor.ieee.org/802.11/dcn/22/11-22-0062-00-00be-cc36-cr-for-nominal-packet-padding-values-part-1.docx" TargetMode="Externa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85-08-00be-cc36-cr-for-aar.docx" TargetMode="Externa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1802-09-00be-cc36-crs-restricted-twt-additional-rul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965-08-00be-pdt-mac-mlo-mandatory-optional.docx" TargetMode="External"/><Relationship Id="rId2" Type="http://schemas.openxmlformats.org/officeDocument/2006/relationships/hyperlink" Target="https://mentor.ieee.org/802.11/dcn/22/11-22-0023-03-00be-large-bandwidth-support.docx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</a:t>
            </a:r>
            <a:r>
              <a:rPr lang="en-US" sz="1600"/>
              <a:t>(fails)</a:t>
            </a:r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https://mentor.ieee.org/802.11/dcn/21/11-21-1888-02-00be-tgbe-nov-2021-meeting-minutes.docx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https://mentor.ieee.org/802.11/dcn/21/11-21-1952-03-00be-nov-jan-tgbe-teleconference-minutes.docx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Edward Au 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1990r1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 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Zinan Lin				Second: Ray Yang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 		Second: Mahmoud Kamel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Subir Das				Second: Chunyu Hu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24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3808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7073, 7926, 5562, 6060, 5563, 7074, 4428, 7076, 4429, 6061, 7077, 7078, 7927 in </a:t>
            </a:r>
            <a:r>
              <a:rPr lang="en-US" altLang="en-US" sz="1200" b="0" dirty="0">
                <a:hlinkClick r:id="rId2"/>
              </a:rPr>
              <a:t>2012r2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4244, 4245, 7928, 7079 in </a:t>
            </a:r>
            <a:r>
              <a:rPr lang="en-US" altLang="en-US" sz="1200" b="0" dirty="0">
                <a:hlinkClick r:id="rId3"/>
              </a:rPr>
              <a:t>2013r4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5675, 7793 in </a:t>
            </a:r>
            <a:r>
              <a:rPr lang="en-US" altLang="en-US" sz="1200" b="0" dirty="0">
                <a:hlinkClick r:id="rId4"/>
              </a:rPr>
              <a:t>2019r5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8369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8370,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8214, 8215, 7080, 7930, 7929, 8371, 7931, 4430,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7932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/>
              </a:rPr>
              <a:t>2014r1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4111, 5167, 7603, 7604, 7605,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4119, 5726, </a:t>
            </a:r>
            <a:r>
              <a:rPr lang="en-US" altLang="en-US" sz="1200" b="0" dirty="0"/>
              <a:t>4746, 5146, 5688, 6489, 7371, 7372, 7413, 7602, 5924, 5988, 6465, 6490, 6623, 6626, 6990 in </a:t>
            </a:r>
            <a:r>
              <a:rPr lang="en-US" altLang="en-US" sz="1200" b="0" dirty="0">
                <a:hlinkClick r:id="rId6"/>
              </a:rPr>
              <a:t>1601r5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Rojan Chitrakar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 of the electronic interim.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79508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7973, 4613, 7100, 7956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0066r2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7105, 7642, 7966, 5090, 7112, 7643, 7109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4622, 4977, 6147, 6154, 6812, 6813, 6815, 7090, 7733, 7941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0062r0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4125, 4525, 4528, 4529, 4530, 4531, 4532, 4533, 4572, 4573, 4581, 4656, 5455, 5565, 5805, 5806, 5807, 5808, 6090, 6465, 6824, 6913, 6914, 6918, 6919, 6920, 6921, 6922, 6924, 7118, 7120, 7121, 7122, 7123, 7126, 7127, 7128, 7307, 7396, 7397, 7647, 7649, 7650, 7651, 7654, 7655, 7656, </a:t>
            </a:r>
            <a:r>
              <a:rPr lang="en-US" sz="1200" b="0" strike="sngStrike" dirty="0">
                <a:solidFill>
                  <a:srgbClr val="FF0000"/>
                </a:solidFill>
              </a:rPr>
              <a:t>7980,</a:t>
            </a:r>
            <a:r>
              <a:rPr lang="en-US" sz="1200" b="0" dirty="0">
                <a:solidFill>
                  <a:schemeClr val="tx1"/>
                </a:solidFill>
              </a:rPr>
              <a:t> 7981, 7982, 7983, 7984, 7985, 7986, 7987, 7988, 7991, 8014, 8086, 8087, 8088, 8146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2035r2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</a:t>
            </a:r>
            <a:r>
              <a:rPr lang="en-US" sz="1200" b="0" i="1" u="sng" dirty="0">
                <a:solidFill>
                  <a:schemeClr val="tx1"/>
                </a:solidFill>
              </a:rPr>
              <a:t>1</a:t>
            </a:r>
            <a:r>
              <a:rPr lang="en-US" sz="1200" b="0" i="1" strike="sngStrike" dirty="0">
                <a:solidFill>
                  <a:srgbClr val="FF0000"/>
                </a:solidFill>
              </a:rPr>
              <a:t>2</a:t>
            </a:r>
            <a:r>
              <a:rPr lang="en-US" sz="1200" b="0" i="1" dirty="0">
                <a:solidFill>
                  <a:schemeClr val="tx1"/>
                </a:solidFill>
              </a:rPr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Sun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37824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4239, 4240, 4484, 4729, 4731, 4732, 4755, 5318, 5707, 6322, 6926, 6991, 8218, 8219 in </a:t>
            </a:r>
            <a:r>
              <a:rPr lang="en-US" altLang="en-US" sz="1200" b="0" dirty="0">
                <a:solidFill>
                  <a:schemeClr val="tx1"/>
                </a:solidFill>
                <a:hlinkClick r:id="rId2"/>
              </a:rPr>
              <a:t>1685r8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7396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4719, 4767, 4775, 5728, 5775, 5887, 7471, 5664, 5886, 6410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1802r9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6636,</a:t>
            </a:r>
            <a:r>
              <a:rPr lang="en-US" sz="1200" b="0" dirty="0">
                <a:solidFill>
                  <a:schemeClr val="tx1"/>
                </a:solidFill>
              </a:rPr>
              <a:t> 7488, 5571, 6166, 4093, 4315, 6581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116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298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0023r3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MAC:</a:t>
            </a:r>
            <a:r>
              <a:rPr lang="en-US" sz="1400" dirty="0"/>
              <a:t> </a:t>
            </a:r>
            <a:r>
              <a:rPr lang="en-US" sz="1400" u="sng" dirty="0"/>
              <a:t>Part 1a of </a:t>
            </a:r>
            <a:r>
              <a:rPr lang="en-US" sz="1400" u="sng" dirty="0">
                <a:hlinkClick r:id="rId3"/>
              </a:rPr>
              <a:t>1965r8</a:t>
            </a:r>
            <a:endParaRPr lang="en-US" sz="1400" u="sng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47805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299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4095, 4291 and 5072 as follows: “REVISED: TGbe editor to make the changes shown in https://mentor.ieee.org/802.11/dcn/21/11-21-1561-01-00be-cc36-cr-for-cid-6630.docx) under all headings that include CID 6630."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 from Stephen McCann: CIDs 4095, 4291 and 5072 have been resolved by the resolution to CID 6630, which has been completed. All 4 CIDs are regarding adding a new EHT column to Table 9-34.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9213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300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275 to 299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0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117795</TotalTime>
  <Words>25614</Words>
  <Application>Microsoft Office PowerPoint</Application>
  <PresentationFormat>On-screen Show (4:3)</PresentationFormat>
  <Paragraphs>2489</Paragraphs>
  <Slides>192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192</vt:i4>
      </vt:variant>
    </vt:vector>
  </HeadingPairs>
  <TitlesOfParts>
    <vt:vector size="199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  <vt:lpstr>Motions on January 24th</vt:lpstr>
      <vt:lpstr>Motion 294 (JOINT-1)</vt:lpstr>
      <vt:lpstr>Motion 295 (PHY-1)</vt:lpstr>
      <vt:lpstr>Motion 296 (MAC-1)</vt:lpstr>
      <vt:lpstr>Motion 297 (MAC-2)</vt:lpstr>
      <vt:lpstr>Motion 298 (PDT)</vt:lpstr>
      <vt:lpstr>Motion 299 (JOINT-2)</vt:lpstr>
      <vt:lpstr>Motion 300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2022-01-24T15:52:11Z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