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2"/>
  </p:notesMasterIdLst>
  <p:handoutMasterIdLst>
    <p:handoutMasterId r:id="rId93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9" r:id="rId79"/>
    <p:sldId id="600" r:id="rId80"/>
    <p:sldId id="601" r:id="rId81"/>
    <p:sldId id="602" r:id="rId82"/>
    <p:sldId id="603" r:id="rId83"/>
    <p:sldId id="597" r:id="rId84"/>
    <p:sldId id="605" r:id="rId85"/>
    <p:sldId id="611" r:id="rId86"/>
    <p:sldId id="606" r:id="rId87"/>
    <p:sldId id="608" r:id="rId88"/>
    <p:sldId id="609" r:id="rId89"/>
    <p:sldId id="612" r:id="rId90"/>
    <p:sldId id="610" r:id="rId9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66" autoAdjust="0"/>
    <p:restoredTop sz="94660"/>
  </p:normalViewPr>
  <p:slideViewPr>
    <p:cSldViewPr>
      <p:cViewPr varScale="1">
        <p:scale>
          <a:sx n="114" d="100"/>
          <a:sy n="114" d="100"/>
        </p:scale>
        <p:origin x="113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76" Type="http://schemas.openxmlformats.org/officeDocument/2006/relationships/slide" Target="slides/slide72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97" Type="http://schemas.openxmlformats.org/officeDocument/2006/relationships/tableStyles" Target="tableStyles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87" Type="http://schemas.openxmlformats.org/officeDocument/2006/relationships/slide" Target="slides/slide83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90" Type="http://schemas.openxmlformats.org/officeDocument/2006/relationships/slide" Target="slides/slide86.xml"/><Relationship Id="rId95" Type="http://schemas.openxmlformats.org/officeDocument/2006/relationships/viewProps" Target="viewProp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9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91" Type="http://schemas.openxmlformats.org/officeDocument/2006/relationships/slide" Target="slides/slide87.xml"/><Relationship Id="rId9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9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802.11-20/1982r26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8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4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1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93-01-00be-pdt-correction-to-trigger-frame-ru-allocation-table.docx" TargetMode="External"/><Relationship Id="rId2" Type="http://schemas.openxmlformats.org/officeDocument/2006/relationships/hyperlink" Target="https://mentor.ieee.org/802.11/dcn/21/11-21-0696-02-00be-pdt-mac-spec-text-for-motion-150-sp-372.docx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1-05-00be-resolutions-for-cc34-cids-for-channel-switching-quieting.docx" TargetMode="External"/><Relationship Id="rId7" Type="http://schemas.openxmlformats.org/officeDocument/2006/relationships/hyperlink" Target="https://mentor.ieee.org/802.11/dcn/21/11-21-0493-01-00be-cr-for-cid-2849.docx" TargetMode="External"/><Relationship Id="rId2" Type="http://schemas.openxmlformats.org/officeDocument/2006/relationships/hyperlink" Target="https://mentor.ieee.org/802.11/dcn/21/11-21-0514-10-00be-proposed-cr-for-clause-35-3-13-6-sync-ppdu-start-ti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2-09-00be-pdt-mac-restricted-twt-tbds-crs-part1.docx" TargetMode="External"/><Relationship Id="rId5" Type="http://schemas.openxmlformats.org/officeDocument/2006/relationships/hyperlink" Target="https://mentor.ieee.org/802.11/dcn/21/11-21-0390-02-00be-cr-for-35-3-5.docx" TargetMode="External"/><Relationship Id="rId4" Type="http://schemas.openxmlformats.org/officeDocument/2006/relationships/hyperlink" Target="https://mentor.ieee.org/802.11/dcn/21/11-21-0255-06-00be-cc34-resolution-for-cids-related-to-mbssid.docx" TargetMode="Externa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99-07-00be-crs-for-d0-3-eht-sta-features-cid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0-09-00be-twt-for-mld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07-01-00be-pdt-note-in-trigger-frame-ru-allocation-table.docx" TargetMode="External"/><Relationship Id="rId2" Type="http://schemas.openxmlformats.org/officeDocument/2006/relationships/hyperlink" Target="https://mentor.ieee.org/802.11/dcn/21/11-21-0916-01-00be-pdt-additional-corrections-to-the-trigger-frame-ru-allocation-tabl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886-03-00be-proposed-changes-to-sounding-fb.docx" TargetMode="Externa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8-04-00be-cr-for-cids-related-to-str-operation.docx" TargetMode="External"/><Relationship Id="rId2" Type="http://schemas.openxmlformats.org/officeDocument/2006/relationships/hyperlink" Target="https://mentor.ieee.org/802.11/dcn/21/11-21-0340-11-00be-cr-for-cid-1977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80-05-00be-resolutions-for-cc34-cids-for-more-data-usage.docx" TargetMode="External"/><Relationship Id="rId5" Type="http://schemas.openxmlformats.org/officeDocument/2006/relationships/hyperlink" Target="https://mentor.ieee.org/802.11/dcn/21/11-21-0423-01-00be-cr-for-11-3-part-i.docx" TargetMode="External"/><Relationship Id="rId4" Type="http://schemas.openxmlformats.org/officeDocument/2006/relationships/hyperlink" Target="https://mentor.ieee.org/802.11/dcn/21/11-21-0544-00-00be-cr-for-cids-1809-and-2368.docx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3-02-00be-cr-for-capability-information-field-related-cids.docx" TargetMode="External"/><Relationship Id="rId2" Type="http://schemas.openxmlformats.org/officeDocument/2006/relationships/hyperlink" Target="https://mentor.ieee.org/802.11/dcn/21/11-21-0434-01-00be-cr-for-11-3-4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8-05-00be-cr-for-35-4-1-dl-mu-operation.docx" TargetMode="External"/><Relationship Id="rId2" Type="http://schemas.openxmlformats.org/officeDocument/2006/relationships/hyperlink" Target="https://mentor.ieee.org/802.11/dcn/21/11-21-0455-07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2021-06-17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0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11/21-573r8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Guogang Huang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82Y, 30N, 46A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75Y, 30N, 46A (fails). 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</a:t>
            </a:r>
            <a:r>
              <a:rPr lang="en-US" sz="1800" i="1" dirty="0" err="1"/>
              <a:t>CCFSes</a:t>
            </a:r>
            <a:r>
              <a:rPr lang="en-US" sz="1800" i="1" dirty="0"/>
              <a:t>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11/21-663r4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Jason Guo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86Y, 34N, 44A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80Y, 33N, 44A (fails)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Minyoung Park				Second: Rojan Chitrakar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103Y, 17N, 31A (preliminary passes)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99Y, 17N, 30A (passes).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The last paragraph that was stricken out- undo the change (i.e., keep it)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George Cherian		Second: Matthew Fischer</a:t>
            </a:r>
          </a:p>
          <a:p>
            <a:pPr marL="0" indent="0"/>
            <a:r>
              <a:rPr lang="en-US" sz="1800" dirty="0"/>
              <a:t>Discussion: One objection.</a:t>
            </a:r>
            <a:endParaRPr lang="en-US" sz="1800" b="0" dirty="0"/>
          </a:p>
          <a:p>
            <a:r>
              <a:rPr lang="en-US" sz="1800" dirty="0"/>
              <a:t>Preliminary Result: 91Y, 20N, 42A (preliminary passes).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87Y, 20N, 40A (passes).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Matthew Fischer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 Xin				Second: Chunyu Hu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Sigurd Schelstraete	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128Y, 0N, 22A (passes).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123Y, 0N, 21A (Passes).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Ming Gan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572r11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14, #MAC Fix 15, #MAC Fix 16, #MAC Fix 17,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TGbe editor: If another motion ran today solves the same TBD then that resolution has precedence.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Rojan Chitrakar				Second: Edward Au</a:t>
            </a:r>
          </a:p>
          <a:p>
            <a:pPr marL="0" indent="0"/>
            <a:r>
              <a:rPr lang="en-US" sz="1600" dirty="0"/>
              <a:t>Discussion: There are two 18s. Fixed.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Page is intentionally left blank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to IEEE802.11be D0.4,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</a:t>
            </a:r>
            <a:endParaRPr lang="en-US" sz="1800" dirty="0"/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pPr marL="0" indent="0"/>
            <a:r>
              <a:rPr lang="en-US" sz="1800" dirty="0"/>
              <a:t>Discussion: Some clarifications.</a:t>
            </a:r>
            <a:endParaRPr lang="en-US" sz="1800" b="0" dirty="0"/>
          </a:p>
          <a:p>
            <a:r>
              <a:rPr lang="en-US" sz="1800" dirty="0"/>
              <a:t>Preliminary Result: 136Y, 8N, 17A (passes)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133Y, 8N, 17A (passes)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 to authorize the TGbe chair to request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TGbe: Moved by Stephen Palm, Seconded by Subir Das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Preliminary TGbe vote: 134Y, 12N, 16A (passes).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TGbe vote: 129Y, 12N, 16A (passes).</a:t>
            </a:r>
            <a:endParaRPr lang="en-US" sz="18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929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09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6785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696r2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893r1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385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1439, 1501, 1502, 1509, 1510, 1511, 1512, 1514, 1757, 1772, 1797, 2211, 2142, 2434, 2435, 2718, 2740, 2741, 3141, 3142, 3143, 3145, 3205, 3323, 3399, 1507, 1703, 3398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514r10</a:t>
            </a:r>
            <a:r>
              <a:rPr lang="en-US" sz="1200" dirty="0">
                <a:solidFill>
                  <a:schemeClr val="tx1"/>
                </a:solidFill>
              </a:rPr>
              <a:t> [28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2324, 2600, 1693, 3254, 1073, 1074, 1203, 1428, 1429, 1430, 1431, 1658, 1694, 1754, 2191, 2197, 2749, 2874, 2875, 2911, 2912, 3320, 2132, 2166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481r5</a:t>
            </a:r>
            <a:r>
              <a:rPr lang="en-US" sz="1200" dirty="0">
                <a:solidFill>
                  <a:schemeClr val="tx1"/>
                </a:solidFill>
              </a:rPr>
              <a:t> [24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1096, 2275, 1095, 2292, 2540, 1819 and the discussion items B and C 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255r6</a:t>
            </a:r>
            <a:r>
              <a:rPr lang="en-US" sz="1200" dirty="0">
                <a:solidFill>
                  <a:schemeClr val="tx1"/>
                </a:solidFill>
              </a:rPr>
              <a:t> [6 CID].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1053, 1784, 1785, 3252, 1055, 2251, 2316, 2317, 3243, 1443, 1677, 1711, 1812, 2477, 2088, 2377, 2424, 3251, 3025, 1783, 2127, 2899, 2475, 2593, 1805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390r2</a:t>
            </a:r>
            <a:r>
              <a:rPr lang="en-US" sz="1200" dirty="0">
                <a:solidFill>
                  <a:schemeClr val="tx1"/>
                </a:solidFill>
              </a:rPr>
              <a:t> [25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2920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462r9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  <a:endParaRPr lang="en-US" sz="1200" dirty="0">
              <a:solidFill>
                <a:srgbClr val="FF0000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2849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493r1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Stephen </a:t>
            </a:r>
            <a:r>
              <a:rPr lang="en-US" sz="1400" dirty="0" err="1"/>
              <a:t>Mccann</a:t>
            </a:r>
            <a:endParaRPr lang="en-US" sz="1400" dirty="0"/>
          </a:p>
          <a:p>
            <a:pPr marL="0" indent="0"/>
            <a:r>
              <a:rPr lang="en-US" sz="1400" dirty="0"/>
              <a:t>Discussion: 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5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206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1106, 1719, 2234, 2243, 2260, 2559, 2560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299r7</a:t>
            </a:r>
            <a:r>
              <a:rPr lang="en-US" sz="1200" dirty="0">
                <a:solidFill>
                  <a:schemeClr val="tx1"/>
                </a:solidFill>
              </a:rPr>
              <a:t> [7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Rojan Chitrakar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above Table 9-29j4 – The disregard bits are set to all 1s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Ron Porat			Second: Bin Tian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59Y, 52N, 36A (fails)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59Y, 51N, 32A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699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9.3.1.22.1.3 (above Table 9-29j4):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Bits B25-B30, B32-B36 of the Special User Info field are set to ‘0 1 1 1 1 0 1 1 0 1 1’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Shimi Shilo			Second: Yan Xin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65Y, 66N, 32A (fails) 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62Y, 66N, 31A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544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80r9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Ross Jian Yu</a:t>
            </a:r>
          </a:p>
          <a:p>
            <a:pPr marL="0" indent="0"/>
            <a:r>
              <a:rPr lang="en-US" sz="1600" dirty="0"/>
              <a:t>Discussion: Brief overview provided by author.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proposed draft text (PDTs) that obtained ≥ 75% support during the straw poll phase and that have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392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7621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None.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916r1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907r1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886r3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None.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113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1977 in </a:t>
            </a:r>
            <a:r>
              <a:rPr lang="en-US" sz="1200" b="0" dirty="0">
                <a:hlinkClick r:id="rId2"/>
              </a:rPr>
              <a:t>340r11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1083, 1175, 1215, 1433, 1660, 1698, 1699, 1794, 1821, 2116, 2138, 2553, 2748, 3409 in </a:t>
            </a:r>
            <a:r>
              <a:rPr lang="en-US" sz="1200" b="0" dirty="0">
                <a:hlinkClick r:id="rId3"/>
              </a:rPr>
              <a:t>498r4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1809, 2368 in </a:t>
            </a:r>
            <a:r>
              <a:rPr lang="en-US" sz="1200" b="0" dirty="0">
                <a:hlinkClick r:id="rId4"/>
              </a:rPr>
              <a:t>544r0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2277, 2278, 3241, 2078, 2080, 2077, 2079, 2076, 2081 in </a:t>
            </a:r>
            <a:r>
              <a:rPr lang="en-US" sz="1200" b="0" dirty="0">
                <a:hlinkClick r:id="rId5"/>
              </a:rPr>
              <a:t>423r1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1195, 1444, 1882, 2516, 3379, 1497, 1001 in </a:t>
            </a:r>
            <a:r>
              <a:rPr lang="en-US" sz="1200" b="0" dirty="0">
                <a:hlinkClick r:id="rId6"/>
              </a:rPr>
              <a:t>480r5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462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211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1664, 2825, 2883 in </a:t>
            </a:r>
            <a:r>
              <a:rPr lang="en-US" sz="1200" b="0" dirty="0">
                <a:hlinkClick r:id="rId2"/>
              </a:rPr>
              <a:t>434r1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1013, 1237, 1900, 2510, 2848, 3012 in </a:t>
            </a:r>
            <a:r>
              <a:rPr lang="en-US" sz="1200" b="0" dirty="0">
                <a:hlinkClick r:id="rId3"/>
              </a:rPr>
              <a:t>633r2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353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hlinkClick r:id="rId2"/>
              </a:rPr>
              <a:t>455r7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1087</a:t>
            </a:r>
            <a:r>
              <a:rPr lang="en-US" sz="1200" b="0" i="1" dirty="0"/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538r5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122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1CFC1F-CD92-457D-8173-80E81FE2FBA2}">
  <ds:schemaRefs>
    <ds:schemaRef ds:uri="http://schemas.openxmlformats.org/package/2006/metadata/core-properties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98178</TotalTime>
  <Words>10343</Words>
  <Application>Microsoft Office PowerPoint</Application>
  <PresentationFormat>On-screen Show (4:3)</PresentationFormat>
  <Paragraphs>1058</Paragraphs>
  <Slides>87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87</vt:i4>
      </vt:variant>
    </vt:vector>
  </HeadingPairs>
  <TitlesOfParts>
    <vt:vector size="94" baseType="lpstr">
      <vt:lpstr>Arial</vt:lpstr>
      <vt:lpstr>Arial Black</vt:lpstr>
      <vt:lpstr>Calibri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Motion 203</vt:lpstr>
      <vt:lpstr>WG Motion</vt:lpstr>
      <vt:lpstr>Motions on June 09th</vt:lpstr>
      <vt:lpstr>Motion 204</vt:lpstr>
      <vt:lpstr>Motion 205 (MAC-1)</vt:lpstr>
      <vt:lpstr>Motion 206 (Joint)</vt:lpstr>
      <vt:lpstr>Motion 207</vt:lpstr>
      <vt:lpstr>Motion 208</vt:lpstr>
      <vt:lpstr>Motion 209</vt:lpstr>
      <vt:lpstr>Motions on June 30th</vt:lpstr>
      <vt:lpstr>Motion 209</vt:lpstr>
      <vt:lpstr>Motion 210 (MAC-1)</vt:lpstr>
      <vt:lpstr>Motion 211 (MAC-2)</vt:lpstr>
      <vt:lpstr>Motion 212 (Joint)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2008</cp:revision>
  <cp:lastPrinted>1601-01-01T00:00:00Z</cp:lastPrinted>
  <dcterms:created xsi:type="dcterms:W3CDTF">2017-01-26T15:28:16Z</dcterms:created>
  <dcterms:modified xsi:type="dcterms:W3CDTF">2021-06-18T18:48:22Z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