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370" r:id="rId3"/>
    <p:sldId id="427" r:id="rId4"/>
    <p:sldId id="426" r:id="rId5"/>
    <p:sldId id="424" r:id="rId6"/>
    <p:sldId id="406" r:id="rId7"/>
    <p:sldId id="414" r:id="rId8"/>
    <p:sldId id="417" r:id="rId9"/>
    <p:sldId id="421" r:id="rId10"/>
    <p:sldId id="418" r:id="rId11"/>
    <p:sldId id="423" r:id="rId12"/>
    <p:sldId id="387" r:id="rId13"/>
    <p:sldId id="392" r:id="rId14"/>
    <p:sldId id="42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900"/>
    <a:srgbClr val="61D6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9389" autoAdjust="0"/>
  </p:normalViewPr>
  <p:slideViewPr>
    <p:cSldViewPr>
      <p:cViewPr varScale="1">
        <p:scale>
          <a:sx n="100" d="100"/>
          <a:sy n="100" d="100"/>
        </p:scale>
        <p:origin x="1752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74" y="9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traffic'!$A$51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traffic'!$B$51:$AL$51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traffic'!$A$52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traffic'!$B$52:$AL$52</c:f>
              <c:numCache>
                <c:formatCode>General</c:formatCode>
                <c:ptCount val="37"/>
                <c:pt idx="0">
                  <c:v>612</c:v>
                </c:pt>
                <c:pt idx="1">
                  <c:v>612</c:v>
                </c:pt>
                <c:pt idx="2">
                  <c:v>612</c:v>
                </c:pt>
                <c:pt idx="3">
                  <c:v>612</c:v>
                </c:pt>
                <c:pt idx="4">
                  <c:v>612</c:v>
                </c:pt>
                <c:pt idx="5">
                  <c:v>612</c:v>
                </c:pt>
                <c:pt idx="6">
                  <c:v>612</c:v>
                </c:pt>
                <c:pt idx="7">
                  <c:v>612</c:v>
                </c:pt>
                <c:pt idx="8">
                  <c:v>612</c:v>
                </c:pt>
                <c:pt idx="9">
                  <c:v>612</c:v>
                </c:pt>
                <c:pt idx="10">
                  <c:v>612</c:v>
                </c:pt>
                <c:pt idx="11">
                  <c:v>612</c:v>
                </c:pt>
                <c:pt idx="12">
                  <c:v>480</c:v>
                </c:pt>
                <c:pt idx="13">
                  <c:v>480</c:v>
                </c:pt>
                <c:pt idx="14">
                  <c:v>480</c:v>
                </c:pt>
                <c:pt idx="15">
                  <c:v>480</c:v>
                </c:pt>
                <c:pt idx="16">
                  <c:v>480</c:v>
                </c:pt>
                <c:pt idx="17">
                  <c:v>480</c:v>
                </c:pt>
                <c:pt idx="18">
                  <c:v>480</c:v>
                </c:pt>
                <c:pt idx="19">
                  <c:v>480</c:v>
                </c:pt>
                <c:pt idx="20">
                  <c:v>480</c:v>
                </c:pt>
                <c:pt idx="21">
                  <c:v>480</c:v>
                </c:pt>
                <c:pt idx="22">
                  <c:v>480</c:v>
                </c:pt>
                <c:pt idx="23">
                  <c:v>480</c:v>
                </c:pt>
                <c:pt idx="24">
                  <c:v>480</c:v>
                </c:pt>
                <c:pt idx="25">
                  <c:v>480</c:v>
                </c:pt>
                <c:pt idx="26">
                  <c:v>348</c:v>
                </c:pt>
                <c:pt idx="27">
                  <c:v>348</c:v>
                </c:pt>
                <c:pt idx="28">
                  <c:v>348</c:v>
                </c:pt>
                <c:pt idx="29">
                  <c:v>348</c:v>
                </c:pt>
                <c:pt idx="30">
                  <c:v>348</c:v>
                </c:pt>
                <c:pt idx="31">
                  <c:v>348</c:v>
                </c:pt>
                <c:pt idx="32">
                  <c:v>348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941713184"/>
        <c:axId val="-941712640"/>
        <c:axId val="0"/>
      </c:bar3DChart>
      <c:catAx>
        <c:axId val="-94171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941712640"/>
        <c:crosses val="autoZero"/>
        <c:auto val="1"/>
        <c:lblAlgn val="ctr"/>
        <c:lblOffset val="100"/>
        <c:noMultiLvlLbl val="0"/>
      </c:catAx>
      <c:valAx>
        <c:axId val="-9417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94171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130269753907862"/>
          <c:y val="9.7489060725017437E-2"/>
          <c:w val="0.35480988944479913"/>
          <c:h val="0.10194733965977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traffic'!$B$58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traffic'!$C$58:$AM$58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traffic'!$B$59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traffic'!$C$59:$AM$59</c:f>
              <c:numCache>
                <c:formatCode>General</c:formatCode>
                <c:ptCount val="37"/>
                <c:pt idx="0">
                  <c:v>1008</c:v>
                </c:pt>
                <c:pt idx="1">
                  <c:v>1008</c:v>
                </c:pt>
                <c:pt idx="2">
                  <c:v>1008</c:v>
                </c:pt>
                <c:pt idx="3">
                  <c:v>1008</c:v>
                </c:pt>
                <c:pt idx="4">
                  <c:v>876</c:v>
                </c:pt>
                <c:pt idx="5">
                  <c:v>876</c:v>
                </c:pt>
                <c:pt idx="6">
                  <c:v>876</c:v>
                </c:pt>
                <c:pt idx="7">
                  <c:v>876</c:v>
                </c:pt>
                <c:pt idx="8">
                  <c:v>876</c:v>
                </c:pt>
                <c:pt idx="9">
                  <c:v>876</c:v>
                </c:pt>
                <c:pt idx="10">
                  <c:v>876</c:v>
                </c:pt>
                <c:pt idx="11">
                  <c:v>876</c:v>
                </c:pt>
                <c:pt idx="12">
                  <c:v>744</c:v>
                </c:pt>
                <c:pt idx="13">
                  <c:v>744</c:v>
                </c:pt>
                <c:pt idx="14">
                  <c:v>744</c:v>
                </c:pt>
                <c:pt idx="15">
                  <c:v>744</c:v>
                </c:pt>
                <c:pt idx="16">
                  <c:v>744</c:v>
                </c:pt>
                <c:pt idx="17">
                  <c:v>744</c:v>
                </c:pt>
                <c:pt idx="18">
                  <c:v>744</c:v>
                </c:pt>
                <c:pt idx="19">
                  <c:v>612</c:v>
                </c:pt>
                <c:pt idx="20">
                  <c:v>612</c:v>
                </c:pt>
                <c:pt idx="21">
                  <c:v>612</c:v>
                </c:pt>
                <c:pt idx="22">
                  <c:v>612</c:v>
                </c:pt>
                <c:pt idx="23">
                  <c:v>612</c:v>
                </c:pt>
                <c:pt idx="24">
                  <c:v>612</c:v>
                </c:pt>
                <c:pt idx="25">
                  <c:v>612</c:v>
                </c:pt>
                <c:pt idx="26">
                  <c:v>480</c:v>
                </c:pt>
                <c:pt idx="27">
                  <c:v>480</c:v>
                </c:pt>
                <c:pt idx="28">
                  <c:v>480</c:v>
                </c:pt>
                <c:pt idx="29">
                  <c:v>480</c:v>
                </c:pt>
                <c:pt idx="30">
                  <c:v>480</c:v>
                </c:pt>
                <c:pt idx="31">
                  <c:v>480</c:v>
                </c:pt>
                <c:pt idx="32">
                  <c:v>480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847580432"/>
        <c:axId val="-847578800"/>
        <c:axId val="0"/>
      </c:bar3DChart>
      <c:catAx>
        <c:axId val="-84758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847578800"/>
        <c:crosses val="autoZero"/>
        <c:auto val="1"/>
        <c:lblAlgn val="ctr"/>
        <c:lblOffset val="100"/>
        <c:noMultiLvlLbl val="0"/>
      </c:catAx>
      <c:valAx>
        <c:axId val="-84757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84758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025885189592341"/>
          <c:y val="9.94667900390587E-2"/>
          <c:w val="0.35480988944479913"/>
          <c:h val="0.101092435532129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 dirty="0" smtClean="0"/>
              <a:t>December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802.11-20/xxxr0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Boyce Yangbo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01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60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796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011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4171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4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78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an (NDP) </a:t>
            </a:r>
            <a:r>
              <a:rPr lang="en-US" altLang="zh-CN" sz="1200" dirty="0" err="1" smtClean="0"/>
              <a:t>Ack</a:t>
            </a:r>
            <a:r>
              <a:rPr lang="en-US" altLang="zh-CN" sz="1200" dirty="0" smtClean="0"/>
              <a:t> frame </a:t>
            </a:r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5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The AP need to tell the STAs which sequence range</a:t>
            </a:r>
            <a:r>
              <a:rPr lang="en-US" altLang="zh-CN" sz="1200" baseline="0" dirty="0" smtClean="0"/>
              <a:t> the AP is asking for acknowledgement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aseline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aseline="0" dirty="0" smtClean="0"/>
              <a:t>What we need to change to the spec in 9.3.1.22.9 NFRP Trigger frame format is that replacing table 9-31k and inserting a new format</a:t>
            </a: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1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8655" y="6475413"/>
            <a:ext cx="14552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</a:t>
            </a:r>
            <a:r>
              <a:rPr lang="en-US" altLang="zh-CN" dirty="0" err="1" smtClean="0"/>
              <a:t>oyce</a:t>
            </a:r>
            <a:r>
              <a:rPr lang="en-US" altLang="zh-CN" dirty="0" smtClean="0"/>
              <a:t> Yangbo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204" y="331014"/>
            <a:ext cx="33599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</a:t>
            </a:r>
            <a:r>
              <a:rPr lang="en-US" altLang="en-US" sz="1800" b="1" dirty="0" smtClean="0"/>
              <a:t>1976</a:t>
            </a:r>
            <a:r>
              <a:rPr lang="en-GB" altLang="en-US" sz="1800" b="1" dirty="0" smtClean="0"/>
              <a:t>/r1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4632" cy="1066800"/>
          </a:xfrm>
          <a:noFill/>
        </p:spPr>
        <p:txBody>
          <a:bodyPr/>
          <a:lstStyle/>
          <a:p>
            <a:r>
              <a:rPr lang="en-US" altLang="zh-CN" dirty="0" smtClean="0"/>
              <a:t>Reducing Feedback </a:t>
            </a:r>
            <a:r>
              <a:rPr lang="en-US" altLang="zh-CN" dirty="0"/>
              <a:t>O</a:t>
            </a:r>
            <a:r>
              <a:rPr lang="en-US" altLang="zh-CN" dirty="0" smtClean="0"/>
              <a:t>verhead in </a:t>
            </a:r>
            <a:r>
              <a:rPr lang="en-US" altLang="zh-CN" dirty="0" smtClean="0"/>
              <a:t>Multicast </a:t>
            </a:r>
            <a:r>
              <a:rPr lang="en-US" altLang="zh-CN" dirty="0" smtClean="0"/>
              <a:t>Transmissions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2020-12-25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Boyce Yangbo, Huawei</a:t>
            </a:r>
            <a:endParaRPr lang="en-GB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1847283686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Guangji</a:t>
                      </a:r>
                      <a:r>
                        <a:rPr lang="en-US" altLang="zh-CN" sz="1400" dirty="0" smtClean="0"/>
                        <a:t> Chen</a:t>
                      </a:r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jichenhe@huawei.com</a:t>
                      </a:r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Chenhe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jichenhe@huawei.com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kern="0" dirty="0"/>
              <a:t>9.3.1.22.9 NFRP Trigger frame </a:t>
            </a:r>
            <a:r>
              <a:rPr lang="en-US" altLang="zh-CN" sz="1800" b="0" kern="0" dirty="0" smtClean="0"/>
              <a:t>format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Change </a:t>
            </a:r>
            <a:r>
              <a:rPr lang="en-US" altLang="zh-CN" sz="1400" b="0" i="1" kern="0" dirty="0"/>
              <a:t>Figure </a:t>
            </a:r>
            <a:r>
              <a:rPr lang="en-US" altLang="zh-CN" sz="1400" b="0" i="1" kern="0" dirty="0" smtClean="0"/>
              <a:t>9-64l as follows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</a:t>
            </a:r>
            <a:r>
              <a:rPr lang="en-US" altLang="zh-CN" sz="1400" b="0" i="1" kern="0" dirty="0"/>
              <a:t>a new row in Table 9-31k (Feedback Type subfield </a:t>
            </a:r>
            <a:r>
              <a:rPr lang="en-US" altLang="zh-CN" sz="1400" b="0" i="1" kern="0" dirty="0" smtClean="0"/>
              <a:t>encoding) as follows and update the Reserved row as appropriate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the following paragraphs at the end of this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 smtClean="0"/>
              <a:t>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200" b="0" u="sng" kern="0" dirty="0"/>
              <a:t>The GCR ACK Starting </a:t>
            </a:r>
            <a:r>
              <a:rPr lang="en-US" altLang="zh-CN" sz="1200" b="0" u="sng" kern="0" dirty="0" smtClean="0"/>
              <a:t>Sequence subfield is </a:t>
            </a:r>
            <a:r>
              <a:rPr lang="en-US" altLang="zh-CN" sz="1200" b="0" u="sng" kern="0" dirty="0"/>
              <a:t>optionally present </a:t>
            </a:r>
            <a:r>
              <a:rPr lang="en-US" altLang="zh-CN" sz="1200" b="0" u="sng" kern="0" dirty="0" smtClean="0"/>
              <a:t>if the </a:t>
            </a:r>
            <a:r>
              <a:rPr lang="en-US" altLang="zh-CN" sz="1200" b="0" u="sng" kern="0" dirty="0"/>
              <a:t>value </a:t>
            </a:r>
            <a:r>
              <a:rPr lang="en-US" altLang="zh-CN" sz="1200" b="0" u="sng" kern="0" dirty="0" smtClean="0"/>
              <a:t>of the Feedback </a:t>
            </a:r>
            <a:r>
              <a:rPr lang="en-US" altLang="zh-CN" sz="1200" b="0" u="sng" kern="0" dirty="0"/>
              <a:t>Type </a:t>
            </a:r>
            <a:r>
              <a:rPr lang="en-US" altLang="zh-CN" sz="1200" b="0" u="sng" kern="0" dirty="0" smtClean="0"/>
              <a:t>subfield is </a:t>
            </a:r>
            <a:r>
              <a:rPr lang="en-US" altLang="zh-CN" sz="1200" b="0" u="sng" kern="0" dirty="0"/>
              <a:t>1. The Starting Sequence Number subfield </a:t>
            </a:r>
            <a:r>
              <a:rPr lang="en-US" altLang="zh-CN" sz="1200" b="0" u="sng" kern="0" dirty="0" smtClean="0"/>
              <a:t>of the GCR Starting </a:t>
            </a:r>
            <a:r>
              <a:rPr lang="en-US" altLang="zh-CN" sz="1200" b="0" u="sng" kern="0" dirty="0"/>
              <a:t>Sequence Control subfield contains the sequence number of the first MSDU </a:t>
            </a:r>
            <a:r>
              <a:rPr lang="en-US" altLang="zh-CN" sz="1200" b="0" u="sng" kern="0" dirty="0" smtClean="0"/>
              <a:t>or A-MSDU </a:t>
            </a:r>
            <a:r>
              <a:rPr lang="en-US" altLang="zh-CN" sz="1200" b="0" u="sng" kern="0" dirty="0"/>
              <a:t>for which this </a:t>
            </a:r>
            <a:r>
              <a:rPr lang="en-US" altLang="zh-CN" sz="1200" b="0" u="sng" kern="0" dirty="0" smtClean="0"/>
              <a:t>NFRP </a:t>
            </a:r>
            <a:r>
              <a:rPr lang="en-US" altLang="zh-CN" sz="1200" b="0" u="sng" kern="0" dirty="0"/>
              <a:t>frame is sent. The Fragment Number subfield </a:t>
            </a:r>
            <a:r>
              <a:rPr lang="en-US" altLang="zh-CN" sz="1200" b="0" u="sng" kern="0" dirty="0" smtClean="0"/>
              <a:t>encoding of </a:t>
            </a:r>
            <a:r>
              <a:rPr lang="en-US" altLang="zh-CN" sz="1200" b="0" u="sng" kern="0" dirty="0"/>
              <a:t>the </a:t>
            </a:r>
            <a:r>
              <a:rPr lang="en-US" altLang="zh-CN" sz="1200" b="0" u="sng" kern="0" dirty="0" smtClean="0"/>
              <a:t>GCR Starting </a:t>
            </a:r>
            <a:r>
              <a:rPr lang="en-US" altLang="zh-CN" sz="1200" b="0" u="sng" kern="0" dirty="0"/>
              <a:t>Sequence Control subfield </a:t>
            </a:r>
            <a:r>
              <a:rPr lang="en-US" altLang="zh-CN" sz="1200" b="0" u="sng" kern="0" dirty="0" smtClean="0"/>
              <a:t>indicates </a:t>
            </a:r>
            <a:r>
              <a:rPr lang="en-US" altLang="zh-CN" sz="1200" b="0" u="sng" kern="0" dirty="0"/>
              <a:t>the </a:t>
            </a:r>
            <a:r>
              <a:rPr lang="en-US" altLang="zh-CN" sz="1200" b="0" u="sng" kern="0" dirty="0" smtClean="0"/>
              <a:t>number of entries as </a:t>
            </a:r>
            <a:r>
              <a:rPr lang="en-US" altLang="zh-CN" sz="1200" b="0" u="sng" kern="0" dirty="0"/>
              <a:t>defined in Table 9-30c (Fragment Number subfield encoding for the Multi-STA </a:t>
            </a:r>
            <a:r>
              <a:rPr lang="en-US" altLang="zh-CN" sz="1200" b="0" u="sng" kern="0" dirty="0" err="1"/>
              <a:t>BlockAck</a:t>
            </a:r>
            <a:r>
              <a:rPr lang="en-US" altLang="zh-CN" sz="1200" b="0" u="sng" kern="0" dirty="0"/>
              <a:t> variant</a:t>
            </a:r>
            <a:r>
              <a:rPr lang="en-US" altLang="zh-CN" sz="1200" b="0" u="sng" kern="0" dirty="0" smtClean="0"/>
              <a:t>), where </a:t>
            </a:r>
            <a:r>
              <a:rPr lang="en-US" altLang="zh-CN" sz="1200" b="0" u="sng" kern="0" dirty="0"/>
              <a:t>each entry </a:t>
            </a:r>
            <a:r>
              <a:rPr lang="en-US" altLang="zh-CN" sz="1200" b="0" u="sng" kern="0" dirty="0" smtClean="0"/>
              <a:t>represents </a:t>
            </a:r>
            <a:r>
              <a:rPr lang="en-US" altLang="zh-CN" sz="1200" b="0" u="sng" kern="0" dirty="0"/>
              <a:t>an MSDU or </a:t>
            </a:r>
            <a:r>
              <a:rPr lang="en-US" altLang="zh-CN" sz="1200" b="0" u="sng" kern="0" dirty="0" smtClean="0"/>
              <a:t>an A-MSDU</a:t>
            </a:r>
            <a:r>
              <a:rPr lang="en-US" altLang="zh-CN" sz="1200" b="0" u="sng" kern="0" dirty="0"/>
              <a:t>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9662"/>
              </p:ext>
            </p:extLst>
          </p:nvPr>
        </p:nvGraphicFramePr>
        <p:xfrm>
          <a:off x="3203848" y="4176504"/>
          <a:ext cx="3384376" cy="562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acknowledgement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419872" y="393305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11560" y="2564904"/>
            <a:ext cx="7062152" cy="835341"/>
            <a:chOff x="5973632" y="2490356"/>
            <a:chExt cx="7062152" cy="1013354"/>
          </a:xfrm>
        </p:grpSpPr>
        <p:sp>
          <p:nvSpPr>
            <p:cNvPr id="10" name="矩形 9"/>
            <p:cNvSpPr/>
            <p:nvPr/>
          </p:nvSpPr>
          <p:spPr bwMode="auto">
            <a:xfrm>
              <a:off x="6357793" y="2493819"/>
              <a:ext cx="6672623" cy="6465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 bwMode="auto">
            <a:xfrm>
              <a:off x="7250257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文本框 11"/>
            <p:cNvSpPr txBox="1"/>
            <p:nvPr/>
          </p:nvSpPr>
          <p:spPr>
            <a:xfrm>
              <a:off x="6477688" y="2610476"/>
              <a:ext cx="639372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AID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 bwMode="auto">
            <a:xfrm>
              <a:off x="8133872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/>
            <p:nvPr/>
          </p:nvCxnSpPr>
          <p:spPr bwMode="auto">
            <a:xfrm>
              <a:off x="9134131" y="2497428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14"/>
            <p:cNvCxnSpPr/>
            <p:nvPr/>
          </p:nvCxnSpPr>
          <p:spPr bwMode="auto">
            <a:xfrm>
              <a:off x="10137090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文本框 15"/>
            <p:cNvSpPr txBox="1"/>
            <p:nvPr/>
          </p:nvSpPr>
          <p:spPr>
            <a:xfrm>
              <a:off x="7341784" y="2665851"/>
              <a:ext cx="73435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8277888" y="2573487"/>
              <a:ext cx="747571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Feedback Type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213992" y="2665849"/>
              <a:ext cx="82626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0206978" y="2499596"/>
              <a:ext cx="8262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UL Target Receive Power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11097368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文本框 21"/>
            <p:cNvSpPr txBox="1"/>
            <p:nvPr/>
          </p:nvSpPr>
          <p:spPr>
            <a:xfrm>
              <a:off x="11151717" y="2573487"/>
              <a:ext cx="894970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Multiplexing Flag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5973632" y="3205019"/>
              <a:ext cx="432048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Bits: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6217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84219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946583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481829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155623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 bwMode="auto">
            <a:xfrm>
              <a:off x="12094312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文本框 29"/>
            <p:cNvSpPr txBox="1"/>
            <p:nvPr/>
          </p:nvSpPr>
          <p:spPr>
            <a:xfrm>
              <a:off x="12417228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zh-CN" altLang="en-US" sz="1000" u="sng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2166320" y="2499593"/>
              <a:ext cx="8694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u="sng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</a:t>
              </a:r>
              <a:r>
                <a:rPr lang="en-US" altLang="zh-CN" sz="900" u="sng" dirty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</a:t>
              </a:r>
              <a:r>
                <a:rPr lang="en-US" altLang="zh-CN" sz="900" u="sng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Sequence</a:t>
              </a:r>
              <a:endParaRPr lang="zh-CN" altLang="en-US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748580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78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/>
              <a:t>26.5.7 NDP feedback report </a:t>
            </a:r>
            <a:r>
              <a:rPr lang="en-US" altLang="zh-CN" sz="1800" b="0" kern="0" dirty="0" smtClean="0"/>
              <a:t>procedure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Inset new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/>
              <a:t> following 26.5.7.4 NDP feedback report for a resource </a:t>
            </a:r>
            <a:r>
              <a:rPr lang="en-US" altLang="zh-CN" sz="1400" b="0" i="1" kern="0" dirty="0" smtClean="0"/>
              <a:t>request as follows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u="sng" kern="0" dirty="0"/>
              <a:t>26.5.7.4 NDP feedback report for </a:t>
            </a:r>
            <a:r>
              <a:rPr lang="en-US" altLang="zh-CN" sz="1400" b="0" u="sng" kern="0" dirty="0" smtClean="0"/>
              <a:t>a GCR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If the Feedback Type subfield in the User Info field of the NFRP Trigger frame is </a:t>
            </a:r>
            <a:r>
              <a:rPr lang="en-US" altLang="zh-CN" sz="1400" b="0" u="sng" kern="0" dirty="0" smtClean="0"/>
              <a:t>1, </a:t>
            </a:r>
            <a:r>
              <a:rPr lang="en-US" altLang="zh-CN" sz="1400" b="0" u="sng" kern="0" dirty="0"/>
              <a:t>a STA that is </a:t>
            </a:r>
            <a:r>
              <a:rPr lang="en-US" altLang="zh-CN" sz="1400" b="0" u="sng" kern="0" dirty="0" smtClean="0"/>
              <a:t>scheduled shall </a:t>
            </a:r>
            <a:r>
              <a:rPr lang="en-US" altLang="zh-CN" sz="1400" b="0" u="sng" kern="0" dirty="0"/>
              <a:t>send an NDP feedback report response in order to signal to the AP that it is in the awake state and </a:t>
            </a:r>
            <a:r>
              <a:rPr lang="en-US" altLang="zh-CN" sz="1400" b="0" u="sng" kern="0" dirty="0" smtClean="0"/>
              <a:t>that it received all frames as indicated in NFRP Trigger frame.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Each STA that is scheduled is assigned a STARTING_STS_NUM and an RU_TONE_SET_INDEX </a:t>
            </a:r>
            <a:r>
              <a:rPr lang="en-US" altLang="zh-CN" sz="1400" b="0" u="sng" kern="0" dirty="0" smtClean="0"/>
              <a:t>to transmit </a:t>
            </a:r>
            <a:r>
              <a:rPr lang="en-US" altLang="zh-CN" sz="1400" b="0" u="sng" kern="0" dirty="0"/>
              <a:t>a FEEDBACK_STATUS bit.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The meaning of the FEEDBACK_STATUS bit is defined in Table </a:t>
            </a:r>
            <a:r>
              <a:rPr lang="en-US" altLang="zh-CN" sz="1400" b="0" u="sng" kern="0" dirty="0" smtClean="0"/>
              <a:t>26-4 </a:t>
            </a:r>
            <a:r>
              <a:rPr lang="en-US" altLang="zh-CN" sz="1400" b="0" u="sng" kern="0" dirty="0"/>
              <a:t>(FEEDBACK_STATUS description):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699792" y="4653136"/>
            <a:ext cx="316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u="sng" dirty="0"/>
              <a:t>Table </a:t>
            </a:r>
            <a:r>
              <a:rPr lang="en-US" altLang="zh-CN" u="sng" dirty="0" smtClean="0"/>
              <a:t>26-4—FEEDBACK_STATUS </a:t>
            </a:r>
            <a:r>
              <a:rPr lang="en-US" altLang="zh-CN" u="sng" dirty="0"/>
              <a:t>description</a:t>
            </a:r>
            <a:endParaRPr lang="zh-CN" altLang="en-US" u="sng" dirty="0"/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63044"/>
              </p:ext>
            </p:extLst>
          </p:nvPr>
        </p:nvGraphicFramePr>
        <p:xfrm>
          <a:off x="1763688" y="5013176"/>
          <a:ext cx="5976664" cy="1385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41044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FEEDBACK</a:t>
                      </a:r>
                      <a:r>
                        <a:rPr lang="en-US" altLang="zh-CN" sz="1200" b="1" u="sng" baseline="0" dirty="0" smtClean="0"/>
                        <a:t>_STATUS</a:t>
                      </a:r>
                      <a:endParaRPr lang="zh-CN" altLang="en-US" sz="1200" b="1" u="sng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Condition</a:t>
                      </a:r>
                      <a:endParaRPr lang="zh-CN" altLang="en-US" sz="1200" b="1" u="sng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acknowledgements of all frames as indicated in NFRP Trigger frame.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 that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at least one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  of the frames as indicated in NFRP Trigger frame is not correctly received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15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00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35560"/>
            <a:ext cx="7776864" cy="4745768"/>
          </a:xfrm>
        </p:spPr>
        <p:txBody>
          <a:bodyPr/>
          <a:lstStyle/>
          <a:p>
            <a:r>
              <a:rPr lang="en-US" dirty="0" smtClean="0"/>
              <a:t>We propose a method to reduce feedback overheads in case of high density </a:t>
            </a:r>
            <a:r>
              <a:rPr lang="en-US" dirty="0" smtClean="0"/>
              <a:t>multicast </a:t>
            </a:r>
            <a:r>
              <a:rPr lang="en-US" dirty="0" smtClean="0"/>
              <a:t>transmissions</a:t>
            </a:r>
          </a:p>
          <a:p>
            <a:r>
              <a:rPr lang="en-US" dirty="0" smtClean="0"/>
              <a:t>An AP uses modified NFRP trigger to solicit one bit info(whether all </a:t>
            </a:r>
            <a:r>
              <a:rPr lang="en-US" dirty="0" smtClean="0"/>
              <a:t>MSDUs are </a:t>
            </a:r>
            <a:r>
              <a:rPr lang="en-US" dirty="0" smtClean="0"/>
              <a:t>decoded successfully)</a:t>
            </a:r>
            <a:r>
              <a:rPr lang="en-US" sz="1800" dirty="0" smtClean="0"/>
              <a:t>.</a:t>
            </a:r>
          </a:p>
          <a:p>
            <a:r>
              <a:rPr lang="en-US" dirty="0" smtClean="0"/>
              <a:t>Then the AP allocates RUs for STAs with decoding errors, the number of which would be much less.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35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support adding the proposed text on slide 7-8 to 802.11bc Draft.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Y/N/A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81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矩形 5"/>
          <p:cNvSpPr/>
          <p:nvPr/>
        </p:nvSpPr>
        <p:spPr>
          <a:xfrm>
            <a:off x="827584" y="1844824"/>
            <a:ext cx="2556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[1] </a:t>
            </a:r>
            <a:r>
              <a:rPr lang="en-US" altLang="zh-CN" sz="1600" b="1" dirty="0"/>
              <a:t>IEEE 802.11-15/1261r2</a:t>
            </a:r>
            <a:r>
              <a:rPr lang="en-US" altLang="zh-CN" sz="1600" dirty="0"/>
              <a:t> </a:t>
            </a:r>
            <a:endParaRPr lang="en-US" altLang="zh-CN" sz="1600" b="1" dirty="0" smtClean="0"/>
          </a:p>
          <a:p>
            <a:r>
              <a:rPr lang="en-US" altLang="zh-CN" sz="1600" b="1" dirty="0" smtClean="0"/>
              <a:t>[2] Draft </a:t>
            </a:r>
            <a:r>
              <a:rPr lang="en-US" altLang="zh-CN" sz="1600" b="1" dirty="0"/>
              <a:t>P802.11ax_D7.0</a:t>
            </a:r>
          </a:p>
        </p:txBody>
      </p:sp>
    </p:spTree>
    <p:extLst>
      <p:ext uri="{BB962C8B-B14F-4D97-AF65-F5344CB8AC3E}">
        <p14:creationId xmlns:p14="http://schemas.microsoft.com/office/powerpoint/2010/main" val="2825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921973"/>
              </p:ext>
            </p:extLst>
          </p:nvPr>
        </p:nvGraphicFramePr>
        <p:xfrm>
          <a:off x="683568" y="1700808"/>
          <a:ext cx="7488833" cy="2153285"/>
        </p:xfrm>
        <a:graphic>
          <a:graphicData uri="http://schemas.openxmlformats.org/drawingml/2006/table">
            <a:tbl>
              <a:tblPr firstRow="1" firstCol="1" bandRow="1"/>
              <a:tblGrid>
                <a:gridCol w="501435"/>
                <a:gridCol w="938725"/>
                <a:gridCol w="504056"/>
                <a:gridCol w="671943"/>
                <a:gridCol w="1923646"/>
                <a:gridCol w="1385025"/>
                <a:gridCol w="1564003"/>
              </a:tblGrid>
              <a:tr h="236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CID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Commenter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Draft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Comment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Proposed Change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Resolution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1096</a:t>
                      </a:r>
                      <a:endParaRPr lang="zh-CN" sz="11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Bo Yang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252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802.11bc amendment shall provide a mechanism for an AP to solicit acknowledgment feedbacks from a large number of group-cast recipients more efficiently.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Add a mechanism as proposed in 1976r0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611560" y="105273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This doc is proposed to solve LB </a:t>
            </a:r>
            <a:r>
              <a:rPr lang="en-US" altLang="zh-CN" sz="2400" b="1" dirty="0" smtClean="0"/>
              <a:t>252 CID 1096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Recall[1] 802.11 multicast properties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Multicast / broadcast traffic is generally not </a:t>
            </a:r>
            <a:r>
              <a:rPr lang="en-US" altLang="zh-CN" sz="2000" dirty="0" smtClean="0"/>
              <a:t>retransmitted, because </a:t>
            </a:r>
            <a:r>
              <a:rPr lang="en-US" altLang="zh-CN" sz="2000" dirty="0"/>
              <a:t>there is no acknowledgement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 </a:t>
            </a:r>
            <a:r>
              <a:rPr lang="en-US" altLang="zh-CN" sz="2000" dirty="0"/>
              <a:t>Multicast / broadcast traffic is generally sent at a “</a:t>
            </a:r>
            <a:r>
              <a:rPr lang="en-US" altLang="zh-CN" sz="2000" dirty="0" smtClean="0"/>
              <a:t>lowest common </a:t>
            </a:r>
            <a:r>
              <a:rPr lang="en-US" altLang="zh-CN" sz="2000" dirty="0"/>
              <a:t>denominator” rate, known as a basic rate. </a:t>
            </a:r>
            <a:r>
              <a:rPr lang="en-US" altLang="zh-CN" sz="2000" dirty="0" smtClean="0"/>
              <a:t>This might </a:t>
            </a:r>
            <a:r>
              <a:rPr lang="en-US" altLang="zh-CN" sz="2000" dirty="0"/>
              <a:t>be as low as 6 Mbps, when unicast links are </a:t>
            </a:r>
            <a:r>
              <a:rPr lang="en-US" altLang="zh-CN" sz="2000" dirty="0" smtClean="0"/>
              <a:t>operating at </a:t>
            </a:r>
            <a:r>
              <a:rPr lang="en-US" altLang="zh-CN" sz="2000" dirty="0"/>
              <a:t>600 Mbps.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Lower </a:t>
            </a:r>
            <a:r>
              <a:rPr lang="en-US" altLang="zh-CN" sz="2000" dirty="0"/>
              <a:t>rate </a:t>
            </a:r>
            <a:r>
              <a:rPr lang="en-US" altLang="zh-CN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altLang="zh-CN" sz="2000" dirty="0" smtClean="0"/>
              <a:t>larger </a:t>
            </a:r>
            <a:r>
              <a:rPr lang="en-US" altLang="zh-CN" sz="2000" dirty="0"/>
              <a:t>frame, less airtime for everything else.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There </a:t>
            </a:r>
            <a:r>
              <a:rPr lang="en-US" altLang="zh-CN" sz="2000" dirty="0"/>
              <a:t>are options, </a:t>
            </a:r>
            <a:r>
              <a:rPr lang="en-US" altLang="zh-CN" sz="2000" dirty="0" smtClean="0"/>
              <a:t>to </a:t>
            </a:r>
            <a:r>
              <a:rPr lang="en-US" altLang="zh-CN" sz="2000" dirty="0"/>
              <a:t>improve multicast reliability –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err="1" smtClean="0"/>
              <a:t>GroupCast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with Retries (GCR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smtClean="0"/>
              <a:t>Directed </a:t>
            </a:r>
            <a:r>
              <a:rPr lang="en-US" altLang="zh-CN" sz="2000" dirty="0"/>
              <a:t>Multicast Service (DMS</a:t>
            </a:r>
            <a:r>
              <a:rPr lang="en-US" altLang="zh-CN" sz="2000" dirty="0" smtClean="0"/>
              <a:t>)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921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of multicast to large number of recipients is low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70080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DMS(Direct Multicast Service) converts </a:t>
            </a:r>
            <a:r>
              <a:rPr lang="en-US" altLang="zh-CN" sz="2000" dirty="0"/>
              <a:t>multicast </a:t>
            </a:r>
            <a:r>
              <a:rPr lang="en-US" altLang="zh-CN" sz="2000" dirty="0" smtClean="0"/>
              <a:t>to unicast, which is not efficient when the number of group recipients is large.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GCR(Group Cast Retry) defines two polices for </a:t>
            </a:r>
            <a:r>
              <a:rPr lang="en-US" altLang="zh-CN" sz="2000" dirty="0"/>
              <a:t>the transmission of </a:t>
            </a:r>
            <a:r>
              <a:rPr lang="en-US" altLang="zh-CN" sz="2000" dirty="0" smtClean="0"/>
              <a:t>group </a:t>
            </a:r>
            <a:r>
              <a:rPr lang="en-US" altLang="zh-CN" sz="2000" dirty="0"/>
              <a:t>addressed </a:t>
            </a:r>
            <a:r>
              <a:rPr lang="en-US" altLang="zh-CN" sz="2000" dirty="0" smtClean="0"/>
              <a:t>frames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GCR Block </a:t>
            </a:r>
            <a:r>
              <a:rPr lang="en-US" altLang="zh-CN" sz="1800" dirty="0" smtClean="0"/>
              <a:t>ACK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Initiates BA agreement with each group member. Transmitting AP</a:t>
            </a:r>
            <a:br>
              <a:rPr lang="en-US" altLang="zh-CN" sz="1800" dirty="0"/>
            </a:br>
            <a:r>
              <a:rPr lang="en-US" altLang="zh-CN" sz="1800" dirty="0"/>
              <a:t>regularly sends BAR to the STAs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/>
              <a:t>Suited to </a:t>
            </a:r>
            <a:r>
              <a:rPr lang="en-US" altLang="zh-CN" sz="1800" u="sng" dirty="0" smtClean="0"/>
              <a:t>small to medium </a:t>
            </a:r>
            <a:r>
              <a:rPr lang="en-US" altLang="zh-CN" sz="1800" u="sng" dirty="0"/>
              <a:t>number of group members</a:t>
            </a:r>
            <a:endParaRPr lang="en-US" altLang="zh-CN" sz="1800" u="sng" dirty="0" smtClean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unsolicited retry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Retransmit MSDU one or more times </a:t>
            </a:r>
            <a:r>
              <a:rPr lang="en-US" altLang="zh-CN" sz="1800" dirty="0" smtClean="0"/>
              <a:t>without soliciting uplink feedbacks to increase </a:t>
            </a:r>
            <a:r>
              <a:rPr lang="en-US" altLang="zh-CN" sz="1800" dirty="0"/>
              <a:t>probability </a:t>
            </a:r>
            <a:r>
              <a:rPr lang="en-US" altLang="zh-CN" sz="1800" dirty="0" smtClean="0"/>
              <a:t>of success 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Suited to large number of group members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The selection of MCS or retransmission times is arbitrary and unreliable</a:t>
            </a:r>
            <a:endParaRPr lang="en-US" altLang="zh-CN" sz="1800" u="sng" dirty="0" smtClean="0"/>
          </a:p>
        </p:txBody>
      </p:sp>
    </p:spTree>
    <p:extLst>
      <p:ext uri="{BB962C8B-B14F-4D97-AF65-F5344CB8AC3E}">
        <p14:creationId xmlns:p14="http://schemas.microsoft.com/office/powerpoint/2010/main" val="38987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GCR MU-BAR in 11ax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</a:t>
            </a:r>
            <a:r>
              <a:rPr lang="en-US" altLang="zh-CN" sz="1800" dirty="0" smtClean="0"/>
              <a:t>MU-BAR mechanism is defined in 11ax, taking advantage of OFDMA access. However, it’s still not able to deal with the case of transmission to a large group of recipients.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a typical implementation of 40MHz BW, there are up to 18 </a:t>
            </a:r>
            <a:r>
              <a:rPr lang="en-US" altLang="zh-CN" sz="1600" dirty="0" err="1" smtClean="0"/>
              <a:t>RUs.</a:t>
            </a:r>
            <a:r>
              <a:rPr lang="en-US" altLang="zh-CN" sz="1600" dirty="0" smtClean="0"/>
              <a:t> 4 MU-BAR Triggers are needed to solicit BAs from each group transmission, if there are 60 recipients.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1547664" y="4005064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499992" y="4365104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9959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508104" y="465313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588224" y="501317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115616" y="4293096"/>
            <a:ext cx="7200800" cy="1296144"/>
            <a:chOff x="1115616" y="4869160"/>
            <a:chExt cx="6624736" cy="1296144"/>
          </a:xfrm>
        </p:grpSpPr>
        <p:cxnSp>
          <p:nvCxnSpPr>
            <p:cNvPr id="5" name="直接连接符 4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直接连接符 8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直接连接符 9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7668344" y="537321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49865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08416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716428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7544" y="407707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67544" y="43651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1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67544" y="465313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467544" y="49411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467544" y="530120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 bwMode="auto">
          <a:xfrm>
            <a:off x="389002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493204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01216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709228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645024"/>
            <a:ext cx="4716016" cy="266849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Observation on BAs of Group-Cast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6300192" y="4653136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1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355976" y="6165304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2</a:t>
            </a:r>
            <a:endParaRPr lang="zh-CN" altLang="en-US" sz="1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1619672" y="522920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3</a:t>
            </a:r>
            <a:endParaRPr lang="zh-CN" altLang="en-US" sz="1000" dirty="0"/>
          </a:p>
        </p:txBody>
      </p:sp>
      <p:sp>
        <p:nvSpPr>
          <p:cNvPr id="28" name="文本框 27"/>
          <p:cNvSpPr txBox="1"/>
          <p:nvPr/>
        </p:nvSpPr>
        <p:spPr>
          <a:xfrm>
            <a:off x="3059832" y="378904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4</a:t>
            </a:r>
            <a:endParaRPr lang="zh-CN" altLang="en-US" sz="10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83568" y="1628800"/>
            <a:ext cx="79928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When AP commence a group transmission, most of recipients can decode the group-casted A-MSDU/MSDUs correctly, and some can’t.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recipients decode every MSDU correctly, that is only </a:t>
            </a:r>
            <a:r>
              <a:rPr lang="en-US" altLang="zh-CN" sz="1600" b="1" dirty="0"/>
              <a:t>one bit </a:t>
            </a:r>
            <a:r>
              <a:rPr lang="en-US" altLang="zh-CN" sz="1600" b="1" dirty="0" smtClean="0"/>
              <a:t>info</a:t>
            </a:r>
            <a:r>
              <a:rPr lang="en-US" altLang="zh-CN" sz="1600" dirty="0" smtClean="0"/>
              <a:t>.</a:t>
            </a:r>
            <a:endParaRPr lang="en-US" altLang="zh-CN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 doesn’t  decode every MSDU correctly, there are many possible error patterns, so a feedback bitmap is necessary for AP’s scheduling(retransmission, link adaptation, </a:t>
            </a:r>
            <a:r>
              <a:rPr lang="en-US" altLang="zh-CN" sz="1600" dirty="0" err="1"/>
              <a:t>etc</a:t>
            </a:r>
            <a:r>
              <a:rPr lang="en-US" altLang="zh-CN" sz="1600" dirty="0"/>
              <a:t>)</a:t>
            </a:r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6228184" y="5517232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6228184" y="5805264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6732240" y="5373216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all 1s</a:t>
            </a:r>
            <a:endParaRPr lang="zh-CN" altLang="en-US" sz="1000" dirty="0"/>
          </a:p>
        </p:txBody>
      </p:sp>
      <p:sp>
        <p:nvSpPr>
          <p:cNvPr id="39" name="文本框 38"/>
          <p:cNvSpPr txBox="1"/>
          <p:nvPr/>
        </p:nvSpPr>
        <p:spPr>
          <a:xfrm>
            <a:off x="6732240" y="5661248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at least one 0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1500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/>
              <a:t>NDP Feedback </a:t>
            </a:r>
            <a:r>
              <a:rPr lang="en-US" altLang="zh-CN" dirty="0" smtClean="0"/>
              <a:t>can help reducing the number of </a:t>
            </a:r>
            <a:r>
              <a:rPr lang="en-US" altLang="zh-CN" dirty="0"/>
              <a:t>BA responses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</p:spPr>
            <p:txBody>
              <a:bodyPr/>
              <a:lstStyle/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The NDP feedback report allows an HE AP to collect feedback from multiple </a:t>
                </a:r>
                <a:r>
                  <a:rPr lang="en-US" altLang="zh-CN" sz="1600" b="0" dirty="0"/>
                  <a:t>non-AP HE STAs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[1]. </a:t>
                </a:r>
                <a:r>
                  <a:rPr lang="en-US" altLang="zh-CN" sz="1600" b="0" dirty="0" smtClean="0"/>
                  <a:t>The number of STAs solicited by one NFRP trigger frame is several times larger</a:t>
                </a:r>
                <a:endParaRPr lang="en-US" altLang="zh-CN" sz="1600" b="0" i="1" dirty="0" smtClean="0">
                  <a:latin typeface="Cambria Math" panose="02040503050406030204" pitchFamily="18" charset="0"/>
                </a:endParaRPr>
              </a:p>
              <a:p>
                <a:pPr lvl="1"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=18×</m:t>
                    </m:r>
                    <m:sSup>
                      <m:sSup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𝐵𝑊</m:t>
                        </m:r>
                      </m:sup>
                    </m:sSup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×(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𝐹𝑙𝑎𝑔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altLang="zh-CN" sz="1200" dirty="0" smtClean="0"/>
                  <a:t>,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US" altLang="zh-CN" sz="1200" dirty="0" smtClean="0"/>
                  <a:t> for 40MHz BW if</a:t>
                </a:r>
                <a:r>
                  <a:rPr lang="en-US" altLang="zh-CN" sz="1200" dirty="0"/>
                  <a:t> </a:t>
                </a:r>
                <a14:m>
                  <m:oMath xmlns:m="http://schemas.openxmlformats.org/officeDocument/2006/math"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𝐹𝑙𝑎𝑔</m:t>
                    </m:r>
                  </m:oMath>
                </a14:m>
                <a:r>
                  <a:rPr lang="en-US" altLang="zh-CN" sz="1200" dirty="0" smtClean="0"/>
                  <a:t> = 1.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An AP can send a NFRP-BAR Trigger frame after a group-cast data frame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that decode all MSDUs correctly would send a response on </a:t>
                </a:r>
                <a:r>
                  <a:rPr lang="en-US" altLang="zh-CN" sz="1200" dirty="0"/>
                  <a:t>allocated </a:t>
                </a:r>
                <a:r>
                  <a:rPr lang="en-US" altLang="zh-CN" sz="1200" dirty="0" smtClean="0"/>
                  <a:t>NDP_TONE_SET_0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</a:t>
                </a:r>
                <a:r>
                  <a:rPr lang="en-US" altLang="zh-CN" sz="1200" dirty="0"/>
                  <a:t>that </a:t>
                </a:r>
                <a:r>
                  <a:rPr lang="en-US" altLang="zh-CN" sz="1200" dirty="0" smtClean="0"/>
                  <a:t>has errors would send a response on NDP_TONE_SET_1 or don’t send any response at all.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By NDP feedbacks, the </a:t>
                </a:r>
                <a:r>
                  <a:rPr lang="en-US" altLang="zh-CN" sz="1600" b="0" dirty="0"/>
                  <a:t>AP </a:t>
                </a:r>
                <a:r>
                  <a:rPr lang="en-US" altLang="zh-CN" sz="1600" b="0" dirty="0" smtClean="0"/>
                  <a:t>would have a general knowledge on receiving status, i.e. which STA receives the group-cast data frame successfully and which STA has errors.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 Then AP can use MU-BAR to </a:t>
                </a:r>
                <a:r>
                  <a:rPr lang="en-US" altLang="zh-CN" sz="1600" b="0" dirty="0"/>
                  <a:t>solicit BA bitmaps of STAs that have errors.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  <a:blipFill rotWithShape="0">
                <a:blip r:embed="rId3"/>
                <a:stretch>
                  <a:fillRect l="-297" t="-706" b="-61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1547664" y="4869160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Group-cast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9959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NFRP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508104" y="551723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115616" y="5157192"/>
            <a:ext cx="7200800" cy="1296144"/>
            <a:chOff x="1115616" y="4869160"/>
            <a:chExt cx="6624736" cy="1296144"/>
          </a:xfrm>
        </p:grpSpPr>
        <p:cxnSp>
          <p:nvCxnSpPr>
            <p:cNvPr id="21" name="直接连接符 20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7" name="矩形 26"/>
          <p:cNvSpPr/>
          <p:nvPr/>
        </p:nvSpPr>
        <p:spPr bwMode="auto">
          <a:xfrm>
            <a:off x="49865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67544" y="49411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467544" y="52292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STAs 1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467544" y="55172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467544" y="58052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467544" y="616530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4499992" y="5229200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4499992" y="5877272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5508104" y="623731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4499992" y="551723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4499992" y="623731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389002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495109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Evaluation on BA feedback overheads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916832"/>
            <a:ext cx="3672408" cy="216024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Simulation setup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BW: 40MHz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err="1" smtClean="0"/>
              <a:t>Num</a:t>
            </a:r>
            <a:r>
              <a:rPr lang="en-US" altLang="zh-CN" sz="1400" b="0" dirty="0" smtClean="0"/>
              <a:t> of STAs with decoding errors: &lt;=18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MCS for Trigger/BA: 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Observations: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400" b="0" dirty="0" smtClean="0"/>
              <a:t>As shown in the figures, the gain is significant if there are more than 40 recipients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700808"/>
            <a:ext cx="4021581" cy="252028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2471265" y="4562078"/>
            <a:ext cx="588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1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6" name="图表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638888"/>
              </p:ext>
            </p:extLst>
          </p:nvPr>
        </p:nvGraphicFramePr>
        <p:xfrm>
          <a:off x="481012" y="4365104"/>
          <a:ext cx="4090988" cy="2252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4" name="图表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720210"/>
              </p:ext>
            </p:extLst>
          </p:nvPr>
        </p:nvGraphicFramePr>
        <p:xfrm>
          <a:off x="4729484" y="4365104"/>
          <a:ext cx="4090988" cy="227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6" name="文本框 65"/>
          <p:cNvSpPr txBox="1"/>
          <p:nvPr/>
        </p:nvSpPr>
        <p:spPr>
          <a:xfrm>
            <a:off x="6529684" y="4562078"/>
            <a:ext cx="634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0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148064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71600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763688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156176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NFRP Trigger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7488832" cy="180020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Use one of the reserved values in Feedback Type field to indicate a GRC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starting sequence number and ending sequence number may also be needed in the modified NFRP Trigger </a:t>
            </a:r>
            <a:r>
              <a:rPr lang="en-US" altLang="zh-CN" sz="1800" b="0" dirty="0" smtClean="0"/>
              <a:t>frame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/>
              <a:t>Recipients that fail to decode the whole AMPDU may not know the </a:t>
            </a:r>
            <a:r>
              <a:rPr lang="en-US" altLang="zh-CN" sz="1400" b="0" dirty="0" smtClean="0"/>
              <a:t>first/latest </a:t>
            </a:r>
            <a:r>
              <a:rPr lang="en-US" altLang="zh-CN" sz="1400" b="0" dirty="0"/>
              <a:t>sequence number that the AP has transmitted</a:t>
            </a:r>
            <a:r>
              <a:rPr lang="en-US" altLang="zh-CN" sz="1400" b="0" dirty="0" smtClean="0"/>
              <a:t>.</a:t>
            </a: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4" name="右箭头 13"/>
          <p:cNvSpPr/>
          <p:nvPr/>
        </p:nvSpPr>
        <p:spPr bwMode="auto">
          <a:xfrm>
            <a:off x="3995936" y="5544656"/>
            <a:ext cx="432048" cy="5040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79494"/>
              </p:ext>
            </p:extLst>
          </p:nvPr>
        </p:nvGraphicFramePr>
        <p:xfrm>
          <a:off x="827584" y="5400640"/>
          <a:ext cx="2736304" cy="85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165618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71457"/>
              </p:ext>
            </p:extLst>
          </p:nvPr>
        </p:nvGraphicFramePr>
        <p:xfrm>
          <a:off x="4788024" y="5256624"/>
          <a:ext cx="3384376" cy="1124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GCR acknowledgement</a:t>
                      </a:r>
                      <a:r>
                        <a:rPr lang="en-US" altLang="zh-CN" sz="1200" baseline="0" dirty="0" smtClean="0">
                          <a:solidFill>
                            <a:srgbClr val="C00000"/>
                          </a:solidFill>
                        </a:rPr>
                        <a:t> request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2771800" y="3573016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User info of NFRP variant Trigger</a:t>
            </a:r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1043608" y="3861049"/>
            <a:ext cx="7128792" cy="835341"/>
            <a:chOff x="5973632" y="2490356"/>
            <a:chExt cx="7128792" cy="1013354"/>
          </a:xfrm>
        </p:grpSpPr>
        <p:sp>
          <p:nvSpPr>
            <p:cNvPr id="16" name="矩形 15"/>
            <p:cNvSpPr/>
            <p:nvPr/>
          </p:nvSpPr>
          <p:spPr bwMode="auto">
            <a:xfrm>
              <a:off x="6357793" y="2493819"/>
              <a:ext cx="6744631" cy="6465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 bwMode="auto">
            <a:xfrm>
              <a:off x="7250257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文本框 17"/>
            <p:cNvSpPr txBox="1"/>
            <p:nvPr/>
          </p:nvSpPr>
          <p:spPr>
            <a:xfrm>
              <a:off x="6477688" y="2610476"/>
              <a:ext cx="639372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AID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 bwMode="auto">
            <a:xfrm>
              <a:off x="8133872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9134131" y="2497428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0137090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文本框 24"/>
            <p:cNvSpPr txBox="1"/>
            <p:nvPr/>
          </p:nvSpPr>
          <p:spPr>
            <a:xfrm>
              <a:off x="7341784" y="2665851"/>
              <a:ext cx="73435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277888" y="2573487"/>
              <a:ext cx="747571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Feedback Type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213992" y="2665849"/>
              <a:ext cx="826264" cy="280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0206978" y="2499596"/>
              <a:ext cx="8262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UL Target Receive Power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 bwMode="auto">
            <a:xfrm>
              <a:off x="11097368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文本框 29"/>
            <p:cNvSpPr txBox="1"/>
            <p:nvPr/>
          </p:nvSpPr>
          <p:spPr>
            <a:xfrm>
              <a:off x="11151717" y="2573487"/>
              <a:ext cx="894970" cy="448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Multiplexing Flag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973632" y="3205019"/>
              <a:ext cx="432048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Bits: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217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4219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46583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0481829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155623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12094312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文本框 37"/>
            <p:cNvSpPr txBox="1"/>
            <p:nvPr/>
          </p:nvSpPr>
          <p:spPr>
            <a:xfrm>
              <a:off x="12417228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2166320" y="2499593"/>
              <a:ext cx="869464" cy="616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</a:t>
              </a:r>
              <a:r>
                <a:rPr lang="en-US" altLang="zh-CN" sz="900" dirty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</a:t>
              </a:r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Sequence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748580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矩形 45"/>
          <p:cNvSpPr/>
          <p:nvPr/>
        </p:nvSpPr>
        <p:spPr>
          <a:xfrm>
            <a:off x="755576" y="5085184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004048" y="501317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243960</TotalTime>
  <Words>1433</Words>
  <Application>Microsoft Office PowerPoint</Application>
  <PresentationFormat>全屏显示(4:3)</PresentationFormat>
  <Paragraphs>313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 Unicode MS</vt:lpstr>
      <vt:lpstr>Malgun Gothic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802-11-Submission</vt:lpstr>
      <vt:lpstr>Reducing Feedback Overhead in Multicast Transmissions</vt:lpstr>
      <vt:lpstr>PowerPoint 演示文稿</vt:lpstr>
      <vt:lpstr>Recall[1] 802.11 multicast properties</vt:lpstr>
      <vt:lpstr>Efficiency of multicast to large number of recipients is low</vt:lpstr>
      <vt:lpstr>GCR MU-BAR in 11ax</vt:lpstr>
      <vt:lpstr>Observation on BAs of Group-Cast</vt:lpstr>
      <vt:lpstr>NDP Feedback can help reducing the number of BA responses</vt:lpstr>
      <vt:lpstr>Evaluation on BA feedback overheads</vt:lpstr>
      <vt:lpstr>Proposed Changes to NFRP Trigger</vt:lpstr>
      <vt:lpstr>Proposed changes to spec text(1)</vt:lpstr>
      <vt:lpstr>Proposed changes to spec text(2)</vt:lpstr>
      <vt:lpstr>Summary</vt:lpstr>
      <vt:lpstr>Straw Poll 1 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Feedback Overhead in Group-cast Transmissions</dc:title>
  <dc:creator>Yangbo</dc:creator>
  <cp:lastModifiedBy>Yangbo (Boyce, 2012 NT Lab)</cp:lastModifiedBy>
  <cp:revision>29</cp:revision>
  <cp:lastPrinted>1998-02-10T13:28:06Z</cp:lastPrinted>
  <dcterms:created xsi:type="dcterms:W3CDTF">2004-12-02T14:01:45Z</dcterms:created>
  <dcterms:modified xsi:type="dcterms:W3CDTF">2021-01-13T10:26:05Z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(3)kb08grTO2H9sEnB++Y4YIxMD+KHXAEGv68nOv2hoO6HrUT4vVR4pleNa2Aq9ZqIZ28zy2/5R
34CFFG06ASbU9FfNBZle+AOtTZrT9RrGoV/BBm826zLxdYC3fgo+Dh/571UmX0LQVZShHtdG
M026sugaSLb4+Yq2noBcoKz1PijhH4tfFcdI0xJt44OCkCsUMUsYnnCjKiBCwq3N7K4hkoLx
lO3gGaI7/aS1/rf4Fm</vt:lpwstr>
  </property>
  <property fmtid="{D5CDD505-2E9C-101B-9397-08002B2CF9AE}" pid="10" name="_2015_ms_pID_7253431">
    <vt:lpwstr>rFlGEyvWfnelutnxtHjoWUJQdXjedq/98KphwdHVMAQQOKIrQbAeWX
Zrv9/D6rHmQWl0qGXtAZrpNVbujXtlSdbtVw4KC3HOZSW0372qCn8wBAIZt2Vxa0GFAhYH8K
qWfpG8e0UJwdirdCTjGI4hKolLJ0UjAglcmLmfUGkrHEo4yTphk9485pXiUNx35lodK3oq7a
65GTcXZGu4zCq6yPtXJK7S24YVr27/Ke/ELe</vt:lpwstr>
  </property>
  <property fmtid="{D5CDD505-2E9C-101B-9397-08002B2CF9AE}" pid="11" name="_2015_ms_pID_7253432">
    <vt:lpwstr>yUtIh2cjYXHqD+mnXAXXuTU=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1610093733</vt:lpwstr>
  </property>
</Properties>
</file>