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813" r:id="rId3"/>
    <p:sldId id="424" r:id="rId4"/>
    <p:sldId id="423" r:id="rId5"/>
    <p:sldId id="757" r:id="rId6"/>
    <p:sldId id="754" r:id="rId7"/>
    <p:sldId id="755" r:id="rId8"/>
    <p:sldId id="458" r:id="rId9"/>
    <p:sldId id="489" r:id="rId10"/>
    <p:sldId id="749" r:id="rId11"/>
    <p:sldId id="826" r:id="rId12"/>
    <p:sldId id="827" r:id="rId13"/>
    <p:sldId id="767" r:id="rId14"/>
    <p:sldId id="768" r:id="rId15"/>
    <p:sldId id="746" r:id="rId16"/>
    <p:sldId id="819" r:id="rId17"/>
    <p:sldId id="820" r:id="rId18"/>
    <p:sldId id="821" r:id="rId19"/>
    <p:sldId id="824" r:id="rId20"/>
    <p:sldId id="825" r:id="rId21"/>
    <p:sldId id="828"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9933"/>
    <a:srgbClr val="FF6600"/>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90" autoAdjust="0"/>
    <p:restoredTop sz="95886" autoAdjust="0"/>
  </p:normalViewPr>
  <p:slideViewPr>
    <p:cSldViewPr>
      <p:cViewPr varScale="1">
        <p:scale>
          <a:sx n="95" d="100"/>
          <a:sy n="95" d="100"/>
        </p:scale>
        <p:origin x="363" y="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7805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4191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6084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05106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12937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6008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61386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6311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802.11-20/1974r3</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January</a:t>
            </a:r>
            <a:r>
              <a:rPr lang="en-US" altLang="zh-CN" dirty="0" smtClean="0"/>
              <a:t>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3603351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extLst>
      <p:ext uri="{BB962C8B-B14F-4D97-AF65-F5344CB8AC3E}">
        <p14:creationId xmlns:p14="http://schemas.microsoft.com/office/powerpoint/2010/main" val="2908601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a:t>
            </a:r>
            <a:r>
              <a:rPr lang="en-US" altLang="en-US" sz="3000" dirty="0" smtClean="0">
                <a:cs typeface="Times New Roman" panose="02020603050405020304" pitchFamily="18" charset="0"/>
              </a:rPr>
              <a:t>5</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19200"/>
            <a:ext cx="8153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smtClean="0"/>
              <a:t>Teleconference Times</a:t>
            </a:r>
          </a:p>
          <a:p>
            <a:pPr algn="just"/>
            <a:r>
              <a:rPr lang="en-US" altLang="en-US" sz="1600" dirty="0"/>
              <a:t>Straw poll: Submissions uploading rule</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spcBef>
                <a:spcPts val="0"/>
              </a:spcBef>
            </a:pPr>
            <a:r>
              <a:rPr lang="en-US" altLang="en-US" sz="1600" dirty="0" smtClean="0"/>
              <a:t>Any </a:t>
            </a:r>
            <a:r>
              <a:rPr lang="en-US" altLang="en-US" sz="1600" dirty="0"/>
              <a:t>other business</a:t>
            </a:r>
            <a:endParaRPr lang="en-US" altLang="en-US" sz="1100" dirty="0"/>
          </a:p>
          <a:p>
            <a:pPr lvl="1" algn="just">
              <a:spcBef>
                <a:spcPts val="0"/>
              </a:spcBef>
            </a:pPr>
            <a:r>
              <a:rPr lang="en-US" altLang="en-US" sz="1200" dirty="0" smtClean="0"/>
              <a:t>?</a:t>
            </a:r>
          </a:p>
          <a:p>
            <a:pPr marL="342900" lvl="1" indent="-342900" algn="just">
              <a:spcBef>
                <a:spcPts val="0"/>
              </a:spcBef>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503452678"/>
              </p:ext>
            </p:extLst>
          </p:nvPr>
        </p:nvGraphicFramePr>
        <p:xfrm>
          <a:off x="685800" y="3352800"/>
          <a:ext cx="7924800" cy="1789894"/>
        </p:xfrm>
        <a:graphic>
          <a:graphicData uri="http://schemas.openxmlformats.org/drawingml/2006/table">
            <a:tbl>
              <a:tblPr firstRow="1" bandRow="1">
                <a:tableStyleId>{C4B1156A-380E-4F78-BDF5-A606A8083BF9}</a:tableStyleId>
              </a:tblPr>
              <a:tblGrid>
                <a:gridCol w="609600"/>
                <a:gridCol w="1676400"/>
                <a:gridCol w="4648200"/>
                <a:gridCol w="990600"/>
              </a:tblGrid>
              <a:tr h="295588">
                <a:tc>
                  <a:txBody>
                    <a:bodyPr/>
                    <a:lstStyle/>
                    <a:p>
                      <a:pPr algn="ctr"/>
                      <a:r>
                        <a:rPr lang="en-US" altLang="zh-CN" sz="1200" dirty="0" smtClean="0"/>
                        <a:t>DCN</a:t>
                      </a:r>
                      <a:endParaRPr lang="zh-CN" altLang="en-US" sz="1200" dirty="0"/>
                    </a:p>
                  </a:txBody>
                  <a:tcPr marL="36000" marR="36000" marT="17921" marB="17921" anchor="ctr"/>
                </a:tc>
                <a:tc>
                  <a:txBody>
                    <a:bodyPr/>
                    <a:lstStyle/>
                    <a:p>
                      <a:pPr algn="ctr"/>
                      <a:r>
                        <a:rPr lang="en-US" altLang="zh-CN" sz="1200" dirty="0" smtClean="0"/>
                        <a:t>Author</a:t>
                      </a:r>
                      <a:endParaRPr lang="zh-CN" altLang="en-US" sz="1200" dirty="0"/>
                    </a:p>
                  </a:txBody>
                  <a:tcPr marL="36000" marR="36000" marT="17921" marB="17921" anchor="ctr"/>
                </a:tc>
                <a:tc>
                  <a:txBody>
                    <a:bodyPr/>
                    <a:lstStyle/>
                    <a:p>
                      <a:pPr algn="ctr"/>
                      <a:r>
                        <a:rPr lang="en-US" altLang="zh-CN" sz="1200" dirty="0" smtClean="0"/>
                        <a:t>Title</a:t>
                      </a:r>
                      <a:endParaRPr lang="zh-CN" altLang="en-US" sz="1200" dirty="0"/>
                    </a:p>
                  </a:txBody>
                  <a:tcPr marL="36000" marR="36000" marT="17921" marB="17921"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1" marB="17921" anchor="ctr"/>
                </a:tc>
              </a:tr>
              <a:tr h="149738">
                <a:tc>
                  <a:txBody>
                    <a:bodyPr/>
                    <a:lstStyle/>
                    <a:p>
                      <a:r>
                        <a:rPr lang="en-US" altLang="zh-CN" sz="1100" dirty="0" smtClean="0">
                          <a:solidFill>
                            <a:schemeClr val="tx1"/>
                          </a:solidFill>
                        </a:rPr>
                        <a:t>20/1893</a:t>
                      </a:r>
                      <a:endParaRPr lang="zh-CN" altLang="en-US" sz="1100" dirty="0">
                        <a:solidFill>
                          <a:schemeClr val="tx1"/>
                        </a:solidFill>
                      </a:endParaRPr>
                    </a:p>
                  </a:txBody>
                  <a:tcPr marL="36000" marR="36000" marT="17901" marB="17901" anchor="ctr"/>
                </a:tc>
                <a:tc>
                  <a:txBody>
                    <a:bodyPr/>
                    <a:lstStyle/>
                    <a:p>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Modeling for WLAN Sensing Indoor Scenario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20/1901</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ambiguity function, range Doppler map and link level simulation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20/1712</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Assaf Kasher</a:t>
                      </a:r>
                      <a:r>
                        <a:rPr lang="en-US" altLang="zh-CN" sz="1100" baseline="0" dirty="0" smtClean="0">
                          <a:solidFill>
                            <a:schemeClr val="tx1"/>
                          </a:solidFill>
                        </a:rPr>
                        <a:t>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Straw</a:t>
                      </a:r>
                      <a:r>
                        <a:rPr lang="en-US" altLang="zh-CN" sz="1100" baseline="0" dirty="0" smtClean="0">
                          <a:solidFill>
                            <a:schemeClr val="tx1"/>
                          </a:solidFill>
                        </a:rPr>
                        <a:t> poll for use cases:</a:t>
                      </a:r>
                      <a:endParaRPr lang="en-US" altLang="zh-CN" sz="11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I agree to use 11-20-1712r1 as the </a:t>
                      </a:r>
                      <a:r>
                        <a:rPr lang="en-US" altLang="zh-CN" sz="1100" dirty="0" err="1" smtClean="0">
                          <a:solidFill>
                            <a:schemeClr val="tx1"/>
                          </a:solidFill>
                        </a:rPr>
                        <a:t>TGbf</a:t>
                      </a:r>
                      <a:r>
                        <a:rPr lang="en-US" altLang="zh-CN" sz="1100" dirty="0" smtClean="0">
                          <a:solidFill>
                            <a:schemeClr val="tx1"/>
                          </a:solidFill>
                        </a:rPr>
                        <a:t> use cases document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a:t>
                      </a:r>
                      <a:r>
                        <a:rPr lang="en-US" altLang="zh-CN" sz="1100" baseline="0" dirty="0" smtClean="0">
                          <a:solidFill>
                            <a:schemeClr val="tx1"/>
                          </a:solidFill>
                        </a:rPr>
                        <a:t> </a:t>
                      </a: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9900"/>
                          </a:solidFill>
                        </a:rPr>
                        <a:t>20/1851</a:t>
                      </a:r>
                      <a:endParaRPr lang="zh-CN" altLang="en-US" sz="1100" dirty="0" smtClean="0">
                        <a:solidFill>
                          <a:srgbClr val="FF99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9900"/>
                          </a:solidFill>
                        </a:rPr>
                        <a:t>Cheng Chen (Intel)</a:t>
                      </a:r>
                      <a:endParaRPr lang="zh-CN" altLang="en-US" sz="1100" dirty="0" smtClean="0">
                        <a:solidFill>
                          <a:srgbClr val="FF99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9900"/>
                          </a:solidFill>
                        </a:rPr>
                        <a:t>Overview of Wi-Fi Sensing Protocol</a:t>
                      </a:r>
                      <a:endParaRPr lang="zh-CN" altLang="en-US" sz="1100" dirty="0" smtClean="0">
                        <a:solidFill>
                          <a:srgbClr val="FF99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9900"/>
                          </a:solidFill>
                        </a:rPr>
                        <a:t>30 mins</a:t>
                      </a:r>
                      <a:endParaRPr lang="zh-CN" altLang="en-US" sz="1100" dirty="0" smtClean="0">
                        <a:solidFill>
                          <a:srgbClr val="FF9900"/>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852856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17</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err="1" smtClean="0"/>
              <a:t>TGbf</a:t>
            </a:r>
            <a:r>
              <a:rPr lang="en-US" altLang="zh-CN" sz="2800" dirty="0" smtClean="0"/>
              <a:t> Timeline</a:t>
            </a:r>
            <a:endParaRPr lang="en-US" altLang="en-US" sz="2800" dirty="0">
              <a:solidFill>
                <a:schemeClr val="tx2"/>
              </a:solidFill>
            </a:endParaRPr>
          </a:p>
        </p:txBody>
      </p:sp>
      <p:sp>
        <p:nvSpPr>
          <p:cNvPr id="30724" name="Rectangle 3"/>
          <p:cNvSpPr txBox="1">
            <a:spLocks noChangeArrowheads="1"/>
          </p:cNvSpPr>
          <p:nvPr/>
        </p:nvSpPr>
        <p:spPr bwMode="auto">
          <a:xfrm>
            <a:off x="685800" y="1752600"/>
            <a:ext cx="78581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smtClean="0"/>
              <a:t>PAR </a:t>
            </a:r>
            <a:r>
              <a:rPr lang="en-US" altLang="zh-CN" sz="2400" dirty="0"/>
              <a:t>approved		</a:t>
            </a:r>
            <a:r>
              <a:rPr lang="en-US" altLang="zh-CN" sz="2400" dirty="0" smtClean="0"/>
              <a:t>	Sep</a:t>
            </a:r>
            <a:r>
              <a:rPr lang="en-US" altLang="zh-CN" sz="2400" dirty="0"/>
              <a:t>, 2020</a:t>
            </a:r>
          </a:p>
          <a:p>
            <a:pPr lvl="1" algn="just"/>
            <a:r>
              <a:rPr lang="en-US" altLang="zh-CN" sz="2400" dirty="0"/>
              <a:t>First TG meeting		Oct, 2020</a:t>
            </a:r>
          </a:p>
          <a:p>
            <a:pPr lvl="1" algn="just"/>
            <a:r>
              <a:rPr lang="en-US" altLang="zh-CN" sz="2400" dirty="0">
                <a:solidFill>
                  <a:srgbClr val="FF0000"/>
                </a:solidFill>
              </a:rPr>
              <a:t>D0.1 			</a:t>
            </a:r>
            <a:r>
              <a:rPr lang="en-US" altLang="zh-CN" sz="2400" dirty="0" smtClean="0">
                <a:solidFill>
                  <a:srgbClr val="FF0000"/>
                </a:solidFill>
              </a:rPr>
              <a:t>	</a:t>
            </a:r>
            <a:r>
              <a:rPr lang="en-US" altLang="zh-CN" sz="2400" i="1" dirty="0" smtClean="0">
                <a:solidFill>
                  <a:srgbClr val="FF0000"/>
                </a:solidFill>
              </a:rPr>
              <a:t>Jan, 2022</a:t>
            </a:r>
          </a:p>
          <a:p>
            <a:pPr lvl="1" algn="just"/>
            <a:r>
              <a:rPr lang="en-US" altLang="zh-CN" sz="2400" dirty="0" smtClean="0"/>
              <a:t>Initial Letter Ballot (D1.0)	</a:t>
            </a:r>
            <a:r>
              <a:rPr lang="en-US" altLang="zh-CN" sz="2400" i="1" dirty="0" smtClean="0"/>
              <a:t>Jul, 2022 </a:t>
            </a:r>
          </a:p>
          <a:p>
            <a:pPr lvl="1" algn="just"/>
            <a:r>
              <a:rPr lang="en-US" altLang="zh-CN" sz="2400" dirty="0" smtClean="0"/>
              <a:t>Recirculation </a:t>
            </a:r>
            <a:r>
              <a:rPr lang="en-US" altLang="zh-CN" sz="2400" dirty="0"/>
              <a:t>LB (D2.0)	</a:t>
            </a:r>
            <a:r>
              <a:rPr lang="en-US" altLang="zh-CN" sz="2400" i="1" dirty="0" smtClean="0"/>
              <a:t>Jan, 2023</a:t>
            </a:r>
          </a:p>
          <a:p>
            <a:pPr lvl="1" algn="just"/>
            <a:r>
              <a:rPr lang="en-US" altLang="zh-CN" sz="2400" dirty="0" smtClean="0"/>
              <a:t>Recirculation </a:t>
            </a:r>
            <a:r>
              <a:rPr lang="en-US" altLang="zh-CN" sz="2400" dirty="0"/>
              <a:t>LB (D3.0)	</a:t>
            </a:r>
            <a:r>
              <a:rPr lang="en-US" altLang="zh-CN" sz="2400" i="1" dirty="0" smtClean="0"/>
              <a:t>May, 2023</a:t>
            </a:r>
          </a:p>
          <a:p>
            <a:pPr lvl="1" algn="just"/>
            <a:r>
              <a:rPr lang="en-US" altLang="zh-CN" sz="2400" dirty="0" smtClean="0"/>
              <a:t>Initial </a:t>
            </a:r>
            <a:r>
              <a:rPr lang="en-US" altLang="zh-CN" sz="2400" dirty="0"/>
              <a:t>SA Ballot (D4.0)		Sep </a:t>
            </a:r>
            <a:r>
              <a:rPr lang="en-US" altLang="zh-CN" sz="2400" dirty="0" smtClean="0"/>
              <a:t>2023</a:t>
            </a:r>
            <a:endParaRPr lang="en-US" altLang="zh-CN" sz="2400" dirty="0"/>
          </a:p>
          <a:p>
            <a:pPr lvl="1" algn="just"/>
            <a:r>
              <a:rPr lang="en-US" altLang="zh-CN" sz="2400" dirty="0"/>
              <a:t>Final 802.11 WG approval	</a:t>
            </a:r>
            <a:r>
              <a:rPr lang="en-US" altLang="zh-CN" sz="2400" i="1" dirty="0" smtClean="0"/>
              <a:t>July 2024 </a:t>
            </a:r>
          </a:p>
          <a:p>
            <a:pPr lvl="1" algn="just"/>
            <a:r>
              <a:rPr lang="en-US" altLang="zh-CN" sz="2400" dirty="0" smtClean="0"/>
              <a:t>802 EC approval		</a:t>
            </a:r>
            <a:r>
              <a:rPr lang="en-US" altLang="zh-CN" sz="2400" i="1" dirty="0" smtClean="0"/>
              <a:t>July 2024 </a:t>
            </a:r>
          </a:p>
          <a:p>
            <a:pPr lvl="1" algn="just"/>
            <a:r>
              <a:rPr lang="en-US" altLang="zh-CN" sz="2400" dirty="0" err="1" smtClean="0"/>
              <a:t>RevCom</a:t>
            </a:r>
            <a:r>
              <a:rPr lang="en-US" altLang="zh-CN" sz="2400" dirty="0" smtClean="0"/>
              <a:t> </a:t>
            </a:r>
            <a:r>
              <a:rPr lang="en-US" altLang="zh-CN" sz="2400" dirty="0"/>
              <a:t>and SASB approval	Sep </a:t>
            </a:r>
            <a:r>
              <a:rPr lang="en-US" altLang="zh-CN" sz="2400" dirty="0" smtClean="0"/>
              <a:t>2024</a:t>
            </a:r>
            <a:endParaRPr lang="en-US" altLang="zh-CN" sz="2400" dirty="0"/>
          </a:p>
          <a:p>
            <a:endParaRPr lang="en-US" altLang="zh-CN" sz="2800" dirty="0"/>
          </a:p>
          <a:p>
            <a:endParaRPr lang="en-US" altLang="zh-CN" sz="2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490458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8059026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November 24 </a:t>
            </a:r>
            <a:r>
              <a:rPr lang="en-US" altLang="zh-CN" sz="1400" b="1" dirty="0">
                <a:cs typeface="Times New Roman" panose="02020603050405020304" pitchFamily="18" charset="0"/>
              </a:rPr>
              <a:t>(Tuesday), 9am - 10:30am </a:t>
            </a:r>
            <a:r>
              <a:rPr lang="en-US" altLang="zh-CN" sz="1400" b="1" dirty="0" smtClean="0">
                <a:cs typeface="Times New Roman" panose="02020603050405020304" pitchFamily="18" charset="0"/>
              </a:rPr>
              <a:t>ET</a:t>
            </a: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December 8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smtClean="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December 15   (Tuesday),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January 5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a:t>
            </a:r>
            <a:r>
              <a:rPr lang="en-US" altLang="zh-CN" sz="1400" b="1" dirty="0" smtClean="0">
                <a:cs typeface="Times New Roman" panose="02020603050405020304" pitchFamily="18" charset="0"/>
              </a:rPr>
              <a:t>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00B050"/>
                </a:solidFill>
                <a:cs typeface="Times New Roman" panose="02020603050405020304" pitchFamily="18" charset="0"/>
              </a:rPr>
              <a:t>January 12 </a:t>
            </a:r>
            <a:r>
              <a:rPr lang="en-US" altLang="zh-CN" sz="1400" b="1" dirty="0">
                <a:solidFill>
                  <a:srgbClr val="00B050"/>
                </a:solidFill>
                <a:cs typeface="Times New Roman" panose="02020603050405020304" pitchFamily="18" charset="0"/>
              </a:rPr>
              <a:t>(Tuesday), 9am - 11:00am ET   ---- </a:t>
            </a:r>
            <a:r>
              <a:rPr lang="en-US" altLang="zh-CN" sz="1400" b="1" dirty="0" smtClean="0">
                <a:solidFill>
                  <a:srgbClr val="00B050"/>
                </a:solidFill>
                <a:cs typeface="Times New Roman" panose="02020603050405020304" pitchFamily="18" charset="0"/>
              </a:rPr>
              <a:t>January Interim</a:t>
            </a:r>
            <a:endParaRPr lang="en-US" altLang="zh-CN" sz="1400" b="1" dirty="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13 (Wednesday), 9am </a:t>
            </a:r>
            <a:r>
              <a:rPr lang="en-US" altLang="zh-CN" sz="1400" b="1" dirty="0">
                <a:solidFill>
                  <a:srgbClr val="00B050"/>
                </a:solidFill>
                <a:cs typeface="Times New Roman" panose="02020603050405020304" pitchFamily="18" charset="0"/>
              </a:rPr>
              <a:t>- 11:00am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January Interim </a:t>
            </a:r>
            <a:endParaRPr lang="en-US" altLang="zh-CN" sz="1400" b="1" dirty="0" smtClean="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14 (Thursday), </a:t>
            </a:r>
            <a:r>
              <a:rPr lang="en-US" altLang="zh-CN" sz="1400" b="1" dirty="0">
                <a:solidFill>
                  <a:srgbClr val="00B050"/>
                </a:solidFill>
                <a:cs typeface="Times New Roman" panose="02020603050405020304" pitchFamily="18" charset="0"/>
              </a:rPr>
              <a:t>9am - 11:00am ET </a:t>
            </a:r>
            <a:r>
              <a:rPr lang="en-US" altLang="zh-CN" sz="1400" b="1" dirty="0" smtClean="0">
                <a:solidFill>
                  <a:srgbClr val="00B050"/>
                </a:solidFill>
                <a:cs typeface="Times New Roman" panose="02020603050405020304" pitchFamily="18" charset="0"/>
              </a:rPr>
              <a:t> ---- </a:t>
            </a: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26 </a:t>
            </a:r>
            <a:r>
              <a:rPr lang="en-US" altLang="zh-CN" sz="1400" b="1" dirty="0">
                <a:solidFill>
                  <a:srgbClr val="FF0000"/>
                </a:solidFill>
                <a:cs typeface="Times New Roman" panose="02020603050405020304" pitchFamily="18" charset="0"/>
              </a:rPr>
              <a:t>(Tuesday), 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February </a:t>
            </a:r>
            <a:r>
              <a:rPr lang="en-US" altLang="zh-CN" sz="1400" b="1" dirty="0" smtClean="0">
                <a:solidFill>
                  <a:srgbClr val="00B050"/>
                </a:solidFill>
                <a:cs typeface="Times New Roman" panose="02020603050405020304" pitchFamily="18" charset="0"/>
              </a:rPr>
              <a:t>2</a:t>
            </a:r>
            <a:r>
              <a:rPr lang="en-US" altLang="zh-CN" sz="1400" b="1" dirty="0" smtClean="0">
                <a:solidFill>
                  <a:srgbClr val="FF0000"/>
                </a:solidFill>
                <a:cs typeface="Times New Roman" panose="02020603050405020304" pitchFamily="18" charset="0"/>
              </a:rPr>
              <a:t> (Tuesday</a:t>
            </a:r>
            <a:r>
              <a:rPr lang="en-US" altLang="zh-CN" sz="1400" b="1" dirty="0">
                <a:solidFill>
                  <a:srgbClr val="FF0000"/>
                </a:solidFill>
                <a:cs typeface="Times New Roman" panose="02020603050405020304" pitchFamily="18" charset="0"/>
              </a:rPr>
              <a:t>), 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a:t>
            </a:r>
            <a:r>
              <a:rPr lang="en-US" altLang="zh-CN" sz="1400" b="1" dirty="0" smtClean="0">
                <a:solidFill>
                  <a:srgbClr val="FF0000"/>
                </a:solidFill>
                <a:cs typeface="Times New Roman" panose="02020603050405020304" pitchFamily="18" charset="0"/>
              </a:rPr>
              <a:t>23 </a:t>
            </a:r>
            <a:r>
              <a:rPr lang="en-US" altLang="zh-CN" sz="1400" b="1" dirty="0">
                <a:solidFill>
                  <a:srgbClr val="FF0000"/>
                </a:solidFill>
                <a:cs typeface="Times New Roman" panose="02020603050405020304" pitchFamily="18" charset="0"/>
              </a:rPr>
              <a:t>(Tuesday), </a:t>
            </a:r>
            <a:r>
              <a:rPr lang="en-US" altLang="zh-CN" sz="1400" b="1" dirty="0" smtClean="0">
                <a:solidFill>
                  <a:srgbClr val="FF0000"/>
                </a:solidFill>
                <a:cs typeface="Times New Roman" panose="02020603050405020304" pitchFamily="18" charset="0"/>
              </a:rPr>
              <a:t>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04194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5</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Tech</a:t>
            </a:r>
            <a:r>
              <a:rPr lang="en-US" altLang="zh-CN" sz="2000" dirty="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solidFill>
                  <a:schemeClr val="tx2"/>
                </a:solidFill>
              </a:rPr>
              <a:t>Straw poll: Submissions uploading rule</a:t>
            </a:r>
            <a:endParaRPr lang="en-US" altLang="en-US" sz="3200" dirty="0">
              <a:solidFill>
                <a:schemeClr val="tx2"/>
              </a:solidFill>
            </a:endParaRP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ts val="600"/>
              </a:spcBef>
              <a:spcAft>
                <a:spcPts val="600"/>
              </a:spcAft>
            </a:pPr>
            <a:r>
              <a:rPr lang="en-US" altLang="zh-CN" sz="2000" dirty="0"/>
              <a:t>Which of the following do you think should be the rule for uploading the submissions of revision 0?</a:t>
            </a:r>
          </a:p>
          <a:p>
            <a:pPr lvl="1" algn="just">
              <a:spcBef>
                <a:spcPts val="600"/>
              </a:spcBef>
              <a:spcAft>
                <a:spcPts val="600"/>
              </a:spcAft>
            </a:pPr>
            <a:r>
              <a:rPr lang="en-US" altLang="zh-CN" sz="1800" dirty="0"/>
              <a:t>Option 1: Prior to presentation </a:t>
            </a:r>
            <a:endParaRPr lang="en-US" altLang="zh-CN" sz="1800" dirty="0" smtClean="0"/>
          </a:p>
          <a:p>
            <a:pPr marL="1074738" lvl="2" algn="just">
              <a:spcBef>
                <a:spcPts val="600"/>
              </a:spcBef>
              <a:spcAft>
                <a:spcPts val="600"/>
              </a:spcAft>
            </a:pPr>
            <a:r>
              <a:rPr lang="en-US" altLang="zh-CN" sz="1100" dirty="0" smtClean="0"/>
              <a:t>(</a:t>
            </a:r>
            <a:r>
              <a:rPr lang="en-US" altLang="zh-CN" sz="1100" dirty="0"/>
              <a:t>Reference: 14/0629r22 IEEE 802.11 Working Group Operations Manual ---- 3.7.3: Submissions)</a:t>
            </a:r>
          </a:p>
          <a:p>
            <a:pPr lvl="1" algn="just">
              <a:spcBef>
                <a:spcPts val="600"/>
              </a:spcBef>
              <a:spcAft>
                <a:spcPts val="600"/>
              </a:spcAft>
            </a:pPr>
            <a:r>
              <a:rPr lang="en-US" altLang="zh-CN" sz="1800" dirty="0"/>
              <a:t>Option 2: 12 hours prior to the meeting</a:t>
            </a:r>
          </a:p>
          <a:p>
            <a:pPr lvl="1" algn="just">
              <a:spcBef>
                <a:spcPts val="600"/>
              </a:spcBef>
              <a:spcAft>
                <a:spcPts val="600"/>
              </a:spcAft>
            </a:pPr>
            <a:r>
              <a:rPr lang="en-US" altLang="zh-CN" sz="1800" dirty="0"/>
              <a:t>Option 3: 24 hours prior to the </a:t>
            </a:r>
            <a:r>
              <a:rPr lang="en-US" altLang="zh-CN" sz="1800" dirty="0" smtClean="0"/>
              <a:t>meeting</a:t>
            </a:r>
          </a:p>
          <a:p>
            <a:pPr lvl="1" algn="just">
              <a:spcBef>
                <a:spcPts val="600"/>
              </a:spcBef>
              <a:spcAft>
                <a:spcPts val="600"/>
              </a:spcAft>
            </a:pPr>
            <a:endParaRPr lang="en-US" altLang="zh-CN" sz="1800" dirty="0"/>
          </a:p>
          <a:p>
            <a:pPr marL="457200" lvl="1" indent="0" algn="just">
              <a:spcBef>
                <a:spcPts val="600"/>
              </a:spcBef>
              <a:spcAft>
                <a:spcPts val="600"/>
              </a:spcAft>
              <a:buNone/>
            </a:pPr>
            <a:r>
              <a:rPr lang="en-US" altLang="zh-CN" sz="1800" dirty="0" smtClean="0"/>
              <a:t>Result</a:t>
            </a:r>
            <a:r>
              <a:rPr lang="zh-CN" altLang="en-US" sz="1800" dirty="0" smtClean="0"/>
              <a:t>： </a:t>
            </a:r>
            <a:r>
              <a:rPr lang="en-US" altLang="zh-CN" sz="1800" dirty="0" smtClean="0"/>
              <a:t>Option 1 (5 ) ; </a:t>
            </a:r>
            <a:r>
              <a:rPr lang="en-US" altLang="zh-CN" sz="1800" dirty="0"/>
              <a:t>Option </a:t>
            </a:r>
            <a:r>
              <a:rPr lang="en-US" altLang="zh-CN" sz="1800" dirty="0" smtClean="0"/>
              <a:t>2 (0 ) ;</a:t>
            </a:r>
            <a:r>
              <a:rPr lang="en-US" altLang="zh-CN" sz="1800" dirty="0"/>
              <a:t> Option </a:t>
            </a:r>
            <a:r>
              <a:rPr lang="en-US" altLang="zh-CN" sz="1800" dirty="0" smtClean="0"/>
              <a:t>3 (35 ) </a:t>
            </a:r>
            <a:endParaRPr lang="en-US" altLang="zh-CN" sz="1800" dirty="0"/>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185294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21</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solidFill>
                  <a:schemeClr val="tx2"/>
                </a:solidFill>
              </a:rPr>
              <a:t>Submissions </a:t>
            </a:r>
            <a:r>
              <a:rPr lang="en-US" altLang="zh-CN" sz="3200" dirty="0">
                <a:solidFill>
                  <a:schemeClr val="tx2"/>
                </a:solidFill>
              </a:rPr>
              <a:t>uploading rule</a:t>
            </a:r>
            <a:endParaRPr lang="en-US" altLang="en-US" sz="3200" dirty="0">
              <a:solidFill>
                <a:schemeClr val="tx2"/>
              </a:solidFill>
            </a:endParaRP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ts val="600"/>
              </a:spcBef>
              <a:spcAft>
                <a:spcPts val="600"/>
              </a:spcAft>
            </a:pPr>
            <a:r>
              <a:rPr lang="en-US" altLang="zh-CN" sz="2000" dirty="0" smtClean="0"/>
              <a:t>Please upload </a:t>
            </a:r>
            <a:r>
              <a:rPr lang="en-US" altLang="zh-CN" sz="2000" dirty="0"/>
              <a:t>your submissions on mentor </a:t>
            </a:r>
            <a:r>
              <a:rPr lang="en-US" altLang="zh-CN" sz="2000" dirty="0" smtClean="0">
                <a:solidFill>
                  <a:srgbClr val="FF0000"/>
                </a:solidFill>
              </a:rPr>
              <a:t>24 hours </a:t>
            </a:r>
            <a:r>
              <a:rPr lang="en-US" altLang="zh-CN" sz="2000" dirty="0" smtClean="0"/>
              <a:t>prior </a:t>
            </a:r>
            <a:r>
              <a:rPr lang="en-US" altLang="zh-CN" sz="2000" dirty="0"/>
              <a:t>to the </a:t>
            </a:r>
            <a:r>
              <a:rPr lang="en-US" altLang="zh-CN" sz="2000" dirty="0" smtClean="0"/>
              <a:t>meeting so </a:t>
            </a:r>
            <a:r>
              <a:rPr lang="en-US" altLang="zh-CN" sz="2000" dirty="0"/>
              <a:t>that members would have a chance to review those submissions offline</a:t>
            </a:r>
            <a:r>
              <a:rPr lang="en-US" altLang="zh-CN" sz="2000" dirty="0" smtClean="0"/>
              <a:t>. </a:t>
            </a:r>
          </a:p>
          <a:p>
            <a:pPr>
              <a:spcBef>
                <a:spcPts val="600"/>
              </a:spcBef>
              <a:spcAft>
                <a:spcPts val="600"/>
              </a:spcAft>
            </a:pPr>
            <a:r>
              <a:rPr lang="en-US" altLang="zh-CN" sz="2000" dirty="0" smtClean="0"/>
              <a:t>Otherwise, </a:t>
            </a:r>
          </a:p>
          <a:p>
            <a:pPr lvl="1" algn="just">
              <a:spcBef>
                <a:spcPts val="600"/>
              </a:spcBef>
              <a:spcAft>
                <a:spcPts val="600"/>
              </a:spcAft>
            </a:pPr>
            <a:r>
              <a:rPr lang="en-US" altLang="zh-CN" sz="1800" dirty="0" smtClean="0"/>
              <a:t>If there is </a:t>
            </a:r>
            <a:r>
              <a:rPr lang="en-US" altLang="zh-CN" sz="1800" dirty="0" smtClean="0">
                <a:solidFill>
                  <a:srgbClr val="FF0000"/>
                </a:solidFill>
              </a:rPr>
              <a:t>not enough time </a:t>
            </a:r>
            <a:r>
              <a:rPr lang="en-US" altLang="zh-CN" sz="1800" dirty="0" smtClean="0"/>
              <a:t>during the meeting, the </a:t>
            </a:r>
            <a:r>
              <a:rPr lang="en-US" altLang="zh-CN" sz="1800" dirty="0"/>
              <a:t>presentation will be delayed to the </a:t>
            </a:r>
            <a:r>
              <a:rPr lang="en-US" altLang="zh-CN" sz="1800" dirty="0">
                <a:solidFill>
                  <a:srgbClr val="FF0000"/>
                </a:solidFill>
              </a:rPr>
              <a:t>next meeting</a:t>
            </a:r>
            <a:r>
              <a:rPr lang="en-US" altLang="zh-CN" sz="1800" dirty="0" smtClean="0"/>
              <a:t>.</a:t>
            </a:r>
          </a:p>
          <a:p>
            <a:pPr lvl="1" algn="just">
              <a:spcBef>
                <a:spcPts val="600"/>
              </a:spcBef>
              <a:spcAft>
                <a:spcPts val="600"/>
              </a:spcAft>
            </a:pPr>
            <a:r>
              <a:rPr lang="en-US" altLang="zh-CN" sz="1800" dirty="0"/>
              <a:t>If there is </a:t>
            </a:r>
            <a:r>
              <a:rPr lang="en-US" altLang="zh-CN" sz="1800" dirty="0" smtClean="0">
                <a:solidFill>
                  <a:srgbClr val="FF0000"/>
                </a:solidFill>
              </a:rPr>
              <a:t>enough </a:t>
            </a:r>
            <a:r>
              <a:rPr lang="en-US" altLang="zh-CN" sz="1800" dirty="0">
                <a:solidFill>
                  <a:srgbClr val="FF0000"/>
                </a:solidFill>
              </a:rPr>
              <a:t>time </a:t>
            </a:r>
            <a:r>
              <a:rPr lang="en-US" altLang="zh-CN" sz="1800" dirty="0"/>
              <a:t>during the meeting, the presentation will be </a:t>
            </a:r>
            <a:r>
              <a:rPr lang="en-US" altLang="zh-CN" sz="1800" dirty="0" smtClean="0"/>
              <a:t>moved to </a:t>
            </a:r>
            <a:r>
              <a:rPr lang="en-US" altLang="zh-CN" sz="1800" dirty="0"/>
              <a:t>the </a:t>
            </a:r>
            <a:r>
              <a:rPr lang="en-US" altLang="zh-CN" sz="1800" dirty="0" smtClean="0">
                <a:solidFill>
                  <a:srgbClr val="FF0000"/>
                </a:solidFill>
              </a:rPr>
              <a:t>end of the queue and be presented in the end</a:t>
            </a:r>
            <a:r>
              <a:rPr lang="en-US" altLang="zh-CN" sz="1800" dirty="0" smtClean="0"/>
              <a:t>. However, any related </a:t>
            </a:r>
            <a:r>
              <a:rPr lang="en-US" altLang="zh-CN" sz="1800" dirty="0" smtClean="0">
                <a:solidFill>
                  <a:srgbClr val="FF0000"/>
                </a:solidFill>
              </a:rPr>
              <a:t>SP </a:t>
            </a:r>
            <a:r>
              <a:rPr lang="en-US" altLang="zh-CN" sz="1800" dirty="0" smtClean="0"/>
              <a:t>should be delayed to the </a:t>
            </a:r>
            <a:r>
              <a:rPr lang="en-US" altLang="zh-CN" sz="1800" dirty="0" smtClean="0">
                <a:solidFill>
                  <a:srgbClr val="FF0000"/>
                </a:solidFill>
              </a:rPr>
              <a:t>next meeting</a:t>
            </a:r>
            <a:r>
              <a:rPr lang="en-US" altLang="zh-CN" sz="1800" dirty="0" smtClean="0"/>
              <a:t>. </a:t>
            </a:r>
            <a:endParaRPr lang="en-US" altLang="zh-CN" sz="1800" dirty="0"/>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829716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a:t>
            </a:r>
            <a:r>
              <a:rPr lang="en-US" altLang="en-US" dirty="0" smtClean="0">
                <a:solidFill>
                  <a:srgbClr val="0000FF"/>
                </a:solidFill>
              </a:rPr>
              <a:t>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105668</TotalTime>
  <Words>1916</Words>
  <Application>Microsoft Office PowerPoint</Application>
  <PresentationFormat>全屏显示(4:3)</PresentationFormat>
  <Paragraphs>285</Paragraphs>
  <Slides>21</Slides>
  <Notes>21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21</vt:i4>
      </vt:variant>
    </vt:vector>
  </HeadingPairs>
  <TitlesOfParts>
    <vt:vector size="29" baseType="lpstr">
      <vt:lpstr>Monotype Sorts</vt:lpstr>
      <vt:lpstr>MS Gothic</vt:lpstr>
      <vt:lpstr>MS PGothic</vt:lpstr>
      <vt:lpstr>Arial</vt:lpstr>
      <vt:lpstr>Calibri</vt:lpstr>
      <vt:lpstr>Helvetica</vt:lpstr>
      <vt:lpstr>Times New Roman</vt:lpstr>
      <vt:lpstr>802-11-Submission</vt:lpstr>
      <vt:lpstr>Task Group bf Meeting agenda, January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4605</cp:revision>
  <cp:lastPrinted>2014-11-04T15:04:57Z</cp:lastPrinted>
  <dcterms:created xsi:type="dcterms:W3CDTF">2007-04-17T18:10:23Z</dcterms:created>
  <dcterms:modified xsi:type="dcterms:W3CDTF">2021-01-05T15:56:37Z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(3)wmP9+TJ/obQbeDrICD5KqRkMr29km5gP5JcklHTUJIm+x1ix/HwDpuLFu0cSZkzl7OckGV/Z
J/oN8L51u9z5fCcC/ampXgA/+XcNIJjXRI2Fq9Fy0krt5ryyjzWmozmDFm7/Re42DHYJrwTE
QdYHOx5SidkMxuhGwesfEXtvmmv+xxlhvt1pVvf1UkvxeB4lIW1DWbF2Mi+DDuwqm0Vc0hXQ
X1UMCd71lpJr/8lnF/</vt:lpwstr>
  </property>
  <property fmtid="{D5CDD505-2E9C-101B-9397-08002B2CF9AE}" pid="27" name="_2015_ms_pID_7253431">
    <vt:lpwstr>CwJpu2mG+GeymksZd+mVHpIcmPs5mQsTj10Kk318vIiSbPess7Pqr7
8EINcAE1w/AtyZXjeErR4qkLptz1jnbiw6yH8xVCOnLmqaX4KWcWC3jv8izmdyEeHNaRWrlP
W/2gl4HISdKmuZ35yAQb3Rt6JgQEfcXMQJZjDGIwgvtQT9U+G8hZlRLPhmh/pfmeBKfVj+gp
AoLUw+tEz47JEAWtrGSor7pZeSn9HewViWXt</vt:lpwstr>
  </property>
  <property fmtid="{D5CDD505-2E9C-101B-9397-08002B2CF9AE}" pid="28" name="_2015_ms_pID_7253432">
    <vt:lpwstr>cg==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1609855992</vt:lpwstr>
  </property>
</Properties>
</file>