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813" r:id="rId3"/>
    <p:sldId id="424" r:id="rId4"/>
    <p:sldId id="423" r:id="rId5"/>
    <p:sldId id="757" r:id="rId6"/>
    <p:sldId id="754" r:id="rId7"/>
    <p:sldId id="755" r:id="rId8"/>
    <p:sldId id="458" r:id="rId9"/>
    <p:sldId id="489" r:id="rId10"/>
    <p:sldId id="749" r:id="rId11"/>
    <p:sldId id="826" r:id="rId12"/>
    <p:sldId id="827" r:id="rId13"/>
    <p:sldId id="767" r:id="rId14"/>
    <p:sldId id="768" r:id="rId15"/>
    <p:sldId id="746" r:id="rId16"/>
    <p:sldId id="819" r:id="rId17"/>
    <p:sldId id="820" r:id="rId18"/>
    <p:sldId id="821" r:id="rId19"/>
    <p:sldId id="824" r:id="rId20"/>
    <p:sldId id="825" r:id="rId21"/>
    <p:sldId id="828"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33"/>
    <a:srgbClr val="FF66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95" d="100"/>
          <a:sy n="95" d="100"/>
        </p:scale>
        <p:origin x="363"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05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419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61386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631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802.11-20/1974r3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January</a:t>
            </a:r>
            <a:r>
              <a:rPr lang="en-US" altLang="zh-CN" dirty="0" smtClean="0"/>
              <a:t>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3603351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extLst>
      <p:ext uri="{BB962C8B-B14F-4D97-AF65-F5344CB8AC3E}">
        <p14:creationId xmlns:p14="http://schemas.microsoft.com/office/powerpoint/2010/main" val="2908601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Times</a:t>
            </a:r>
          </a:p>
          <a:p>
            <a:pPr algn="just"/>
            <a:r>
              <a:rPr lang="en-US" altLang="en-US" sz="1600" dirty="0"/>
              <a:t>Straw poll: Submissions uploading rule</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503452678"/>
              </p:ext>
            </p:extLst>
          </p:nvPr>
        </p:nvGraphicFramePr>
        <p:xfrm>
          <a:off x="685800" y="3352800"/>
          <a:ext cx="7924800" cy="1789894"/>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Straw</a:t>
                      </a:r>
                      <a:r>
                        <a:rPr lang="en-US" altLang="zh-CN" sz="1100" baseline="0" dirty="0" smtClean="0">
                          <a:solidFill>
                            <a:schemeClr val="tx1"/>
                          </a:solidFill>
                        </a:rPr>
                        <a:t> poll for use cases:</a:t>
                      </a:r>
                      <a:endParaRPr lang="en-US" altLang="zh-CN" sz="11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I agree to use 11-20-1712r1 as the </a:t>
                      </a:r>
                      <a:r>
                        <a:rPr lang="en-US" altLang="zh-CN" sz="1100" dirty="0" err="1" smtClean="0">
                          <a:solidFill>
                            <a:schemeClr val="tx1"/>
                          </a:solidFill>
                        </a:rPr>
                        <a:t>TGbf</a:t>
                      </a:r>
                      <a:r>
                        <a:rPr lang="en-US" altLang="zh-CN" sz="1100" dirty="0" smtClean="0">
                          <a:solidFill>
                            <a:schemeClr val="tx1"/>
                          </a:solidFill>
                        </a:rPr>
                        <a:t> use cases document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20/1851</a:t>
                      </a:r>
                      <a:endParaRPr lang="zh-CN" altLang="en-US" sz="1100" dirty="0" smtClean="0">
                        <a:solidFill>
                          <a:srgbClr val="FF99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Cheng Chen (Intel)</a:t>
                      </a:r>
                      <a:endParaRPr lang="zh-CN" altLang="en-US" sz="1100" dirty="0" smtClean="0">
                        <a:solidFill>
                          <a:srgbClr val="FF99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Overview of Wi-Fi Sensing Protocol</a:t>
                      </a:r>
                      <a:endParaRPr lang="zh-CN" altLang="en-US" sz="1100" dirty="0" smtClean="0">
                        <a:solidFill>
                          <a:srgbClr val="FF99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9900"/>
                          </a:solidFill>
                        </a:rPr>
                        <a:t>30 mins</a:t>
                      </a:r>
                      <a:endParaRPr lang="zh-CN" altLang="en-US" sz="1100" dirty="0" smtClean="0">
                        <a:solidFill>
                          <a:srgbClr val="FF9900"/>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17</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26 </a:t>
            </a:r>
            <a:r>
              <a:rPr lang="en-US" altLang="zh-CN" sz="1400" b="1" dirty="0">
                <a:solidFill>
                  <a:srgbClr val="FF0000"/>
                </a:solidFill>
                <a:cs typeface="Times New Roman" panose="02020603050405020304" pitchFamily="18" charset="0"/>
              </a:rPr>
              <a:t>(Tuesday),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February </a:t>
            </a:r>
            <a:r>
              <a:rPr lang="en-US" altLang="zh-CN" sz="1400" b="1" dirty="0" smtClean="0">
                <a:solidFill>
                  <a:srgbClr val="00B050"/>
                </a:solidFill>
                <a:cs typeface="Times New Roman" panose="02020603050405020304" pitchFamily="18" charset="0"/>
              </a:rPr>
              <a:t>2</a:t>
            </a:r>
            <a:r>
              <a:rPr lang="en-US" altLang="zh-CN" sz="1400" b="1" dirty="0" smtClean="0">
                <a:solidFill>
                  <a:srgbClr val="FF0000"/>
                </a:solidFill>
                <a:cs typeface="Times New Roman" panose="02020603050405020304" pitchFamily="18" charset="0"/>
              </a:rPr>
              <a:t> (Tuesday</a:t>
            </a:r>
            <a:r>
              <a:rPr lang="en-US" altLang="zh-CN" sz="1400" b="1" dirty="0">
                <a:solidFill>
                  <a:srgbClr val="FF0000"/>
                </a:solidFill>
                <a:cs typeface="Times New Roman" panose="02020603050405020304" pitchFamily="18" charset="0"/>
              </a:rPr>
              <a:t>), 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dirty="0" smtClean="0">
                <a:solidFill>
                  <a:srgbClr val="FF0000"/>
                </a:solidFill>
                <a:cs typeface="Times New Roman" panose="02020603050405020304" pitchFamily="18" charset="0"/>
              </a:rPr>
              <a:t>23 </a:t>
            </a:r>
            <a:r>
              <a:rPr lang="en-US" altLang="zh-CN" sz="1400" b="1" dirty="0">
                <a:solidFill>
                  <a:srgbClr val="FF0000"/>
                </a:solidFill>
                <a:cs typeface="Times New Roman" panose="02020603050405020304" pitchFamily="18" charset="0"/>
              </a:rPr>
              <a:t>(Tuesday), </a:t>
            </a:r>
            <a:r>
              <a:rPr lang="en-US" altLang="zh-CN" sz="1400" b="1" dirty="0" smtClean="0">
                <a:solidFill>
                  <a:srgbClr val="FF0000"/>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solidFill>
                  <a:schemeClr val="tx2"/>
                </a:solidFill>
              </a:rPr>
              <a:t>Straw poll: Submissions uploading rule</a:t>
            </a:r>
            <a:endParaRPr lang="en-US" altLang="en-US" sz="3200" dirty="0">
              <a:solidFill>
                <a:schemeClr val="tx2"/>
              </a:solidFill>
            </a:endParaRP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600"/>
              </a:spcBef>
              <a:spcAft>
                <a:spcPts val="600"/>
              </a:spcAft>
            </a:pPr>
            <a:r>
              <a:rPr lang="en-US" altLang="zh-CN" sz="2000" dirty="0"/>
              <a:t>Which of the following do you think should be the rule for uploading the submissions of revision 0?</a:t>
            </a:r>
          </a:p>
          <a:p>
            <a:pPr lvl="1" algn="just">
              <a:spcBef>
                <a:spcPts val="600"/>
              </a:spcBef>
              <a:spcAft>
                <a:spcPts val="600"/>
              </a:spcAft>
            </a:pPr>
            <a:r>
              <a:rPr lang="en-US" altLang="zh-CN" sz="1800" dirty="0"/>
              <a:t>Option 1: Prior to presentation </a:t>
            </a:r>
            <a:endParaRPr lang="en-US" altLang="zh-CN" sz="1800" dirty="0" smtClean="0"/>
          </a:p>
          <a:p>
            <a:pPr marL="1074738" lvl="2" algn="just">
              <a:spcBef>
                <a:spcPts val="600"/>
              </a:spcBef>
              <a:spcAft>
                <a:spcPts val="600"/>
              </a:spcAft>
            </a:pPr>
            <a:r>
              <a:rPr lang="en-US" altLang="zh-CN" sz="1100" dirty="0" smtClean="0"/>
              <a:t>(</a:t>
            </a:r>
            <a:r>
              <a:rPr lang="en-US" altLang="zh-CN" sz="1100" dirty="0"/>
              <a:t>Reference: 14/0629r22 IEEE 802.11 Working Group Operations Manual ---- 3.7.3: Submissions)</a:t>
            </a:r>
          </a:p>
          <a:p>
            <a:pPr lvl="1" algn="just">
              <a:spcBef>
                <a:spcPts val="600"/>
              </a:spcBef>
              <a:spcAft>
                <a:spcPts val="600"/>
              </a:spcAft>
            </a:pPr>
            <a:r>
              <a:rPr lang="en-US" altLang="zh-CN" sz="1800" dirty="0"/>
              <a:t>Option 2: 12 hours prior to the meeting</a:t>
            </a:r>
          </a:p>
          <a:p>
            <a:pPr lvl="1" algn="just">
              <a:spcBef>
                <a:spcPts val="600"/>
              </a:spcBef>
              <a:spcAft>
                <a:spcPts val="600"/>
              </a:spcAft>
            </a:pPr>
            <a:r>
              <a:rPr lang="en-US" altLang="zh-CN" sz="1800" dirty="0"/>
              <a:t>Option 3: 24 hours prior to the </a:t>
            </a:r>
            <a:r>
              <a:rPr lang="en-US" altLang="zh-CN" sz="1800" dirty="0" smtClean="0"/>
              <a:t>meeting</a:t>
            </a:r>
          </a:p>
          <a:p>
            <a:pPr lvl="1" algn="just">
              <a:spcBef>
                <a:spcPts val="600"/>
              </a:spcBef>
              <a:spcAft>
                <a:spcPts val="600"/>
              </a:spcAft>
            </a:pPr>
            <a:endParaRPr lang="en-US" altLang="zh-CN" sz="1800" dirty="0"/>
          </a:p>
          <a:p>
            <a:pPr marL="457200" lvl="1" indent="0" algn="just">
              <a:spcBef>
                <a:spcPts val="600"/>
              </a:spcBef>
              <a:spcAft>
                <a:spcPts val="600"/>
              </a:spcAft>
              <a:buNone/>
            </a:pPr>
            <a:r>
              <a:rPr lang="en-US" altLang="zh-CN" sz="1800" dirty="0" smtClean="0"/>
              <a:t>Result</a:t>
            </a:r>
            <a:r>
              <a:rPr lang="zh-CN" altLang="en-US" sz="1800" dirty="0" smtClean="0"/>
              <a:t>： </a:t>
            </a:r>
            <a:r>
              <a:rPr lang="en-US" altLang="zh-CN" sz="1800" dirty="0" smtClean="0"/>
              <a:t>Option 1 (5 ) ; </a:t>
            </a:r>
            <a:r>
              <a:rPr lang="en-US" altLang="zh-CN" sz="1800" dirty="0"/>
              <a:t>Option </a:t>
            </a:r>
            <a:r>
              <a:rPr lang="en-US" altLang="zh-CN" sz="1800" dirty="0" smtClean="0"/>
              <a:t>2 (0 ) ;</a:t>
            </a:r>
            <a:r>
              <a:rPr lang="en-US" altLang="zh-CN" sz="1800" dirty="0"/>
              <a:t> Option </a:t>
            </a:r>
            <a:r>
              <a:rPr lang="en-US" altLang="zh-CN" sz="1800" dirty="0" smtClean="0"/>
              <a:t>3 (35 ) </a:t>
            </a:r>
            <a:endParaRPr lang="en-US" altLang="zh-CN" sz="1800" dirty="0"/>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18529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21</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solidFill>
                  <a:schemeClr val="tx2"/>
                </a:solidFill>
              </a:rPr>
              <a:t>Submissions </a:t>
            </a:r>
            <a:r>
              <a:rPr lang="en-US" altLang="zh-CN" sz="3200" dirty="0">
                <a:solidFill>
                  <a:schemeClr val="tx2"/>
                </a:solidFill>
              </a:rPr>
              <a:t>uploading rule</a:t>
            </a:r>
            <a:endParaRPr lang="en-US" altLang="en-US" sz="3200" dirty="0">
              <a:solidFill>
                <a:schemeClr val="tx2"/>
              </a:solidFill>
            </a:endParaRP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600"/>
              </a:spcBef>
              <a:spcAft>
                <a:spcPts val="600"/>
              </a:spcAft>
            </a:pPr>
            <a:r>
              <a:rPr lang="en-US" altLang="zh-CN" sz="2000" dirty="0" smtClean="0"/>
              <a:t>Please upload </a:t>
            </a:r>
            <a:r>
              <a:rPr lang="en-US" altLang="zh-CN" sz="2000" dirty="0"/>
              <a:t>your submissions on mentor </a:t>
            </a:r>
            <a:r>
              <a:rPr lang="en-US" altLang="zh-CN" sz="2000" dirty="0" smtClean="0">
                <a:solidFill>
                  <a:srgbClr val="FF0000"/>
                </a:solidFill>
              </a:rPr>
              <a:t>24 hours </a:t>
            </a:r>
            <a:r>
              <a:rPr lang="en-US" altLang="zh-CN" sz="2000" dirty="0" smtClean="0"/>
              <a:t>prior </a:t>
            </a:r>
            <a:r>
              <a:rPr lang="en-US" altLang="zh-CN" sz="2000" dirty="0"/>
              <a:t>to the </a:t>
            </a:r>
            <a:r>
              <a:rPr lang="en-US" altLang="zh-CN" sz="2000" dirty="0" smtClean="0"/>
              <a:t>meeting so </a:t>
            </a:r>
            <a:r>
              <a:rPr lang="en-US" altLang="zh-CN" sz="2000" dirty="0"/>
              <a:t>that members would have a chance to review those submissions offline</a:t>
            </a:r>
            <a:r>
              <a:rPr lang="en-US" altLang="zh-CN" sz="2000" dirty="0" smtClean="0"/>
              <a:t>. </a:t>
            </a:r>
          </a:p>
          <a:p>
            <a:pPr>
              <a:spcBef>
                <a:spcPts val="600"/>
              </a:spcBef>
              <a:spcAft>
                <a:spcPts val="600"/>
              </a:spcAft>
            </a:pPr>
            <a:r>
              <a:rPr lang="en-US" altLang="zh-CN" sz="2000" dirty="0" smtClean="0"/>
              <a:t>Otherwise, </a:t>
            </a:r>
          </a:p>
          <a:p>
            <a:pPr lvl="1" algn="just">
              <a:spcBef>
                <a:spcPts val="600"/>
              </a:spcBef>
              <a:spcAft>
                <a:spcPts val="600"/>
              </a:spcAft>
            </a:pPr>
            <a:r>
              <a:rPr lang="en-US" altLang="zh-CN" sz="1800" dirty="0" smtClean="0"/>
              <a:t>If there is </a:t>
            </a:r>
            <a:r>
              <a:rPr lang="en-US" altLang="zh-CN" sz="1800" dirty="0" smtClean="0">
                <a:solidFill>
                  <a:srgbClr val="FF0000"/>
                </a:solidFill>
              </a:rPr>
              <a:t>not enough time </a:t>
            </a:r>
            <a:r>
              <a:rPr lang="en-US" altLang="zh-CN" sz="1800" dirty="0" smtClean="0"/>
              <a:t>during the meeting, the </a:t>
            </a:r>
            <a:r>
              <a:rPr lang="en-US" altLang="zh-CN" sz="1800" dirty="0"/>
              <a:t>presentation will be delayed to the </a:t>
            </a:r>
            <a:r>
              <a:rPr lang="en-US" altLang="zh-CN" sz="1800" dirty="0">
                <a:solidFill>
                  <a:srgbClr val="FF0000"/>
                </a:solidFill>
              </a:rPr>
              <a:t>next meeting</a:t>
            </a:r>
            <a:r>
              <a:rPr lang="en-US" altLang="zh-CN" sz="1800" dirty="0" smtClean="0"/>
              <a:t>.</a:t>
            </a:r>
          </a:p>
          <a:p>
            <a:pPr lvl="1" algn="just">
              <a:spcBef>
                <a:spcPts val="600"/>
              </a:spcBef>
              <a:spcAft>
                <a:spcPts val="600"/>
              </a:spcAft>
            </a:pPr>
            <a:r>
              <a:rPr lang="en-US" altLang="zh-CN" sz="1800" dirty="0"/>
              <a:t>If there is </a:t>
            </a:r>
            <a:r>
              <a:rPr lang="en-US" altLang="zh-CN" sz="1800" dirty="0" smtClean="0">
                <a:solidFill>
                  <a:srgbClr val="FF0000"/>
                </a:solidFill>
              </a:rPr>
              <a:t>enough </a:t>
            </a:r>
            <a:r>
              <a:rPr lang="en-US" altLang="zh-CN" sz="1800" dirty="0">
                <a:solidFill>
                  <a:srgbClr val="FF0000"/>
                </a:solidFill>
              </a:rPr>
              <a:t>time </a:t>
            </a:r>
            <a:r>
              <a:rPr lang="en-US" altLang="zh-CN" sz="1800" dirty="0"/>
              <a:t>during the meeting, the presentation will be </a:t>
            </a:r>
            <a:r>
              <a:rPr lang="en-US" altLang="zh-CN" sz="1800" dirty="0" smtClean="0"/>
              <a:t>moved to </a:t>
            </a:r>
            <a:r>
              <a:rPr lang="en-US" altLang="zh-CN" sz="1800" dirty="0"/>
              <a:t>the </a:t>
            </a:r>
            <a:r>
              <a:rPr lang="en-US" altLang="zh-CN" sz="1800" dirty="0" smtClean="0">
                <a:solidFill>
                  <a:srgbClr val="FF0000"/>
                </a:solidFill>
              </a:rPr>
              <a:t>end of the queue and be presented in the end</a:t>
            </a:r>
            <a:r>
              <a:rPr lang="en-US" altLang="zh-CN" sz="1800" dirty="0" smtClean="0"/>
              <a:t>. However, any related </a:t>
            </a:r>
            <a:r>
              <a:rPr lang="en-US" altLang="zh-CN" sz="1800" dirty="0" smtClean="0">
                <a:solidFill>
                  <a:srgbClr val="FF0000"/>
                </a:solidFill>
              </a:rPr>
              <a:t>SP </a:t>
            </a:r>
            <a:r>
              <a:rPr lang="en-US" altLang="zh-CN" sz="1800" dirty="0" smtClean="0"/>
              <a:t>should be delayed to the </a:t>
            </a:r>
            <a:r>
              <a:rPr lang="en-US" altLang="zh-CN" sz="1800" dirty="0" smtClean="0">
                <a:solidFill>
                  <a:srgbClr val="FF0000"/>
                </a:solidFill>
              </a:rPr>
              <a:t>next meeting</a:t>
            </a:r>
            <a:r>
              <a:rPr lang="en-US" altLang="zh-CN" sz="1800" dirty="0" smtClean="0"/>
              <a:t>. </a:t>
            </a:r>
            <a:endParaRPr lang="en-US" altLang="zh-CN" sz="1800" dirty="0"/>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829716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a:t>
            </a:r>
            <a:r>
              <a:rPr lang="en-US" altLang="en-US" dirty="0" smtClean="0">
                <a:solidFill>
                  <a:srgbClr val="0000FF"/>
                </a:solidFill>
              </a:rPr>
              <a:t>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105668</TotalTime>
  <Words>1916</Words>
  <Application>Microsoft Office PowerPoint</Application>
  <PresentationFormat>全屏显示(4:3)</PresentationFormat>
  <Paragraphs>285</Paragraphs>
  <Slides>21</Slides>
  <Notes>21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4605</cp:revision>
  <cp:lastPrinted>2014-11-04T15:04:57Z</cp:lastPrinted>
  <dcterms:created xsi:type="dcterms:W3CDTF">2007-04-17T18:10:23Z</dcterms:created>
  <dcterms:modified xsi:type="dcterms:W3CDTF">2021-01-05T15:56:37Z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(3)wmP9+TJ/obQbeDrICD5KqRkMr29km5gP5JcklHTUJIm+x1ix/HwDpuLFu0cSZkzl7OckGV/Z
J/oN8L51u9z5fCcC/ampXgA/+XcNIJjXRI2Fq9Fy0krt5ryyjzWmozmDFm7/Re42DHYJrwTE
QdYHOx5SidkMxuhGwesfEXtvmmv+xxlhvt1pVvf1UkvxeB4lIW1DWbF2Mi+DDuwqm0Vc0hXQ
X1UMCd71lpJr/8lnF/</vt:lpwstr>
  </property>
  <property fmtid="{D5CDD505-2E9C-101B-9397-08002B2CF9AE}" pid="27" name="_2015_ms_pID_7253431">
    <vt:lpwstr>CwJpu2mG+GeymksZd+mVHpIcmPs5mQsTj10Kk318vIiSbPess7Pqr7
8EINcAE1w/AtyZXjeErR4qkLptz1jnbiw6yH8xVCOnLmqaX4KWcWC3jv8izmdyEeHNaRWrlP
W/2gl4HISdKmuZ35yAQb3Rt6JgQEfcXMQJZjDGIwgvtQT9U+G8hZlRLPhmh/pfmeBKfVj+gp
AoLUw+tEz47JEAWtrGSor7pZeSn9HewViWXt</vt:lpwstr>
  </property>
  <property fmtid="{D5CDD505-2E9C-101B-9397-08002B2CF9AE}" pid="28" name="_2015_ms_pID_7253432">
    <vt:lpwstr>cg==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1609855992</vt:lpwstr>
  </property>
</Properties>
</file>