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1" r:id="rId3"/>
    <p:sldId id="330" r:id="rId4"/>
    <p:sldId id="332" r:id="rId5"/>
    <p:sldId id="333" r:id="rId6"/>
    <p:sldId id="334" r:id="rId7"/>
    <p:sldId id="338" r:id="rId8"/>
    <p:sldId id="336" r:id="rId9"/>
    <p:sldId id="339" r:id="rId10"/>
    <p:sldId id="335" r:id="rId11"/>
    <p:sldId id="340" r:id="rId12"/>
    <p:sldId id="341" r:id="rId13"/>
    <p:sldId id="342" r:id="rId14"/>
    <p:sldId id="344" r:id="rId15"/>
    <p:sldId id="345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FF0F8D-9B66-4C2C-8689-62E48C3AC1D7}" v="16" dt="2021-03-12T17:25:33.9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BFF0F8D-9B66-4C2C-8689-62E48C3AC1D7}"/>
    <pc:docChg chg="custSel modSld modMainMaster">
      <pc:chgData name="Alfred Asterjadhi" userId="39de57b9-85c0-4fd1-aaac-8ca2b6560ad0" providerId="ADAL" clId="{4BFF0F8D-9B66-4C2C-8689-62E48C3AC1D7}" dt="2021-03-12T17:25:33.930" v="23"/>
      <pc:docMkLst>
        <pc:docMk/>
      </pc:docMkLst>
      <pc:sldChg chg="modSp mod">
        <pc:chgData name="Alfred Asterjadhi" userId="39de57b9-85c0-4fd1-aaac-8ca2b6560ad0" providerId="ADAL" clId="{4BFF0F8D-9B66-4C2C-8689-62E48C3AC1D7}" dt="2021-03-12T17:25:04.481" v="8" actId="20577"/>
        <pc:sldMkLst>
          <pc:docMk/>
          <pc:sldMk cId="0" sldId="256"/>
        </pc:sldMkLst>
        <pc:spChg chg="mod">
          <ac:chgData name="Alfred Asterjadhi" userId="39de57b9-85c0-4fd1-aaac-8ca2b6560ad0" providerId="ADAL" clId="{4BFF0F8D-9B66-4C2C-8689-62E48C3AC1D7}" dt="2021-03-12T17:25:04.481" v="8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4BFF0F8D-9B66-4C2C-8689-62E48C3AC1D7}" dt="2021-03-12T17:25:10.274" v="10"/>
        <pc:sldMkLst>
          <pc:docMk/>
          <pc:sldMk cId="41760025" sldId="330"/>
        </pc:sldMkLst>
        <pc:spChg chg="mod">
          <ac:chgData name="Alfred Asterjadhi" userId="39de57b9-85c0-4fd1-aaac-8ca2b6560ad0" providerId="ADAL" clId="{4BFF0F8D-9B66-4C2C-8689-62E48C3AC1D7}" dt="2021-03-12T17:25:10.274" v="1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4BFF0F8D-9B66-4C2C-8689-62E48C3AC1D7}" dt="2021-03-12T17:25:08.367" v="9"/>
        <pc:sldMkLst>
          <pc:docMk/>
          <pc:sldMk cId="3757532764" sldId="331"/>
        </pc:sldMkLst>
        <pc:spChg chg="mod">
          <ac:chgData name="Alfred Asterjadhi" userId="39de57b9-85c0-4fd1-aaac-8ca2b6560ad0" providerId="ADAL" clId="{4BFF0F8D-9B66-4C2C-8689-62E48C3AC1D7}" dt="2021-03-12T17:25:08.367" v="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4BFF0F8D-9B66-4C2C-8689-62E48C3AC1D7}" dt="2021-03-12T17:25:12.355" v="11"/>
        <pc:sldMkLst>
          <pc:docMk/>
          <pc:sldMk cId="864394605" sldId="332"/>
        </pc:sldMkLst>
        <pc:spChg chg="mod">
          <ac:chgData name="Alfred Asterjadhi" userId="39de57b9-85c0-4fd1-aaac-8ca2b6560ad0" providerId="ADAL" clId="{4BFF0F8D-9B66-4C2C-8689-62E48C3AC1D7}" dt="2021-03-12T17:25:12.355" v="1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4.250" v="12"/>
        <pc:sldMkLst>
          <pc:docMk/>
          <pc:sldMk cId="3146603681" sldId="333"/>
        </pc:sldMkLst>
        <pc:spChg chg="mod">
          <ac:chgData name="Alfred Asterjadhi" userId="39de57b9-85c0-4fd1-aaac-8ca2b6560ad0" providerId="ADAL" clId="{4BFF0F8D-9B66-4C2C-8689-62E48C3AC1D7}" dt="2021-03-12T17:25:14.250" v="1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4BFF0F8D-9B66-4C2C-8689-62E48C3AC1D7}" dt="2021-03-12T17:25:16.760" v="13"/>
        <pc:sldMkLst>
          <pc:docMk/>
          <pc:sldMk cId="1666591757" sldId="334"/>
        </pc:sldMkLst>
        <pc:spChg chg="mod">
          <ac:chgData name="Alfred Asterjadhi" userId="39de57b9-85c0-4fd1-aaac-8ca2b6560ad0" providerId="ADAL" clId="{4BFF0F8D-9B66-4C2C-8689-62E48C3AC1D7}" dt="2021-03-12T17:25:16.760" v="1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3.248" v="17"/>
        <pc:sldMkLst>
          <pc:docMk/>
          <pc:sldMk cId="2009126625" sldId="335"/>
        </pc:sldMkLst>
        <pc:spChg chg="mod">
          <ac:chgData name="Alfred Asterjadhi" userId="39de57b9-85c0-4fd1-aaac-8ca2b6560ad0" providerId="ADAL" clId="{4BFF0F8D-9B66-4C2C-8689-62E48C3AC1D7}" dt="2021-03-12T17:25:23.248" v="17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9.779" v="15"/>
        <pc:sldMkLst>
          <pc:docMk/>
          <pc:sldMk cId="886032197" sldId="336"/>
        </pc:sldMkLst>
        <pc:spChg chg="mod">
          <ac:chgData name="Alfred Asterjadhi" userId="39de57b9-85c0-4fd1-aaac-8ca2b6560ad0" providerId="ADAL" clId="{4BFF0F8D-9B66-4C2C-8689-62E48C3AC1D7}" dt="2021-03-12T17:25:19.779" v="15"/>
          <ac:spMkLst>
            <pc:docMk/>
            <pc:sldMk cId="886032197" sldId="336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18.328" v="14"/>
        <pc:sldMkLst>
          <pc:docMk/>
          <pc:sldMk cId="3041946673" sldId="338"/>
        </pc:sldMkLst>
        <pc:spChg chg="mod">
          <ac:chgData name="Alfred Asterjadhi" userId="39de57b9-85c0-4fd1-aaac-8ca2b6560ad0" providerId="ADAL" clId="{4BFF0F8D-9B66-4C2C-8689-62E48C3AC1D7}" dt="2021-03-12T17:25:18.328" v="14"/>
          <ac:spMkLst>
            <pc:docMk/>
            <pc:sldMk cId="3041946673" sldId="338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1.639" v="16"/>
        <pc:sldMkLst>
          <pc:docMk/>
          <pc:sldMk cId="2028011570" sldId="339"/>
        </pc:sldMkLst>
        <pc:spChg chg="mod">
          <ac:chgData name="Alfred Asterjadhi" userId="39de57b9-85c0-4fd1-aaac-8ca2b6560ad0" providerId="ADAL" clId="{4BFF0F8D-9B66-4C2C-8689-62E48C3AC1D7}" dt="2021-03-12T17:25:21.639" v="16"/>
          <ac:spMkLst>
            <pc:docMk/>
            <pc:sldMk cId="2028011570" sldId="339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26.742" v="19"/>
        <pc:sldMkLst>
          <pc:docMk/>
          <pc:sldMk cId="4128457630" sldId="340"/>
        </pc:sldMkLst>
        <pc:spChg chg="mod">
          <ac:chgData name="Alfred Asterjadhi" userId="39de57b9-85c0-4fd1-aaac-8ca2b6560ad0" providerId="ADAL" clId="{4BFF0F8D-9B66-4C2C-8689-62E48C3AC1D7}" dt="2021-03-12T17:25:26.742" v="19"/>
          <ac:spMkLst>
            <pc:docMk/>
            <pc:sldMk cId="4128457630" sldId="340"/>
            <ac:spMk id="5" creationId="{C1C97B3E-1DA6-4ED5-B854-EEFBB7863109}"/>
          </ac:spMkLst>
        </pc:spChg>
      </pc:sldChg>
      <pc:sldChg chg="modSp">
        <pc:chgData name="Alfred Asterjadhi" userId="39de57b9-85c0-4fd1-aaac-8ca2b6560ad0" providerId="ADAL" clId="{4BFF0F8D-9B66-4C2C-8689-62E48C3AC1D7}" dt="2021-03-12T17:25:28.506" v="20"/>
        <pc:sldMkLst>
          <pc:docMk/>
          <pc:sldMk cId="3468664713" sldId="341"/>
        </pc:sldMkLst>
        <pc:spChg chg="mod">
          <ac:chgData name="Alfred Asterjadhi" userId="39de57b9-85c0-4fd1-aaac-8ca2b6560ad0" providerId="ADAL" clId="{4BFF0F8D-9B66-4C2C-8689-62E48C3AC1D7}" dt="2021-03-12T17:25:28.506" v="20"/>
          <ac:spMkLst>
            <pc:docMk/>
            <pc:sldMk cId="3468664713" sldId="341"/>
            <ac:spMk id="5" creationId="{5DB4199A-F231-4C06-88A7-0B657C24A26C}"/>
          </ac:spMkLst>
        </pc:spChg>
      </pc:sldChg>
      <pc:sldChg chg="modSp">
        <pc:chgData name="Alfred Asterjadhi" userId="39de57b9-85c0-4fd1-aaac-8ca2b6560ad0" providerId="ADAL" clId="{4BFF0F8D-9B66-4C2C-8689-62E48C3AC1D7}" dt="2021-03-12T17:25:30.235" v="21"/>
        <pc:sldMkLst>
          <pc:docMk/>
          <pc:sldMk cId="3602131151" sldId="342"/>
        </pc:sldMkLst>
        <pc:spChg chg="mod">
          <ac:chgData name="Alfred Asterjadhi" userId="39de57b9-85c0-4fd1-aaac-8ca2b6560ad0" providerId="ADAL" clId="{4BFF0F8D-9B66-4C2C-8689-62E48C3AC1D7}" dt="2021-03-12T17:25:30.235" v="21"/>
          <ac:spMkLst>
            <pc:docMk/>
            <pc:sldMk cId="3602131151" sldId="342"/>
            <ac:spMk id="5" creationId="{94956ECA-6245-4002-8B59-9339E54B7CEB}"/>
          </ac:spMkLst>
        </pc:spChg>
      </pc:sldChg>
      <pc:sldChg chg="modSp">
        <pc:chgData name="Alfred Asterjadhi" userId="39de57b9-85c0-4fd1-aaac-8ca2b6560ad0" providerId="ADAL" clId="{4BFF0F8D-9B66-4C2C-8689-62E48C3AC1D7}" dt="2021-03-12T17:25:32.120" v="22"/>
        <pc:sldMkLst>
          <pc:docMk/>
          <pc:sldMk cId="1330070991" sldId="344"/>
        </pc:sldMkLst>
        <pc:spChg chg="mod">
          <ac:chgData name="Alfred Asterjadhi" userId="39de57b9-85c0-4fd1-aaac-8ca2b6560ad0" providerId="ADAL" clId="{4BFF0F8D-9B66-4C2C-8689-62E48C3AC1D7}" dt="2021-03-12T17:25:32.120" v="22"/>
          <ac:spMkLst>
            <pc:docMk/>
            <pc:sldMk cId="1330070991" sldId="344"/>
            <ac:spMk id="5" creationId="{67E03E7B-BF24-4802-8F2B-5146E7A2D7E1}"/>
          </ac:spMkLst>
        </pc:spChg>
      </pc:sldChg>
      <pc:sldChg chg="modSp">
        <pc:chgData name="Alfred Asterjadhi" userId="39de57b9-85c0-4fd1-aaac-8ca2b6560ad0" providerId="ADAL" clId="{4BFF0F8D-9B66-4C2C-8689-62E48C3AC1D7}" dt="2021-03-12T17:25:33.930" v="23"/>
        <pc:sldMkLst>
          <pc:docMk/>
          <pc:sldMk cId="3400486910" sldId="345"/>
        </pc:sldMkLst>
        <pc:spChg chg="mod">
          <ac:chgData name="Alfred Asterjadhi" userId="39de57b9-85c0-4fd1-aaac-8ca2b6560ad0" providerId="ADAL" clId="{4BFF0F8D-9B66-4C2C-8689-62E48C3AC1D7}" dt="2021-03-12T17:25:33.930" v="23"/>
          <ac:spMkLst>
            <pc:docMk/>
            <pc:sldMk cId="3400486910" sldId="345"/>
            <ac:spMk id="5" creationId="{B379A94F-1E0F-432D-B020-48069315BF78}"/>
          </ac:spMkLst>
        </pc:spChg>
      </pc:sldChg>
      <pc:sldMasterChg chg="modSp mod">
        <pc:chgData name="Alfred Asterjadhi" userId="39de57b9-85c0-4fd1-aaac-8ca2b6560ad0" providerId="ADAL" clId="{4BFF0F8D-9B66-4C2C-8689-62E48C3AC1D7}" dt="2021-03-12T17:24:58.8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BFF0F8D-9B66-4C2C-8689-62E48C3AC1D7}" dt="2021-03-12T17:24:58.8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802.11-20/1961r4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04-00be-tgbe-teleconference-guidelines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2153-04-00be-adopting-a-release-framework-to-meet-timeline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559-01-00be-802-11be-selection-procedure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997-77-00be-tgbe-spec-text-volunteers-and-status.docx" TargetMode="External"/><Relationship Id="rId3" Type="http://schemas.openxmlformats.org/officeDocument/2006/relationships/hyperlink" Target="https://mentor.ieee.org/802.11/dcn/19/11-19-1755-13-00be-compendium-of-motions-related-to-the-contents-of-the-tgbe-specification-framework-document.pptx" TargetMode="External"/><Relationship Id="rId7" Type="http://schemas.openxmlformats.org/officeDocument/2006/relationships/hyperlink" Target="https://mentor.ieee.org/802.11/dcn/20/11-20-0984-04-00be-tgbe-teleconference-guidelines.docx" TargetMode="External"/><Relationship Id="rId2" Type="http://schemas.openxmlformats.org/officeDocument/2006/relationships/hyperlink" Target="https://mentor.ieee.org/802.11/dcn/19/11-19-1262-21-00be-specification-framework-for-tgb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35-04-00be-compendium-of-straw-polls-and-potential-changes-to-the-specification-framework-document-part-2.docx" TargetMode="External"/><Relationship Id="rId5" Type="http://schemas.openxmlformats.org/officeDocument/2006/relationships/hyperlink" Target="https://mentor.ieee.org/802.11/dcn/20/11-20-0566-99-00be-compendium-of-straw-polls-and-potential-changes-to-the-specification-framework-document.docx" TargetMode="External"/><Relationship Id="rId4" Type="http://schemas.openxmlformats.org/officeDocument/2006/relationships/hyperlink" Target="https://mentor.ieee.org/802.11/dcn/20/11-20-0997-78-00be-tgbe-spec-text-volunteers-and-status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Release Guidelines: An Overview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641935" imgH="2660015" progId="Word.Document.8">
                  <p:embed/>
                </p:oleObj>
              </mc:Choice>
              <mc:Fallback>
                <p:oleObj name="Document" r:id="rId4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with existing auxiliary </a:t>
            </a:r>
            <a:r>
              <a:rPr lang="en-US" sz="1800" dirty="0">
                <a:solidFill>
                  <a:srgbClr val="FF0000"/>
                </a:solidFill>
                <a:highlight>
                  <a:srgbClr val="00B8FF"/>
                </a:highlight>
              </a:rPr>
              <a:t>steps</a:t>
            </a:r>
            <a:r>
              <a:rPr lang="en-US" sz="1800" dirty="0"/>
              <a:t>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Refer to TGbe </a:t>
            </a:r>
            <a:r>
              <a:rPr lang="en-US" sz="1400" dirty="0">
                <a:hlinkClick r:id="rId2"/>
              </a:rPr>
              <a:t>guidelines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Future auxiliary </a:t>
            </a:r>
            <a:r>
              <a:rPr lang="en-US" sz="1800" dirty="0">
                <a:highlight>
                  <a:srgbClr val="00B050"/>
                </a:highlight>
              </a:rPr>
              <a:t>steps</a:t>
            </a:r>
            <a:r>
              <a:rPr lang="en-US" sz="1800" dirty="0"/>
              <a:t> are shown above</a:t>
            </a:r>
          </a:p>
          <a:p>
            <a:pPr marL="457200" lvl="1" indent="0"/>
            <a:endParaRPr lang="en-US" sz="1400" dirty="0"/>
          </a:p>
        </p:txBody>
      </p:sp>
      <p:sp>
        <p:nvSpPr>
          <p:cNvPr id="22" name="Cloud 21">
            <a:extLst>
              <a:ext uri="{FF2B5EF4-FFF2-40B4-BE49-F238E27FC236}">
                <a16:creationId xmlns:a16="http://schemas.microsoft.com/office/drawing/2014/main" id="{C6D54873-72E7-48E1-BE77-F28FC66BA9B4}"/>
              </a:ext>
            </a:extLst>
          </p:cNvPr>
          <p:cNvSpPr/>
          <p:nvPr/>
        </p:nvSpPr>
        <p:spPr bwMode="auto">
          <a:xfrm>
            <a:off x="3249457" y="1770852"/>
            <a:ext cx="5767717" cy="3131772"/>
          </a:xfrm>
          <a:prstGeom prst="cloud">
            <a:avLst/>
          </a:prstGeom>
          <a:solidFill>
            <a:srgbClr val="00B8FF">
              <a:alpha val="18039"/>
            </a:srgb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D2E3095-BA85-47F4-8FDB-1FA595D59697}"/>
              </a:ext>
            </a:extLst>
          </p:cNvPr>
          <p:cNvCxnSpPr>
            <a:cxnSpLocks/>
          </p:cNvCxnSpPr>
          <p:nvPr/>
        </p:nvCxnSpPr>
        <p:spPr bwMode="auto">
          <a:xfrm>
            <a:off x="1152692" y="40596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9F31DB7-1698-4D59-84B2-EFBDE4CA459A}"/>
              </a:ext>
            </a:extLst>
          </p:cNvPr>
          <p:cNvCxnSpPr>
            <a:cxnSpLocks/>
          </p:cNvCxnSpPr>
          <p:nvPr/>
        </p:nvCxnSpPr>
        <p:spPr bwMode="auto">
          <a:xfrm>
            <a:off x="1000292" y="3914280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A8BE282-2384-4626-88B2-72CDE1CA5BD5}"/>
              </a:ext>
            </a:extLst>
          </p:cNvPr>
          <p:cNvSpPr/>
          <p:nvPr/>
        </p:nvSpPr>
        <p:spPr bwMode="auto">
          <a:xfrm>
            <a:off x="380206" y="2151893"/>
            <a:ext cx="1610686" cy="74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Functional Requirements Document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D85F80-FD3C-4C7C-A89E-8D61C0D12B9F}"/>
              </a:ext>
            </a:extLst>
          </p:cNvPr>
          <p:cNvSpPr/>
          <p:nvPr/>
        </p:nvSpPr>
        <p:spPr bwMode="auto">
          <a:xfrm>
            <a:off x="466892" y="3297689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5BFEDD0-CF1C-4831-86CC-0FD6C44C4C42}"/>
              </a:ext>
            </a:extLst>
          </p:cNvPr>
          <p:cNvSpPr/>
          <p:nvPr/>
        </p:nvSpPr>
        <p:spPr bwMode="auto">
          <a:xfrm>
            <a:off x="466892" y="4600080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C9AB42C-819D-4021-BEBC-D308F64B829B}"/>
              </a:ext>
            </a:extLst>
          </p:cNvPr>
          <p:cNvSpPr/>
          <p:nvPr/>
        </p:nvSpPr>
        <p:spPr bwMode="auto">
          <a:xfrm>
            <a:off x="619292" y="47524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5262724-E2D2-41C1-99C2-538932B5190B}"/>
              </a:ext>
            </a:extLst>
          </p:cNvPr>
          <p:cNvSpPr/>
          <p:nvPr/>
        </p:nvSpPr>
        <p:spPr bwMode="auto">
          <a:xfrm>
            <a:off x="771692" y="49048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text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0A40030-1BD4-49CC-AB74-405A71CB2873}"/>
              </a:ext>
            </a:extLst>
          </p:cNvPr>
          <p:cNvSpPr/>
          <p:nvPr/>
        </p:nvSpPr>
        <p:spPr bwMode="auto">
          <a:xfrm>
            <a:off x="619292" y="34500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125858C-ADBF-45CC-884A-6F45039DF723}"/>
              </a:ext>
            </a:extLst>
          </p:cNvPr>
          <p:cNvSpPr/>
          <p:nvPr/>
        </p:nvSpPr>
        <p:spPr bwMode="auto">
          <a:xfrm>
            <a:off x="771692" y="36024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Technical Contribution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5F934EF-2F88-411D-B605-B822B83070DB}"/>
              </a:ext>
            </a:extLst>
          </p:cNvPr>
          <p:cNvSpPr/>
          <p:nvPr/>
        </p:nvSpPr>
        <p:spPr bwMode="auto">
          <a:xfrm>
            <a:off x="380206" y="3203313"/>
            <a:ext cx="1610686" cy="247335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1534191-BFC8-4CEC-80A2-794B4BBAD6E5}"/>
              </a:ext>
            </a:extLst>
          </p:cNvPr>
          <p:cNvCxnSpPr>
            <a:cxnSpLocks/>
          </p:cNvCxnSpPr>
          <p:nvPr/>
        </p:nvCxnSpPr>
        <p:spPr bwMode="auto">
          <a:xfrm>
            <a:off x="1152692" y="2899911"/>
            <a:ext cx="0" cy="303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9EDA51B-A17A-4C35-B5C4-B455A41618A8}"/>
              </a:ext>
            </a:extLst>
          </p:cNvPr>
          <p:cNvCxnSpPr>
            <a:cxnSpLocks/>
          </p:cNvCxnSpPr>
          <p:nvPr/>
        </p:nvCxnSpPr>
        <p:spPr bwMode="auto">
          <a:xfrm>
            <a:off x="1305092" y="42120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6DA2A1F-6B16-4720-ACAE-DF77152C4330}"/>
              </a:ext>
            </a:extLst>
          </p:cNvPr>
          <p:cNvCxnSpPr>
            <a:cxnSpLocks/>
          </p:cNvCxnSpPr>
          <p:nvPr/>
        </p:nvCxnSpPr>
        <p:spPr bwMode="auto">
          <a:xfrm>
            <a:off x="19146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64" name="Flowchart: Decision 63">
            <a:extLst>
              <a:ext uri="{FF2B5EF4-FFF2-40B4-BE49-F238E27FC236}">
                <a16:creationId xmlns:a16="http://schemas.microsoft.com/office/drawing/2014/main" id="{0EAF7ACC-4469-4132-8CFB-E2767D7E89F2}"/>
              </a:ext>
            </a:extLst>
          </p:cNvPr>
          <p:cNvSpPr/>
          <p:nvPr/>
        </p:nvSpPr>
        <p:spPr bwMode="auto">
          <a:xfrm>
            <a:off x="2219492" y="505728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016A84AC-7A09-4829-B1F2-B977E08760F6}"/>
              </a:ext>
            </a:extLst>
          </p:cNvPr>
          <p:cNvSpPr/>
          <p:nvPr/>
        </p:nvSpPr>
        <p:spPr bwMode="auto">
          <a:xfrm>
            <a:off x="5298315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FE0E301-7BCF-4FEB-9268-5668F3494212}"/>
              </a:ext>
            </a:extLst>
          </p:cNvPr>
          <p:cNvSpPr/>
          <p:nvPr/>
        </p:nvSpPr>
        <p:spPr bwMode="auto">
          <a:xfrm>
            <a:off x="3289465" y="4962205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document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295FA43-7729-4129-999A-0DDE4D518C21}"/>
              </a:ext>
            </a:extLst>
          </p:cNvPr>
          <p:cNvCxnSpPr>
            <a:cxnSpLocks/>
          </p:cNvCxnSpPr>
          <p:nvPr/>
        </p:nvCxnSpPr>
        <p:spPr bwMode="auto">
          <a:xfrm>
            <a:off x="3854930" y="3016169"/>
            <a:ext cx="980115" cy="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12C441-0A2F-465D-B6BB-F615888527B6}"/>
              </a:ext>
            </a:extLst>
          </p:cNvPr>
          <p:cNvCxnSpPr>
            <a:cxnSpLocks/>
            <a:stCxn id="66" idx="0"/>
          </p:cNvCxnSpPr>
          <p:nvPr/>
        </p:nvCxnSpPr>
        <p:spPr bwMode="auto">
          <a:xfrm flipV="1">
            <a:off x="3860965" y="2512741"/>
            <a:ext cx="0" cy="24494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7608C75-A4B6-403E-8CE8-B3A437BC49B8}"/>
              </a:ext>
            </a:extLst>
          </p:cNvPr>
          <p:cNvCxnSpPr>
            <a:cxnSpLocks/>
          </p:cNvCxnSpPr>
          <p:nvPr/>
        </p:nvCxnSpPr>
        <p:spPr bwMode="auto">
          <a:xfrm>
            <a:off x="29814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8CE81A2-3E9A-4A10-8FC0-264714ACD8A3}"/>
              </a:ext>
            </a:extLst>
          </p:cNvPr>
          <p:cNvSpPr txBox="1"/>
          <p:nvPr/>
        </p:nvSpPr>
        <p:spPr>
          <a:xfrm>
            <a:off x="2194829" y="4616184"/>
            <a:ext cx="8963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Add to Spec</a:t>
            </a:r>
          </a:p>
          <a:p>
            <a:r>
              <a:rPr lang="en-US" sz="1100" dirty="0">
                <a:solidFill>
                  <a:schemeClr val="tx1"/>
                </a:solidFill>
              </a:rPr>
              <a:t>Framework?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2BBE8F-5B38-41E5-9465-9C8CB5F84BD6}"/>
              </a:ext>
            </a:extLst>
          </p:cNvPr>
          <p:cNvSpPr txBox="1"/>
          <p:nvPr/>
        </p:nvSpPr>
        <p:spPr>
          <a:xfrm>
            <a:off x="2970171" y="50384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2CE6C6D-4630-4D00-822E-8E1004FA9496}"/>
              </a:ext>
            </a:extLst>
          </p:cNvPr>
          <p:cNvCxnSpPr>
            <a:cxnSpLocks/>
          </p:cNvCxnSpPr>
          <p:nvPr/>
        </p:nvCxnSpPr>
        <p:spPr bwMode="auto">
          <a:xfrm>
            <a:off x="5679315" y="5081340"/>
            <a:ext cx="0" cy="3577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6CE7EE1F-6B76-431C-A92A-5FC6A38F80F4}"/>
              </a:ext>
            </a:extLst>
          </p:cNvPr>
          <p:cNvSpPr/>
          <p:nvPr/>
        </p:nvSpPr>
        <p:spPr bwMode="auto">
          <a:xfrm>
            <a:off x="4836005" y="25362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E872C9-7B23-4AC3-96D9-AC2D4F9B5516}"/>
              </a:ext>
            </a:extLst>
          </p:cNvPr>
          <p:cNvSpPr/>
          <p:nvPr/>
        </p:nvSpPr>
        <p:spPr bwMode="auto">
          <a:xfrm>
            <a:off x="4988405" y="26886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0B5D717-6CE6-4E42-8601-F0CBBABD4944}"/>
              </a:ext>
            </a:extLst>
          </p:cNvPr>
          <p:cNvCxnSpPr>
            <a:cxnSpLocks/>
            <a:endCxn id="65" idx="0"/>
          </p:cNvCxnSpPr>
          <p:nvPr/>
        </p:nvCxnSpPr>
        <p:spPr bwMode="auto">
          <a:xfrm>
            <a:off x="5679315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079AB58-0B7A-4958-9D09-5E863238744F}"/>
              </a:ext>
            </a:extLst>
          </p:cNvPr>
          <p:cNvSpPr txBox="1"/>
          <p:nvPr/>
        </p:nvSpPr>
        <p:spPr>
          <a:xfrm>
            <a:off x="4600884" y="4600902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Adopt into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Draft?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1E10BD4-D38F-47B3-941B-9135A1B45369}"/>
              </a:ext>
            </a:extLst>
          </p:cNvPr>
          <p:cNvSpPr txBox="1"/>
          <p:nvPr/>
        </p:nvSpPr>
        <p:spPr>
          <a:xfrm>
            <a:off x="5419862" y="517248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FFB6325-AB53-4F96-A9E7-DA941AC9858F}"/>
              </a:ext>
            </a:extLst>
          </p:cNvPr>
          <p:cNvSpPr/>
          <p:nvPr/>
        </p:nvSpPr>
        <p:spPr bwMode="auto">
          <a:xfrm>
            <a:off x="5068276" y="5428909"/>
            <a:ext cx="1143000" cy="6155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Detailed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2CE9996-E63B-4662-8AEE-54A635EE3DF1}"/>
              </a:ext>
            </a:extLst>
          </p:cNvPr>
          <p:cNvCxnSpPr>
            <a:cxnSpLocks/>
          </p:cNvCxnSpPr>
          <p:nvPr/>
        </p:nvCxnSpPr>
        <p:spPr bwMode="auto">
          <a:xfrm>
            <a:off x="6211113" y="5867400"/>
            <a:ext cx="4003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CE90F879-66B2-4986-A08B-2DD7D13A62F8}"/>
              </a:ext>
            </a:extLst>
          </p:cNvPr>
          <p:cNvSpPr/>
          <p:nvPr/>
        </p:nvSpPr>
        <p:spPr bwMode="auto">
          <a:xfrm>
            <a:off x="6589357" y="563880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0EDF3A5-4A35-428A-BDC3-2C8F11B4669D}"/>
              </a:ext>
            </a:extLst>
          </p:cNvPr>
          <p:cNvCxnSpPr>
            <a:cxnSpLocks/>
          </p:cNvCxnSpPr>
          <p:nvPr/>
        </p:nvCxnSpPr>
        <p:spPr bwMode="auto">
          <a:xfrm>
            <a:off x="7318030" y="586740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ADD55A55-9BDA-44DE-B04A-D1DDEF3C45FA}"/>
              </a:ext>
            </a:extLst>
          </p:cNvPr>
          <p:cNvSpPr txBox="1"/>
          <p:nvPr/>
        </p:nvSpPr>
        <p:spPr>
          <a:xfrm>
            <a:off x="7294276" y="5623666"/>
            <a:ext cx="216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DD49326-FF54-45E2-B55D-9A3CC213C83E}"/>
              </a:ext>
            </a:extLst>
          </p:cNvPr>
          <p:cNvSpPr/>
          <p:nvPr/>
        </p:nvSpPr>
        <p:spPr bwMode="auto">
          <a:xfrm>
            <a:off x="7633295" y="5541519"/>
            <a:ext cx="1143000" cy="482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TG or WG Letter Ballot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600B2CC-6BB6-4DE9-A21C-193A9D3501B5}"/>
              </a:ext>
            </a:extLst>
          </p:cNvPr>
          <p:cNvSpPr txBox="1"/>
          <p:nvPr/>
        </p:nvSpPr>
        <p:spPr>
          <a:xfrm>
            <a:off x="6351039" y="5088520"/>
            <a:ext cx="13019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Spec Addresses</a:t>
            </a:r>
          </a:p>
          <a:p>
            <a:r>
              <a:rPr lang="en-US" sz="1100" dirty="0">
                <a:solidFill>
                  <a:schemeClr val="tx1"/>
                </a:solidFill>
              </a:rPr>
              <a:t>Spec Framework</a:t>
            </a:r>
          </a:p>
          <a:p>
            <a:r>
              <a:rPr lang="en-US" sz="1100" dirty="0">
                <a:solidFill>
                  <a:schemeClr val="tx1"/>
                </a:solidFill>
              </a:rPr>
              <a:t>And Ready for LB?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AFD678-A685-4549-A9BD-AD400C8CD73B}"/>
              </a:ext>
            </a:extLst>
          </p:cNvPr>
          <p:cNvSpPr/>
          <p:nvPr/>
        </p:nvSpPr>
        <p:spPr bwMode="auto">
          <a:xfrm>
            <a:off x="2021510" y="3886317"/>
            <a:ext cx="1319291" cy="57053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SPs (75%)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17DC40-1FDD-4EF5-9B48-52D173AA0FF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4425844"/>
            <a:ext cx="207800" cy="46925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E26A459-C7CD-47B4-BA93-E3348BAF9217}"/>
              </a:ext>
            </a:extLst>
          </p:cNvPr>
          <p:cNvCxnSpPr>
            <a:cxnSpLocks/>
            <a:endCxn id="64" idx="0"/>
          </p:cNvCxnSpPr>
          <p:nvPr/>
        </p:nvCxnSpPr>
        <p:spPr bwMode="auto">
          <a:xfrm>
            <a:off x="2594237" y="4463715"/>
            <a:ext cx="6255" cy="593565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0EA928D9-7459-4EA0-98E8-61019FEF8940}"/>
              </a:ext>
            </a:extLst>
          </p:cNvPr>
          <p:cNvSpPr/>
          <p:nvPr/>
        </p:nvSpPr>
        <p:spPr bwMode="auto">
          <a:xfrm>
            <a:off x="4965415" y="2146443"/>
            <a:ext cx="2709381" cy="33114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Spec Text Volunteers And Status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5122C08-6F10-41F3-954F-A74838BAD497}"/>
              </a:ext>
            </a:extLst>
          </p:cNvPr>
          <p:cNvSpPr/>
          <p:nvPr/>
        </p:nvSpPr>
        <p:spPr bwMode="auto">
          <a:xfrm>
            <a:off x="5917791" y="3870721"/>
            <a:ext cx="1400239" cy="57053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PDTs (75%)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2F2D1B7-DC3F-466A-B099-52065E903078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6604844" y="4447706"/>
            <a:ext cx="944066" cy="206914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1" name="Flowchart: Decision 130">
            <a:extLst>
              <a:ext uri="{FF2B5EF4-FFF2-40B4-BE49-F238E27FC236}">
                <a16:creationId xmlns:a16="http://schemas.microsoft.com/office/drawing/2014/main" id="{94768463-4366-4555-BA0C-2FF95477CF23}"/>
              </a:ext>
            </a:extLst>
          </p:cNvPr>
          <p:cNvSpPr/>
          <p:nvPr/>
        </p:nvSpPr>
        <p:spPr bwMode="auto">
          <a:xfrm>
            <a:off x="7167910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CB06D4D-1AB7-461A-9C0E-5C86934E5E7B}"/>
              </a:ext>
            </a:extLst>
          </p:cNvPr>
          <p:cNvSpPr/>
          <p:nvPr/>
        </p:nvSpPr>
        <p:spPr bwMode="auto">
          <a:xfrm>
            <a:off x="6705600" y="25362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AD0D9D1-C27C-484D-97B2-22F73D489408}"/>
              </a:ext>
            </a:extLst>
          </p:cNvPr>
          <p:cNvSpPr/>
          <p:nvPr/>
        </p:nvSpPr>
        <p:spPr bwMode="auto">
          <a:xfrm>
            <a:off x="6858000" y="26886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EBF057F-5AE1-4BA6-923C-E12228D09BA5}"/>
              </a:ext>
            </a:extLst>
          </p:cNvPr>
          <p:cNvSpPr/>
          <p:nvPr/>
        </p:nvSpPr>
        <p:spPr bwMode="auto">
          <a:xfrm>
            <a:off x="7010400" y="28410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8F5AEA64-EBF8-4740-BC8A-76DD642BCD40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7548910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F18D0C45-255B-487A-A0F8-F6F115C8D18E}"/>
              </a:ext>
            </a:extLst>
          </p:cNvPr>
          <p:cNvCxnSpPr>
            <a:cxnSpLocks/>
            <a:endCxn id="50" idx="0"/>
          </p:cNvCxnSpPr>
          <p:nvPr/>
        </p:nvCxnSpPr>
        <p:spPr bwMode="auto">
          <a:xfrm flipH="1">
            <a:off x="6617911" y="3568128"/>
            <a:ext cx="240090" cy="302593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CBE42873-E317-4362-B0DD-645890E70AD1}"/>
              </a:ext>
            </a:extLst>
          </p:cNvPr>
          <p:cNvCxnSpPr>
            <a:cxnSpLocks/>
          </p:cNvCxnSpPr>
          <p:nvPr/>
        </p:nvCxnSpPr>
        <p:spPr bwMode="auto">
          <a:xfrm>
            <a:off x="6411278" y="2996286"/>
            <a:ext cx="3533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91E9F91-E773-4033-B1BF-746AC57CBACE}"/>
              </a:ext>
            </a:extLst>
          </p:cNvPr>
          <p:cNvSpPr/>
          <p:nvPr/>
        </p:nvSpPr>
        <p:spPr bwMode="auto">
          <a:xfrm>
            <a:off x="5140805" y="28410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7C8079B3-E421-45B5-95C8-C80E3340745B}"/>
              </a:ext>
            </a:extLst>
          </p:cNvPr>
          <p:cNvCxnSpPr>
            <a:cxnSpLocks/>
            <a:stCxn id="131" idx="1"/>
            <a:endCxn id="79" idx="0"/>
          </p:cNvCxnSpPr>
          <p:nvPr/>
        </p:nvCxnSpPr>
        <p:spPr bwMode="auto">
          <a:xfrm flipH="1">
            <a:off x="5639776" y="4867980"/>
            <a:ext cx="1528134" cy="5609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E5262A4C-53CA-4447-8916-88836CBBC9D7}"/>
              </a:ext>
            </a:extLst>
          </p:cNvPr>
          <p:cNvSpPr txBox="1"/>
          <p:nvPr/>
        </p:nvSpPr>
        <p:spPr>
          <a:xfrm>
            <a:off x="6901597" y="2725550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2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A4F809-C5D0-4729-AC61-2B1FDAD1D9BC}"/>
              </a:ext>
            </a:extLst>
          </p:cNvPr>
          <p:cNvSpPr txBox="1"/>
          <p:nvPr/>
        </p:nvSpPr>
        <p:spPr>
          <a:xfrm>
            <a:off x="5041451" y="2745418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1 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750E692-92C4-4984-B4FC-6E4342799F54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4931" y="2512741"/>
            <a:ext cx="25563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D1D06AB6-07D1-4DF3-9DD3-DC0B64005EFE}"/>
              </a:ext>
            </a:extLst>
          </p:cNvPr>
          <p:cNvCxnSpPr>
            <a:cxnSpLocks/>
          </p:cNvCxnSpPr>
          <p:nvPr/>
        </p:nvCxnSpPr>
        <p:spPr bwMode="auto">
          <a:xfrm flipH="1">
            <a:off x="6418501" y="2516997"/>
            <a:ext cx="1" cy="4835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0912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C8377-528C-48A0-B00B-E33843997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LB vs WG CC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99220-8160-43F0-9F22-5D0F5FC8F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WG Letter Ballot (LB) Motion will read as follows: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/>
              <a:t>Instruct the editor to prepare TGbe Draft D1.0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/>
              <a:t>Approve a 30 day Working Group Technical Letter Ballot asking the question “Should TGbe Draft 1.0 be forwarded to Sponsor Ballot?”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WC Comment Collection (CC) Motion will read as follows: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Instruct the editor to prepare TGbe Draft D1.0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Approve a 30 day Working Group Comment Collection asking the question” Understanding that development of features for P802.11be is ongoing, are the features defined in P802.11be D1.0 complete?”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07679-7E5F-48E2-9D7E-ACBA476CAC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97B3E-1DA6-4ED5-B854-EEFBB78631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E76B7-8678-4D59-9E2D-F120EDCE2770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457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5949-87C9-4E5D-A323-34BDDC392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WG LB vs. WG CC: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452B3-256B-44F8-BAFC-8B4C42D57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Similarities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passed motion will generate a TGbe Draft 1.0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Comments will be collected on D1.0 during the 30 day period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TGbe will follow the same procedure for comment resolution for either LB or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D1.0 will be liaised to external organizations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Differences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WG members are required to vote on a WG LB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No such requirement would be in place for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TGbe D1.0 will be available for purchase if WG LB passes (75% support); not available for purchase if WG LB fails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D1.0 will not be available for purchase in the case of WG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 changes to the TGbe timeline are needed if the motion is a WG LB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Need to strikethrough “</a:t>
            </a:r>
            <a:r>
              <a:rPr lang="en-US" sz="1200" strike="sngStrike" dirty="0"/>
              <a:t>Letter Ballot</a:t>
            </a:r>
            <a:r>
              <a:rPr lang="en-US" sz="1200" dirty="0"/>
              <a:t>” entries for TGbe D1.0 and TGbe D2.0 for CC path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However, in both options the milestones and draft numbers will be unchanged (as they were agreed)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WG LB motion implies that the TG believes that the draft is complete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No such implications for a WG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26CC6-3D8A-4F06-BB18-AB02EF17AD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4199A-F231-4C06-88A7-0B657C24A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F01D3-2D26-40E3-ACCC-3704F2B7229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64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19B56-6B1C-41AA-AB74-09FA1A9C9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Why using TGbe </a:t>
            </a:r>
            <a:r>
              <a:rPr lang="en-US">
                <a:solidFill>
                  <a:srgbClr val="0070C0"/>
                </a:solidFill>
              </a:rPr>
              <a:t>D1.0 versions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2965-292F-45BF-96B7-9F5CF76D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Comments were received that if WG CC option is followed then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Instead of using D1.0 and D2.0 versions, the TG should continue using D0.X, such as D0.5, and so on, until TG believes the draft is ready for WG LB ( in which case create D1.0)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Reasons for using current versions plan (i.e., D1.0, D2.0,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Integer based numbering is generally assigned to drafts that are considered stable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Decimal point drafts generally used for intermediate releases (incorporating comment resolutions,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Aligns IEEE standardization and Wi-Fi industry releases (see </a:t>
            </a:r>
            <a:r>
              <a:rPr lang="en-US" sz="1600" dirty="0">
                <a:hlinkClick r:id="rId2"/>
              </a:rPr>
              <a:t>2153r4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Aligns with Motion that the TG passed in January 2020 to create D1.0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Ruled as a technical motion it passed with the following result: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b="1" dirty="0"/>
              <a:t>Y/N/A: 85/5/19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is no requirement that D1.0 must be sent out for a WG LB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44B4-2962-495D-AD38-DBE9AB9DFE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56ECA-6245-4002-8B59-9339E54B7C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2865F-E384-45F9-8B3D-CDB2B107FC9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13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1B886419-913E-42CC-A51A-A81DC274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58B26-BFAD-41DB-922C-95AC929E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SP1: Which option do you prefer for TGbe D1.0 and TGbe D2.0: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Run a Working Group Letter Ballot motion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 Run a Working Group Comment Collection motion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Result: Option 1 42, Option 2 53, Abstain 18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Plan is to go with Option 2, for which we need to amend the timeline as shown in next slide and the motions for D1.0 and D2.0 be as follows: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Instruct the editor to prepare TGbe Draft D1.0/D2.0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Approve a 30-day Working Group Comment Collection* asking the question” Understanding that development of features for P802.11be is ongoing, are the features defined in P802.11be D1.0 complete?”</a:t>
            </a:r>
          </a:p>
          <a:p>
            <a:pPr marL="857250" lvl="2" indent="0"/>
            <a:endParaRPr lang="en-US" sz="80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*The voting result of this WG comment collection (CC) will be one of the parameters considered by the TGbe group to determine the maturity of the TGbe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8C7FB1-F70D-4ACB-88CB-B06F9D18FD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03E7B-BF24-4802-8F2B-5146E7A2D7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28990-B5A5-42C4-8A2E-F1D582C6FA7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070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Amended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2000" dirty="0"/>
              <a:t>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20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2000" dirty="0"/>
              <a:t>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</a:t>
            </a:r>
            <a:r>
              <a:rPr lang="en-US" altLang="en-US" sz="2000" u="sng" dirty="0">
                <a:solidFill>
                  <a:srgbClr val="FF0000"/>
                </a:solidFill>
              </a:rPr>
              <a:t>etter</a:t>
            </a:r>
            <a:r>
              <a:rPr lang="en-US" altLang="en-US" sz="2000" dirty="0"/>
              <a:t> B</a:t>
            </a:r>
            <a:r>
              <a:rPr lang="en-US" altLang="en-US" sz="2000" u="sng" dirty="0">
                <a:solidFill>
                  <a:srgbClr val="FF0000"/>
                </a:solidFill>
              </a:rPr>
              <a:t>allot</a:t>
            </a:r>
            <a:r>
              <a:rPr lang="en-US" altLang="en-US" sz="2000" dirty="0"/>
              <a:t>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2000" dirty="0"/>
              <a:t>					Nov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			May 2024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48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TGbe agreed to a release-based approach during Jan 2020 F2F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“</a:t>
            </a:r>
            <a:r>
              <a:rPr lang="en-GB" sz="1800" i="1" dirty="0"/>
              <a:t>Move to agree to define releases of features, and to prioritize contributions and decisions related to release in the agenda, as summarized below, starting with Release 1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Release 1 Features are: </a:t>
            </a:r>
            <a:r>
              <a:rPr lang="en-GB" sz="1100" i="1" dirty="0"/>
              <a:t>320 MHz, 4KQAM, Multiple RUs per STA, Multi-link operation and a low complexity AP coordination feature </a:t>
            </a:r>
            <a:endParaRPr lang="en-US" sz="11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Candidate Release 2 Features: </a:t>
            </a:r>
            <a:r>
              <a:rPr lang="en-GB" sz="1100" i="1" dirty="0"/>
              <a:t>16 spatial streams, HARQ, Additional multi-AP features (e.g. C-BF, JT), any other potential features in the scope of PAR (e.g. features for Time-sensitive networks)</a:t>
            </a:r>
            <a:endParaRPr lang="en-US" sz="1100" i="1" dirty="0"/>
          </a:p>
          <a:p>
            <a:pPr marL="457200" lvl="1" indent="0"/>
            <a:r>
              <a:rPr lang="en-GB" sz="1800" i="1" dirty="0"/>
              <a:t>Notes: 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1 features needs to be ready and stable in 11be D1.0/D2.0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2 features needs to be ready and stable in 11be D3.0/D4.0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discussion on release 2 features is still allowed during release 1 phase.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­All releases target increasing throughput and/or reducing worst case latency and/or improving power efficiency, as defined in the PAR</a:t>
            </a:r>
            <a:r>
              <a:rPr lang="en-GB" sz="1400" dirty="0"/>
              <a:t>”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LB 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1600" b="0" dirty="0"/>
              <a:t>* Short terms/intermediate targets: Deliver D0.3 in Jan 2021, and D0.4 in Mar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165088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254250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796143" y="2645081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862138" y="2747660"/>
            <a:ext cx="7701041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6991251" y="2467877"/>
            <a:ext cx="1264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72CBA2-8495-4135-8486-9E80DA9F2176}"/>
              </a:ext>
            </a:extLst>
          </p:cNvPr>
          <p:cNvSpPr txBox="1"/>
          <p:nvPr/>
        </p:nvSpPr>
        <p:spPr>
          <a:xfrm>
            <a:off x="6514201" y="3011694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1 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2C2B7C-4312-47B6-AE73-44254AB7D03A}"/>
              </a:ext>
            </a:extLst>
          </p:cNvPr>
          <p:cNvSpPr txBox="1"/>
          <p:nvPr/>
        </p:nvSpPr>
        <p:spPr>
          <a:xfrm>
            <a:off x="6535060" y="3783482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2 Features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below shows how technical contributions advance to spec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Taken from </a:t>
            </a:r>
            <a:r>
              <a:rPr lang="en-US" sz="1400" dirty="0">
                <a:hlinkClick r:id="rId2"/>
              </a:rPr>
              <a:t>11-19/559r1</a:t>
            </a:r>
            <a:endParaRPr lang="en-US" sz="14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C161AF5-E9C5-4AC5-9F7A-9658ACD56C33}"/>
              </a:ext>
            </a:extLst>
          </p:cNvPr>
          <p:cNvGrpSpPr/>
          <p:nvPr/>
        </p:nvGrpSpPr>
        <p:grpSpPr>
          <a:xfrm>
            <a:off x="380206" y="2266426"/>
            <a:ext cx="8382000" cy="3524774"/>
            <a:chOff x="380206" y="1981200"/>
            <a:chExt cx="8382000" cy="352477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310E961-AF8B-4B77-9C15-B0A015EBCAA9}"/>
                </a:ext>
              </a:extLst>
            </p:cNvPr>
            <p:cNvGrpSpPr/>
            <p:nvPr/>
          </p:nvGrpSpPr>
          <p:grpSpPr>
            <a:xfrm>
              <a:off x="380206" y="1981200"/>
              <a:ext cx="8382000" cy="3524774"/>
              <a:chOff x="609600" y="1666613"/>
              <a:chExt cx="8382000" cy="3524774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6D2E3095-BA85-47F4-8FDB-1FA595D5969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35744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9F31DB7-1698-4D59-84B2-EFBDE4CA459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29686" y="3429000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A8BE282-2384-4626-88B2-72CDE1CA5BD5}"/>
                  </a:ext>
                </a:extLst>
              </p:cNvPr>
              <p:cNvSpPr/>
              <p:nvPr/>
            </p:nvSpPr>
            <p:spPr bwMode="auto">
              <a:xfrm>
                <a:off x="609600" y="1666613"/>
                <a:ext cx="1610686" cy="7480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Functional Requirements Document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2D85F80-FD3C-4C7C-A89E-8D61C0D12B9F}"/>
                  </a:ext>
                </a:extLst>
              </p:cNvPr>
              <p:cNvSpPr/>
              <p:nvPr/>
            </p:nvSpPr>
            <p:spPr bwMode="auto">
              <a:xfrm>
                <a:off x="696286" y="2812409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5BFEDD0-CF1C-4831-86CC-0FD6C44C4C42}"/>
                  </a:ext>
                </a:extLst>
              </p:cNvPr>
              <p:cNvSpPr/>
              <p:nvPr/>
            </p:nvSpPr>
            <p:spPr bwMode="auto">
              <a:xfrm>
                <a:off x="696286" y="4114800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9AB42C-819D-4021-BEBC-D308F64B829B}"/>
                  </a:ext>
                </a:extLst>
              </p:cNvPr>
              <p:cNvSpPr/>
              <p:nvPr/>
            </p:nvSpPr>
            <p:spPr bwMode="auto">
              <a:xfrm>
                <a:off x="848686" y="42672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D5262724-E2D2-41C1-99C2-538932B5190B}"/>
                  </a:ext>
                </a:extLst>
              </p:cNvPr>
              <p:cNvSpPr/>
              <p:nvPr/>
            </p:nvSpPr>
            <p:spPr bwMode="auto">
              <a:xfrm>
                <a:off x="1001086" y="44196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text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A40030-1BD4-49CC-AB74-405A71CB2873}"/>
                  </a:ext>
                </a:extLst>
              </p:cNvPr>
              <p:cNvSpPr/>
              <p:nvPr/>
            </p:nvSpPr>
            <p:spPr bwMode="auto">
              <a:xfrm>
                <a:off x="848686" y="29648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125858C-ADBF-45CC-884A-6F45039DF723}"/>
                  </a:ext>
                </a:extLst>
              </p:cNvPr>
              <p:cNvSpPr/>
              <p:nvPr/>
            </p:nvSpPr>
            <p:spPr bwMode="auto">
              <a:xfrm>
                <a:off x="1001086" y="31172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Technical Contribution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5F934EF-2F88-411D-B605-B822B83070DB}"/>
                  </a:ext>
                </a:extLst>
              </p:cNvPr>
              <p:cNvSpPr/>
              <p:nvPr/>
            </p:nvSpPr>
            <p:spPr bwMode="auto">
              <a:xfrm>
                <a:off x="609600" y="2718033"/>
                <a:ext cx="1610686" cy="247335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B1534191-BFC8-4CEC-80A2-794B4BBAD6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2414631"/>
                <a:ext cx="0" cy="30340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89EDA51B-A17A-4C35-B5C4-B455A41618A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534486" y="37268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96DA2A1F-6B16-4720-ACAE-DF77152C433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1440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64" name="Flowchart: Decision 63">
                <a:extLst>
                  <a:ext uri="{FF2B5EF4-FFF2-40B4-BE49-F238E27FC236}">
                    <a16:creationId xmlns:a16="http://schemas.microsoft.com/office/drawing/2014/main" id="{0EAF7ACC-4469-4132-8CFB-E2767D7E89F2}"/>
                  </a:ext>
                </a:extLst>
              </p:cNvPr>
              <p:cNvSpPr/>
              <p:nvPr/>
            </p:nvSpPr>
            <p:spPr bwMode="auto">
              <a:xfrm>
                <a:off x="2448886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5" name="Flowchart: Decision 64">
                <a:extLst>
                  <a:ext uri="{FF2B5EF4-FFF2-40B4-BE49-F238E27FC236}">
                    <a16:creationId xmlns:a16="http://schemas.microsoft.com/office/drawing/2014/main" id="{016A84AC-7A09-4829-B1F2-B977E08760F6}"/>
                  </a:ext>
                </a:extLst>
              </p:cNvPr>
              <p:cNvSpPr/>
              <p:nvPr/>
            </p:nvSpPr>
            <p:spPr bwMode="auto">
              <a:xfrm>
                <a:off x="5527709" y="3230880"/>
                <a:ext cx="762000" cy="42672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FE0E301-7BCF-4FEB-9268-5668F3494212}"/>
                  </a:ext>
                </a:extLst>
              </p:cNvPr>
              <p:cNvSpPr/>
              <p:nvPr/>
            </p:nvSpPr>
            <p:spPr bwMode="auto">
              <a:xfrm>
                <a:off x="3518859" y="4476925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document</a:t>
                </a: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3295FA43-7729-4129-999A-0DDE4D518C2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090359" y="2040622"/>
                <a:ext cx="980115" cy="5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E12C441-0A2F-465D-B6BB-F615888527B6}"/>
                  </a:ext>
                </a:extLst>
              </p:cNvPr>
              <p:cNvCxnSpPr>
                <a:cxnSpLocks/>
                <a:stCxn id="66" idx="0"/>
              </p:cNvCxnSpPr>
              <p:nvPr/>
            </p:nvCxnSpPr>
            <p:spPr bwMode="auto">
              <a:xfrm flipV="1">
                <a:off x="4090359" y="2047634"/>
                <a:ext cx="0" cy="242929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07608C75-A4B6-403E-8CE8-B3A437BC49B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108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E81A2-3E9A-4A10-8FC0-264714ACD8A3}"/>
                  </a:ext>
                </a:extLst>
              </p:cNvPr>
              <p:cNvSpPr txBox="1"/>
              <p:nvPr/>
            </p:nvSpPr>
            <p:spPr>
              <a:xfrm>
                <a:off x="2424223" y="4130904"/>
                <a:ext cx="89639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Add to Spec</a:t>
                </a:r>
              </a:p>
              <a:p>
                <a:r>
                  <a:rPr lang="en-US" sz="1100" dirty="0">
                    <a:solidFill>
                      <a:schemeClr val="tx1"/>
                    </a:solidFill>
                  </a:rPr>
                  <a:t>Framework?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B2BBE8F-5B38-41E5-9465-9C8CB5F84BD6}"/>
                  </a:ext>
                </a:extLst>
              </p:cNvPr>
              <p:cNvSpPr txBox="1"/>
              <p:nvPr/>
            </p:nvSpPr>
            <p:spPr>
              <a:xfrm>
                <a:off x="3199565" y="455312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62CE6C6D-4630-4D00-822E-8E1004FA949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3657600"/>
                <a:ext cx="0" cy="38783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CE7EE1F-6B76-431C-A92A-5FC6A38F80F4}"/>
                  </a:ext>
                </a:extLst>
              </p:cNvPr>
              <p:cNvSpPr/>
              <p:nvPr/>
            </p:nvSpPr>
            <p:spPr bwMode="auto">
              <a:xfrm>
                <a:off x="5065399" y="1676400"/>
                <a:ext cx="1143000" cy="92005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0E872C9-7B23-4AC3-96D9-AC2D4F9B5516}"/>
                  </a:ext>
                </a:extLst>
              </p:cNvPr>
              <p:cNvSpPr/>
              <p:nvPr/>
            </p:nvSpPr>
            <p:spPr bwMode="auto">
              <a:xfrm>
                <a:off x="5217799" y="18288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91E9F91-E773-4033-B1BF-746AC57CBACE}"/>
                  </a:ext>
                </a:extLst>
              </p:cNvPr>
              <p:cNvSpPr/>
              <p:nvPr/>
            </p:nvSpPr>
            <p:spPr bwMode="auto">
              <a:xfrm>
                <a:off x="5370199" y="19812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 Contribution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C0B5D717-6CE6-4E42-8601-F0CBBABD494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2897912"/>
                <a:ext cx="0" cy="33296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C079AB58-0B7A-4958-9D09-5E863238744F}"/>
                  </a:ext>
                </a:extLst>
              </p:cNvPr>
              <p:cNvSpPr txBox="1"/>
              <p:nvPr/>
            </p:nvSpPr>
            <p:spPr>
              <a:xfrm>
                <a:off x="4717341" y="3213407"/>
                <a:ext cx="79060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Adopt into</a:t>
                </a:r>
              </a:p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Draft?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1E10BD4-D38F-47B3-941B-9135A1B45369}"/>
                  </a:ext>
                </a:extLst>
              </p:cNvPr>
              <p:cNvSpPr txBox="1"/>
              <p:nvPr/>
            </p:nvSpPr>
            <p:spPr>
              <a:xfrm>
                <a:off x="5632516" y="3748939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FFB6325-AB53-4F96-A9E7-DA941AC9858F}"/>
                  </a:ext>
                </a:extLst>
              </p:cNvPr>
              <p:cNvSpPr/>
              <p:nvPr/>
            </p:nvSpPr>
            <p:spPr bwMode="auto">
              <a:xfrm>
                <a:off x="5298655" y="4039839"/>
                <a:ext cx="1143000" cy="1046681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Detailed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F2CE9996-E63B-4662-8AEE-54A635EE3D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41655" y="4800600"/>
                <a:ext cx="4003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1" name="Flowchart: Decision 80">
                <a:extLst>
                  <a:ext uri="{FF2B5EF4-FFF2-40B4-BE49-F238E27FC236}">
                    <a16:creationId xmlns:a16="http://schemas.microsoft.com/office/drawing/2014/main" id="{CE90F879-66B2-4986-A08B-2DD7D13A62F8}"/>
                  </a:ext>
                </a:extLst>
              </p:cNvPr>
              <p:cNvSpPr/>
              <p:nvPr/>
            </p:nvSpPr>
            <p:spPr bwMode="auto">
              <a:xfrm>
                <a:off x="6781800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40EDF3A5-4A35-428A-BDC3-2C8F11B4669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533314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DD55A55-9BDA-44DE-B04A-D1DDEF3C45FA}"/>
                  </a:ext>
                </a:extLst>
              </p:cNvPr>
              <p:cNvSpPr txBox="1"/>
              <p:nvPr/>
            </p:nvSpPr>
            <p:spPr>
              <a:xfrm>
                <a:off x="7502313" y="4553125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DD49326-FF54-45E2-B55D-9A3CC213C83E}"/>
                  </a:ext>
                </a:extLst>
              </p:cNvPr>
              <p:cNvSpPr/>
              <p:nvPr/>
            </p:nvSpPr>
            <p:spPr bwMode="auto">
              <a:xfrm>
                <a:off x="7848600" y="4476924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TG or WG Letter Ballot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600B2CC-6BB6-4DE9-A21C-193A9D3501B5}"/>
                </a:ext>
              </a:extLst>
            </p:cNvPr>
            <p:cNvSpPr txBox="1"/>
            <p:nvPr/>
          </p:nvSpPr>
          <p:spPr>
            <a:xfrm>
              <a:off x="6260859" y="4255151"/>
              <a:ext cx="130195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Spec Addresses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Spec Framework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And Ready for LB?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439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1AEC-0E0E-4FCD-B032-3072543B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E3D2-657B-4E80-9EA9-E7E5B80DA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Specification Framework Document (</a:t>
            </a:r>
            <a:r>
              <a:rPr lang="en-US" sz="1600" dirty="0">
                <a:hlinkClick r:id="rId2"/>
              </a:rPr>
              <a:t>1262r21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all technical concepts motioned to date (list of motions tracked by </a:t>
            </a:r>
            <a:r>
              <a:rPr lang="en-US" sz="1400" dirty="0">
                <a:hlinkClick r:id="rId3"/>
              </a:rPr>
              <a:t>1755r13</a:t>
            </a:r>
            <a:r>
              <a:rPr lang="en-US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Motions on concepts for Release 1 tagged with R1 &amp; motions on concepts for Release 2 tagged with R2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Several Motions do not have explicit tags (tagging (R1 vs. R2) is being addressed in </a:t>
            </a:r>
            <a:r>
              <a:rPr lang="en-US" sz="1200" dirty="0">
                <a:hlinkClick r:id="rId4"/>
              </a:rPr>
              <a:t>997r78</a:t>
            </a:r>
            <a:r>
              <a:rPr lang="en-US" sz="12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Compendium of SPs and potential changes to the SFD (</a:t>
            </a:r>
            <a:r>
              <a:rPr lang="en-US" sz="1600" dirty="0">
                <a:hlinkClick r:id="rId5"/>
              </a:rPr>
              <a:t>566r99</a:t>
            </a:r>
            <a:r>
              <a:rPr lang="en-US" sz="1600" dirty="0"/>
              <a:t> </a:t>
            </a:r>
            <a:r>
              <a:rPr lang="en-US" sz="1600" b="0" dirty="0"/>
              <a:t>&amp;</a:t>
            </a:r>
            <a:r>
              <a:rPr lang="en-US" sz="1600" dirty="0"/>
              <a:t> </a:t>
            </a:r>
            <a:r>
              <a:rPr lang="en-US" sz="1600" dirty="0">
                <a:hlinkClick r:id="rId6"/>
              </a:rPr>
              <a:t>1935r4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 </a:t>
            </a:r>
            <a:r>
              <a:rPr lang="en-US" sz="1400" dirty="0"/>
              <a:t>Built on top of SFD and additionally contains all SPs that have </a:t>
            </a:r>
            <a:r>
              <a:rPr lang="en-US" sz="1400" dirty="0" err="1"/>
              <a:t>RXed</a:t>
            </a:r>
            <a:r>
              <a:rPr lang="en-US" sz="1400" dirty="0"/>
              <a:t> majority support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These SPs are then converted to motions in pre-designated Joint conf calls (see </a:t>
            </a:r>
            <a:r>
              <a:rPr lang="en-US" sz="1200" dirty="0">
                <a:hlinkClick r:id="rId7"/>
              </a:rPr>
              <a:t>guidelines</a:t>
            </a:r>
            <a:r>
              <a:rPr lang="en-US" sz="12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SPs on concepts for R1 are tagged with R1 and SPs on concepts for R2 are tagged with R2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 marL="400050">
              <a:buFont typeface="+mj-lt"/>
              <a:buAutoNum type="arabicPeriod"/>
            </a:pPr>
            <a:r>
              <a:rPr lang="en-US" sz="1600" dirty="0"/>
              <a:t>TGbe Spec text volunteers and status (</a:t>
            </a:r>
            <a:r>
              <a:rPr lang="en-US" sz="1600" dirty="0">
                <a:hlinkClick r:id="rId8"/>
              </a:rPr>
              <a:t>997r77</a:t>
            </a:r>
            <a:r>
              <a:rPr lang="en-US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 table with the spec text volunteers, status updates,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Lists point of contacts (POCs) for each topic/subject, list of motions, R1/R2 classification, status,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Tracks proposed draft texts (PDTs) for populating the TGbe drafts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PDTs related to R1 topics have been included in TGbe D0.1 and expected to be included in subsequent drafts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No time is currently dedicated to PDTs for R2 features so they are on hold (see next slides)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topics and status, with respective tags.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CDC4-3CA8-428D-8823-6D183657F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1FDC1-06E1-40E7-A30C-4396B48F89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4F6A1-D044-45C3-8F8F-864D017C095C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Alfred Asterjadhi, et. al.</a:t>
            </a:r>
          </a:p>
        </p:txBody>
      </p:sp>
    </p:spTree>
    <p:extLst>
      <p:ext uri="{BB962C8B-B14F-4D97-AF65-F5344CB8AC3E}">
        <p14:creationId xmlns:p14="http://schemas.microsoft.com/office/powerpoint/2010/main" val="314660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Towards TGbe D1.0 (next major milestone)–May 2021 [see Timeline]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Motion for creating TGbe D0.3 scheduled during Joint call of Jan. 14,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Undergo a 14-day WG comment collection on TGbe D0.3 (start Jan. 20, 2021)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Comments to target issues with the draft (except for TBDs), i.e., no new feature requests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Comment discussion &amp; assignment scheduled during Joint call of February 10, 2021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Comment resolution is expected to end with the delivery of TGbe D1.0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Unresolved/unexamined comments will be automatically rejected after May 13 2021 and can be submitted again later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There shall be no motions to add to TGbe SFD for R1 after D0.3 is released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I.e., work only on proposed draft spec texts (PDTs) for R1 concepts after D0.3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Complete all TBDs that are present in the TGbe draft (usual process, PDTs, 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Plan is to have a TGbe D1.0 which does not have any TBDs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D1.0: Approve coexistence assurance document (</a:t>
            </a:r>
            <a:r>
              <a:rPr lang="en-US" sz="1400" dirty="0">
                <a:solidFill>
                  <a:srgbClr val="FF0000"/>
                </a:solidFill>
              </a:rPr>
              <a:t>Sigurd</a:t>
            </a:r>
            <a:r>
              <a:rPr lang="en-US" sz="1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Planned Motion Text for TGbe D1.0 (note that it will not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Understanding that development of features for P802.11be is ongoing, are the features defined in P802.11be D1.0 complete?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9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Towards TGbe D2.0–March 2022 as in the approved TGbe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Undergo a WG comment collection on D1.0 (so far everything pertinent to R1)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30-day comment collection and subsequent comment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 contributions and PDTs for R2 (expect to start around Oct–Nov 2021)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PDTs may be kept in a compendium of PDTs (will not be part of D2.0, see next)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POCs and TTTs responsible to stabilize their respective subclauses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Guidelines/prioritization for discussing these documents are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~5-6 months timeframe for working on these docs prior to next phase (see next)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Motion for TGbe D2.0 (note that it will not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Understanding that development of features for P802.11be is ongoing, are the features defined in P802.11be D2.0 complete?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946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IEEE802.11be Drafts (pertinent to Release 2 as well)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Towards D3.0–Nov 2022 as in the approved TGbe Timeline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WG comment collection on D2.0 followed by comment resolution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Targeting R1 topics since there are no R2 features yet on this draft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Possible to submit comments that pertain to R2 features (PDTs and such)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400" dirty="0"/>
              <a:t>Contents from PDTs on R2 features start to be added in this round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Comment resolution is expected to last 8 months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Expect R1 features to be stable by now (WG CC &amp; comment resolution)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Expect R2 features and maintained in compendium of PDTs document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Draft 3.0 is expected to contain both R1 and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Motion for D3.0 (note that this will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Instruct the editor to generate TGbe Draft 3.0, and approve a 30 day Working Group Technical Letter Ballot asking the question “Should TGbe Draft 3.0 be forwarded to Sponsor Ballot?”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03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Towards D4.0, May 2023 (see approved TGbe Timeline)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Following the usual process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011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35009</TotalTime>
  <Words>2256</Words>
  <Application>Microsoft Office PowerPoint</Application>
  <PresentationFormat>On-screen Show (4:3)</PresentationFormat>
  <Paragraphs>281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Release Guidelines: An Overview</vt:lpstr>
      <vt:lpstr>Introduction</vt:lpstr>
      <vt:lpstr>Projected TGbe Timeline</vt:lpstr>
      <vt:lpstr>802.11be Selection Procedure Flow Chart</vt:lpstr>
      <vt:lpstr>TGbe Documents: Status and Plan (1)</vt:lpstr>
      <vt:lpstr>TGbe Documents: Status and Plan (2)</vt:lpstr>
      <vt:lpstr>TGbe Documents: Status and Plan (3)</vt:lpstr>
      <vt:lpstr>TGbe Documents: Status and Plan (4)</vt:lpstr>
      <vt:lpstr>TGbe Documents: Status and Plan (5)</vt:lpstr>
      <vt:lpstr>802.11be Selection Procedure Flow Chart</vt:lpstr>
      <vt:lpstr>LB vs WG CC Motion</vt:lpstr>
      <vt:lpstr>WG LB vs. WG CC: Considerations</vt:lpstr>
      <vt:lpstr>Why using TGbe D1.0 versions</vt:lpstr>
      <vt:lpstr>Moving Forward</vt:lpstr>
      <vt:lpstr>Amended TGbe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683</cp:revision>
  <cp:lastPrinted>1601-01-01T00:00:00Z</cp:lastPrinted>
  <dcterms:created xsi:type="dcterms:W3CDTF">2017-01-26T15:28:16Z</dcterms:created>
  <dcterms:modified xsi:type="dcterms:W3CDTF">2021-03-12T17:25:35Z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