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85" r:id="rId4"/>
    <p:sldId id="287" r:id="rId5"/>
    <p:sldId id="283" r:id="rId6"/>
    <p:sldId id="286" r:id="rId7"/>
    <p:sldId id="265" r:id="rId8"/>
    <p:sldId id="280" r:id="rId9"/>
    <p:sldId id="267" r:id="rId10"/>
    <p:sldId id="268" r:id="rId11"/>
    <p:sldId id="269" r:id="rId12"/>
    <p:sldId id="266" r:id="rId13"/>
    <p:sldId id="270" r:id="rId14"/>
    <p:sldId id="271" r:id="rId15"/>
    <p:sldId id="272" r:id="rId16"/>
    <p:sldId id="274"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265" autoAdjust="0"/>
    <p:restoredTop sz="94660"/>
  </p:normalViewPr>
  <p:slideViewPr>
    <p:cSldViewPr>
      <p:cViewPr varScale="1">
        <p:scale>
          <a:sx n="69" d="100"/>
          <a:sy n="69" d="100"/>
        </p:scale>
        <p:origin x="644" y="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Solomon Trainin,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7CCBC7-82E5-413B-B33C-CA78C8FCAA81}"/>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41CB279A-FAB7-4019-8D3C-4786D8F1D5F7}"/>
              </a:ext>
            </a:extLst>
          </p:cNvPr>
          <p:cNvSpPr>
            <a:spLocks noGrp="1"/>
          </p:cNvSpPr>
          <p:nvPr>
            <p:ph type="ftr" idx="11"/>
          </p:nvPr>
        </p:nvSpPr>
        <p:spPr/>
        <p:txBody>
          <a:bodyPr/>
          <a:lstStyle/>
          <a:p>
            <a:r>
              <a:rPr lang="en-GB"/>
              <a:t>Solomon Trainin, Qualcomm</a:t>
            </a:r>
            <a:endParaRPr lang="en-GB" dirty="0"/>
          </a:p>
        </p:txBody>
      </p:sp>
      <p:sp>
        <p:nvSpPr>
          <p:cNvPr id="7" name="Slide Number Placeholder 6">
            <a:extLst>
              <a:ext uri="{FF2B5EF4-FFF2-40B4-BE49-F238E27FC236}">
                <a16:creationId xmlns:a16="http://schemas.microsoft.com/office/drawing/2014/main" id="{01E867F1-827B-446A-A177-D30C0887F55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Solomon Trainin,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2021</a:t>
            </a:r>
            <a:endParaRPr lang="en-GB"/>
          </a:p>
        </p:txBody>
      </p:sp>
      <p:sp>
        <p:nvSpPr>
          <p:cNvPr id="6" name="Footer Placeholder 5"/>
          <p:cNvSpPr>
            <a:spLocks noGrp="1"/>
          </p:cNvSpPr>
          <p:nvPr>
            <p:ph type="ftr" idx="11"/>
          </p:nvPr>
        </p:nvSpPr>
        <p:spPr/>
        <p:txBody>
          <a:bodyPr/>
          <a:lstStyle>
            <a:lvl1pPr>
              <a:defRPr/>
            </a:lvl1pPr>
          </a:lstStyle>
          <a:p>
            <a:r>
              <a:rPr lang="en-GB"/>
              <a:t>Solomon Trainin,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Solomon Trainin,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2021</a:t>
            </a:r>
            <a:endParaRPr lang="en-GB"/>
          </a:p>
        </p:txBody>
      </p:sp>
      <p:sp>
        <p:nvSpPr>
          <p:cNvPr id="4" name="Footer Placeholder 3"/>
          <p:cNvSpPr>
            <a:spLocks noGrp="1"/>
          </p:cNvSpPr>
          <p:nvPr>
            <p:ph type="ftr" idx="11"/>
          </p:nvPr>
        </p:nvSpPr>
        <p:spPr/>
        <p:txBody>
          <a:bodyPr/>
          <a:lstStyle>
            <a:lvl1pPr>
              <a:defRPr/>
            </a:lvl1pPr>
          </a:lstStyle>
          <a:p>
            <a:r>
              <a:rPr lang="en-GB"/>
              <a:t>Solomon Trainin,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2021</a:t>
            </a:r>
            <a:endParaRPr lang="en-GB"/>
          </a:p>
        </p:txBody>
      </p:sp>
      <p:sp>
        <p:nvSpPr>
          <p:cNvPr id="3" name="Footer Placeholder 2"/>
          <p:cNvSpPr>
            <a:spLocks noGrp="1"/>
          </p:cNvSpPr>
          <p:nvPr>
            <p:ph type="ftr" idx="11"/>
          </p:nvPr>
        </p:nvSpPr>
        <p:spPr/>
        <p:txBody>
          <a:bodyPr/>
          <a:lstStyle>
            <a:lvl1pPr>
              <a:defRPr/>
            </a:lvl1pPr>
          </a:lstStyle>
          <a:p>
            <a:r>
              <a:rPr lang="en-GB"/>
              <a:t>Solomon Trainin,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Solomon Trainin,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Solomon Trainin,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802.11-20/1960r1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January 2021</a:t>
            </a:r>
            <a:endParaRPr lang="en-US" dirty="0"/>
          </a:p>
        </p:txBody>
      </p:sp>
      <p:sp>
        <p:nvSpPr>
          <p:cNvPr id="7" name="Footer Placeholder 4"/>
          <p:cNvSpPr>
            <a:spLocks noGrp="1"/>
          </p:cNvSpPr>
          <p:nvPr>
            <p:ph type="ftr" idx="11"/>
          </p:nvPr>
        </p:nvSpPr>
        <p:spPr>
          <a:xfrm>
            <a:off x="5500694" y="6475413"/>
            <a:ext cx="3041644" cy="180975"/>
          </a:xfrm>
        </p:spPr>
        <p:txBody>
          <a:bodyPr/>
          <a:lstStyle/>
          <a:p>
            <a:r>
              <a:rPr lang="en-GB"/>
              <a:t>Solomon Trainin, Qualcomm</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Analysis of SENS approaches </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2021-01-07</a:t>
            </a:r>
          </a:p>
        </p:txBody>
      </p:sp>
      <p:graphicFrame>
        <p:nvGraphicFramePr>
          <p:cNvPr id="3075" name="Object 3"/>
          <p:cNvGraphicFramePr>
            <a:graphicFrameLocks noChangeAspect="1"/>
          </p:cNvGraphicFramePr>
          <p:nvPr>
            <p:extLst>
              <p:ext uri="{D42A27DB-BD31-4B8C-83A1-F6EECF244321}">
                <p14:modId xmlns:p14="http://schemas.microsoft.com/office/powerpoint/2010/main" val="3372743144"/>
              </p:ext>
            </p:extLst>
          </p:nvPr>
        </p:nvGraphicFramePr>
        <p:xfrm>
          <a:off x="515938" y="2263775"/>
          <a:ext cx="8137525" cy="2530475"/>
        </p:xfrm>
        <a:graphic>
          <a:graphicData uri="http://schemas.openxmlformats.org/presentationml/2006/ole">
            <mc:AlternateContent xmlns:mc="http://schemas.openxmlformats.org/markup-compatibility/2006">
              <mc:Choice xmlns:v="urn:schemas-microsoft-com:vml" Requires="v">
                <p:oleObj name="Document" r:id="rId3" imgW="8235535" imgH="2568499" progId="Word.Document.8">
                  <p:embed/>
                </p:oleObj>
              </mc:Choice>
              <mc:Fallback>
                <p:oleObj name="Document" r:id="rId3" imgW="8235535" imgH="2568499" progId="Word.Document.8">
                  <p:embed/>
                  <p:pic>
                    <p:nvPicPr>
                      <p:cNvPr id="3075" name="Object 3"/>
                      <p:cNvPicPr>
                        <a:picLocks noChangeAspect="1" noChangeArrowheads="1"/>
                      </p:cNvPicPr>
                      <p:nvPr/>
                    </p:nvPicPr>
                    <p:blipFill>
                      <a:blip r:embed="rId4"/>
                      <a:srcRect/>
                      <a:stretch>
                        <a:fillRect/>
                      </a:stretch>
                    </p:blipFill>
                    <p:spPr bwMode="auto">
                      <a:xfrm>
                        <a:off x="515938" y="2263775"/>
                        <a:ext cx="8137525" cy="25304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F6CF-22F3-47D4-8F97-371943B3AE95}"/>
              </a:ext>
            </a:extLst>
          </p:cNvPr>
          <p:cNvSpPr>
            <a:spLocks noGrp="1"/>
          </p:cNvSpPr>
          <p:nvPr>
            <p:ph type="title"/>
          </p:nvPr>
        </p:nvSpPr>
        <p:spPr>
          <a:xfrm>
            <a:off x="685800" y="685800"/>
            <a:ext cx="7770813" cy="682625"/>
          </a:xfrm>
        </p:spPr>
        <p:txBody>
          <a:bodyPr/>
          <a:lstStyle/>
          <a:p>
            <a:r>
              <a:rPr lang="en-US" dirty="0"/>
              <a:t>Preparation for measurement </a:t>
            </a:r>
          </a:p>
        </p:txBody>
      </p:sp>
      <p:sp>
        <p:nvSpPr>
          <p:cNvPr id="3" name="Content Placeholder 2">
            <a:extLst>
              <a:ext uri="{FF2B5EF4-FFF2-40B4-BE49-F238E27FC236}">
                <a16:creationId xmlns:a16="http://schemas.microsoft.com/office/drawing/2014/main" id="{366684B0-8AB0-4F98-A2BA-7B777E108229}"/>
              </a:ext>
            </a:extLst>
          </p:cNvPr>
          <p:cNvSpPr>
            <a:spLocks noGrp="1"/>
          </p:cNvSpPr>
          <p:nvPr>
            <p:ph idx="1"/>
          </p:nvPr>
        </p:nvSpPr>
        <p:spPr>
          <a:xfrm>
            <a:off x="696912" y="1368426"/>
            <a:ext cx="7770813" cy="5106988"/>
          </a:xfrm>
        </p:spPr>
        <p:txBody>
          <a:bodyPr/>
          <a:lstStyle/>
          <a:p>
            <a:pPr>
              <a:buFont typeface="Arial" panose="020B0604020202020204" pitchFamily="34" charset="0"/>
              <a:buChar char="•"/>
            </a:pPr>
            <a:r>
              <a:rPr lang="en-US" dirty="0"/>
              <a:t>Active sensing </a:t>
            </a:r>
          </a:p>
          <a:p>
            <a:pPr lvl="1">
              <a:buFont typeface="Arial" panose="020B0604020202020204" pitchFamily="34" charset="0"/>
              <a:buChar char="•"/>
            </a:pPr>
            <a:r>
              <a:rPr lang="en-US" dirty="0"/>
              <a:t>Initial setup - establish rules (timing, channels, etc.) for measurement and reporting</a:t>
            </a:r>
          </a:p>
          <a:p>
            <a:pPr lvl="1">
              <a:buFont typeface="Arial" panose="020B0604020202020204" pitchFamily="34" charset="0"/>
              <a:buChar char="•"/>
            </a:pPr>
            <a:r>
              <a:rPr lang="en-US" dirty="0"/>
              <a:t>Coordinated CVI  measurement: </a:t>
            </a:r>
          </a:p>
          <a:p>
            <a:pPr lvl="2">
              <a:buFont typeface="Arial" panose="020B0604020202020204" pitchFamily="34" charset="0"/>
              <a:buChar char="•"/>
            </a:pPr>
            <a:r>
              <a:rPr lang="en-US" dirty="0"/>
              <a:t>Requesting the specific transmitters to transmit using set of agreed/known parameters, or/and to the specific receivers</a:t>
            </a:r>
          </a:p>
          <a:p>
            <a:pPr lvl="2">
              <a:buFont typeface="Arial" panose="020B0604020202020204" pitchFamily="34" charset="0"/>
              <a:buChar char="•"/>
            </a:pPr>
            <a:r>
              <a:rPr lang="en-US" dirty="0"/>
              <a:t>Requesting the specific receivers to measure on top of frames received from the specific transmitter(s)</a:t>
            </a:r>
          </a:p>
          <a:p>
            <a:pPr lvl="1">
              <a:buFont typeface="Arial" panose="020B0604020202020204" pitchFamily="34" charset="0"/>
              <a:buChar char="•"/>
            </a:pPr>
            <a:r>
              <a:rPr lang="en-US" dirty="0"/>
              <a:t>Radar:</a:t>
            </a:r>
          </a:p>
          <a:p>
            <a:pPr lvl="2">
              <a:buFont typeface="Arial" panose="020B0604020202020204" pitchFamily="34" charset="0"/>
              <a:buChar char="•"/>
            </a:pPr>
            <a:r>
              <a:rPr lang="en-US" dirty="0"/>
              <a:t>Establish schedule for monostatic radar</a:t>
            </a:r>
          </a:p>
          <a:p>
            <a:pPr lvl="2">
              <a:buFont typeface="Arial" panose="020B0604020202020204" pitchFamily="34" charset="0"/>
              <a:buChar char="•"/>
            </a:pPr>
            <a:r>
              <a:rPr lang="en-US" dirty="0"/>
              <a:t>Setup the transmitter(s) and receiver(s) for Multistatic radar</a:t>
            </a:r>
          </a:p>
          <a:p>
            <a:pPr>
              <a:buFont typeface="Arial" panose="020B0604020202020204" pitchFamily="34" charset="0"/>
              <a:buChar char="•"/>
            </a:pPr>
            <a:r>
              <a:rPr lang="en-US" dirty="0"/>
              <a:t>Passive </a:t>
            </a:r>
          </a:p>
          <a:p>
            <a:pPr lvl="1">
              <a:buFont typeface="Arial" panose="020B0604020202020204" pitchFamily="34" charset="0"/>
              <a:buChar char="•"/>
            </a:pPr>
            <a:r>
              <a:rPr lang="en-US" dirty="0"/>
              <a:t>Opportunistic CVI measurement </a:t>
            </a:r>
          </a:p>
          <a:p>
            <a:pPr lvl="2">
              <a:buFont typeface="Arial" panose="020B0604020202020204" pitchFamily="34" charset="0"/>
              <a:buChar char="•"/>
            </a:pPr>
            <a:r>
              <a:rPr lang="en-US" dirty="0"/>
              <a:t>Using the existent traffic for the measurements </a:t>
            </a:r>
          </a:p>
        </p:txBody>
      </p:sp>
      <p:sp>
        <p:nvSpPr>
          <p:cNvPr id="4" name="Slide Number Placeholder 3">
            <a:extLst>
              <a:ext uri="{FF2B5EF4-FFF2-40B4-BE49-F238E27FC236}">
                <a16:creationId xmlns:a16="http://schemas.microsoft.com/office/drawing/2014/main" id="{91965FEB-4A1F-447E-8602-746F19CAC0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F204F27-76F6-42A1-B71B-A6E605F6A08C}"/>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557D9186-2DEC-4789-BAC0-A3213EABC4B8}"/>
              </a:ext>
            </a:extLst>
          </p:cNvPr>
          <p:cNvSpPr>
            <a:spLocks noGrp="1"/>
          </p:cNvSpPr>
          <p:nvPr>
            <p:ph type="dt" idx="10"/>
          </p:nvPr>
        </p:nvSpPr>
        <p:spPr>
          <a:xfrm>
            <a:off x="696912" y="333375"/>
            <a:ext cx="1874823" cy="273050"/>
          </a:xfrm>
        </p:spPr>
        <p:txBody>
          <a:bodyPr/>
          <a:lstStyle/>
          <a:p>
            <a:r>
              <a:rPr lang="en-US"/>
              <a:t>January 2021</a:t>
            </a:r>
            <a:endParaRPr lang="en-GB" dirty="0"/>
          </a:p>
        </p:txBody>
      </p:sp>
    </p:spTree>
    <p:extLst>
      <p:ext uri="{BB962C8B-B14F-4D97-AF65-F5344CB8AC3E}">
        <p14:creationId xmlns:p14="http://schemas.microsoft.com/office/powerpoint/2010/main" val="37575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F6CF-22F3-47D4-8F97-371943B3AE95}"/>
              </a:ext>
            </a:extLst>
          </p:cNvPr>
          <p:cNvSpPr>
            <a:spLocks noGrp="1"/>
          </p:cNvSpPr>
          <p:nvPr>
            <p:ph type="title"/>
          </p:nvPr>
        </p:nvSpPr>
        <p:spPr>
          <a:xfrm>
            <a:off x="685800" y="685800"/>
            <a:ext cx="7770813" cy="568757"/>
          </a:xfrm>
        </p:spPr>
        <p:txBody>
          <a:bodyPr/>
          <a:lstStyle/>
          <a:p>
            <a:r>
              <a:rPr lang="en-US" dirty="0"/>
              <a:t>Exchange Measurement results </a:t>
            </a:r>
          </a:p>
        </p:txBody>
      </p:sp>
      <p:sp>
        <p:nvSpPr>
          <p:cNvPr id="3" name="Content Placeholder 2">
            <a:extLst>
              <a:ext uri="{FF2B5EF4-FFF2-40B4-BE49-F238E27FC236}">
                <a16:creationId xmlns:a16="http://schemas.microsoft.com/office/drawing/2014/main" id="{366684B0-8AB0-4F98-A2BA-7B777E108229}"/>
              </a:ext>
            </a:extLst>
          </p:cNvPr>
          <p:cNvSpPr>
            <a:spLocks noGrp="1"/>
          </p:cNvSpPr>
          <p:nvPr>
            <p:ph idx="1"/>
          </p:nvPr>
        </p:nvSpPr>
        <p:spPr>
          <a:xfrm>
            <a:off x="685800" y="1447800"/>
            <a:ext cx="7770813" cy="4509798"/>
          </a:xfrm>
        </p:spPr>
        <p:txBody>
          <a:bodyPr/>
          <a:lstStyle/>
          <a:p>
            <a:pPr>
              <a:buFont typeface="Arial" panose="020B0604020202020204" pitchFamily="34" charset="0"/>
              <a:buChar char="•"/>
            </a:pPr>
            <a:r>
              <a:rPr lang="en-US" dirty="0"/>
              <a:t>Active sensing </a:t>
            </a:r>
          </a:p>
          <a:p>
            <a:pPr lvl="1">
              <a:buFont typeface="Arial" panose="020B0604020202020204" pitchFamily="34" charset="0"/>
              <a:buChar char="•"/>
            </a:pPr>
            <a:r>
              <a:rPr lang="en-US" dirty="0"/>
              <a:t>Coordinated CVI measurement: </a:t>
            </a:r>
          </a:p>
          <a:p>
            <a:pPr lvl="2">
              <a:buFont typeface="Arial" panose="020B0604020202020204" pitchFamily="34" charset="0"/>
              <a:buChar char="•"/>
            </a:pPr>
            <a:r>
              <a:rPr lang="en-US" dirty="0"/>
              <a:t>The receiver(s) delivering measurement results to the indicated  STA(s) or per request</a:t>
            </a:r>
          </a:p>
          <a:p>
            <a:pPr lvl="2">
              <a:buFont typeface="Arial" panose="020B0604020202020204" pitchFamily="34" charset="0"/>
              <a:buChar char="•"/>
            </a:pPr>
            <a:r>
              <a:rPr lang="en-US" dirty="0"/>
              <a:t>The measurement results may be delivered to the consumer</a:t>
            </a:r>
          </a:p>
          <a:p>
            <a:pPr lvl="1">
              <a:buFont typeface="Arial" panose="020B0604020202020204" pitchFamily="34" charset="0"/>
              <a:buChar char="•"/>
            </a:pPr>
            <a:r>
              <a:rPr lang="en-US" dirty="0"/>
              <a:t>Radar:</a:t>
            </a:r>
          </a:p>
          <a:p>
            <a:pPr lvl="2">
              <a:buFont typeface="Arial" panose="020B0604020202020204" pitchFamily="34" charset="0"/>
              <a:buChar char="•"/>
            </a:pPr>
            <a:r>
              <a:rPr lang="en-US" dirty="0"/>
              <a:t>The receiver(s) of the Multistatic radar delivering measurement results to the transmitter(s) to complete the measurement</a:t>
            </a:r>
          </a:p>
          <a:p>
            <a:pPr lvl="2">
              <a:buFont typeface="Arial" panose="020B0604020202020204" pitchFamily="34" charset="0"/>
              <a:buChar char="•"/>
            </a:pPr>
            <a:r>
              <a:rPr lang="en-US" dirty="0"/>
              <a:t>The measurement results may be delivered to the consumer  </a:t>
            </a:r>
          </a:p>
          <a:p>
            <a:pPr>
              <a:buFont typeface="Arial" panose="020B0604020202020204" pitchFamily="34" charset="0"/>
              <a:buChar char="•"/>
            </a:pPr>
            <a:r>
              <a:rPr lang="en-US" dirty="0"/>
              <a:t>Passive sensing</a:t>
            </a:r>
          </a:p>
          <a:p>
            <a:pPr lvl="1">
              <a:buFont typeface="Arial" panose="020B0604020202020204" pitchFamily="34" charset="0"/>
              <a:buChar char="•"/>
            </a:pPr>
            <a:r>
              <a:rPr lang="en-US" dirty="0"/>
              <a:t>Opportunistic CVI measurement </a:t>
            </a:r>
          </a:p>
          <a:p>
            <a:pPr lvl="2">
              <a:buFont typeface="Arial" panose="020B0604020202020204" pitchFamily="34" charset="0"/>
              <a:buChar char="•"/>
            </a:pPr>
            <a:r>
              <a:rPr lang="en-US" dirty="0"/>
              <a:t>The measured STA consumes the results by it own and/or delivers to indicated consumer</a:t>
            </a:r>
          </a:p>
        </p:txBody>
      </p:sp>
      <p:sp>
        <p:nvSpPr>
          <p:cNvPr id="4" name="Slide Number Placeholder 3">
            <a:extLst>
              <a:ext uri="{FF2B5EF4-FFF2-40B4-BE49-F238E27FC236}">
                <a16:creationId xmlns:a16="http://schemas.microsoft.com/office/drawing/2014/main" id="{91965FEB-4A1F-447E-8602-746F19CAC0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F204F27-76F6-42A1-B71B-A6E605F6A08C}"/>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557D9186-2DEC-4789-BAC0-A3213EABC4B8}"/>
              </a:ext>
            </a:extLst>
          </p:cNvPr>
          <p:cNvSpPr>
            <a:spLocks noGrp="1"/>
          </p:cNvSpPr>
          <p:nvPr>
            <p:ph type="dt" idx="10"/>
          </p:nvPr>
        </p:nvSpPr>
        <p:spPr>
          <a:xfrm>
            <a:off x="696912" y="333375"/>
            <a:ext cx="1874823" cy="273050"/>
          </a:xfrm>
        </p:spPr>
        <p:txBody>
          <a:bodyPr/>
          <a:lstStyle/>
          <a:p>
            <a:r>
              <a:rPr lang="en-US"/>
              <a:t>January 2021</a:t>
            </a:r>
            <a:endParaRPr lang="en-GB" dirty="0"/>
          </a:p>
        </p:txBody>
      </p:sp>
    </p:spTree>
    <p:extLst>
      <p:ext uri="{BB962C8B-B14F-4D97-AF65-F5344CB8AC3E}">
        <p14:creationId xmlns:p14="http://schemas.microsoft.com/office/powerpoint/2010/main" val="3621343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F6CF-22F3-47D4-8F97-371943B3AE95}"/>
              </a:ext>
            </a:extLst>
          </p:cNvPr>
          <p:cNvSpPr>
            <a:spLocks noGrp="1"/>
          </p:cNvSpPr>
          <p:nvPr>
            <p:ph type="title"/>
          </p:nvPr>
        </p:nvSpPr>
        <p:spPr>
          <a:xfrm>
            <a:off x="685798" y="679489"/>
            <a:ext cx="7770813" cy="539711"/>
          </a:xfrm>
        </p:spPr>
        <p:txBody>
          <a:bodyPr/>
          <a:lstStyle/>
          <a:p>
            <a:r>
              <a:rPr lang="en-US" dirty="0"/>
              <a:t>Measurement requirements </a:t>
            </a:r>
          </a:p>
        </p:txBody>
      </p:sp>
      <p:sp>
        <p:nvSpPr>
          <p:cNvPr id="4" name="Slide Number Placeholder 3">
            <a:extLst>
              <a:ext uri="{FF2B5EF4-FFF2-40B4-BE49-F238E27FC236}">
                <a16:creationId xmlns:a16="http://schemas.microsoft.com/office/drawing/2014/main" id="{91965FEB-4A1F-447E-8602-746F19CAC0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F204F27-76F6-42A1-B71B-A6E605F6A08C}"/>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557D9186-2DEC-4789-BAC0-A3213EABC4B8}"/>
              </a:ext>
            </a:extLst>
          </p:cNvPr>
          <p:cNvSpPr>
            <a:spLocks noGrp="1"/>
          </p:cNvSpPr>
          <p:nvPr>
            <p:ph type="dt" idx="10"/>
          </p:nvPr>
        </p:nvSpPr>
        <p:spPr>
          <a:xfrm>
            <a:off x="696912" y="333375"/>
            <a:ext cx="1874823" cy="273050"/>
          </a:xfrm>
        </p:spPr>
        <p:txBody>
          <a:bodyPr/>
          <a:lstStyle/>
          <a:p>
            <a:r>
              <a:rPr lang="en-US"/>
              <a:t>January 2021</a:t>
            </a:r>
            <a:endParaRPr lang="en-GB" dirty="0"/>
          </a:p>
        </p:txBody>
      </p:sp>
      <p:graphicFrame>
        <p:nvGraphicFramePr>
          <p:cNvPr id="9" name="Table 9">
            <a:extLst>
              <a:ext uri="{FF2B5EF4-FFF2-40B4-BE49-F238E27FC236}">
                <a16:creationId xmlns:a16="http://schemas.microsoft.com/office/drawing/2014/main" id="{365561FE-618B-44D3-98C4-9898CD658B6C}"/>
              </a:ext>
            </a:extLst>
          </p:cNvPr>
          <p:cNvGraphicFramePr>
            <a:graphicFrameLocks noGrp="1"/>
          </p:cNvGraphicFramePr>
          <p:nvPr>
            <p:ph idx="1"/>
            <p:extLst>
              <p:ext uri="{D42A27DB-BD31-4B8C-83A1-F6EECF244321}">
                <p14:modId xmlns:p14="http://schemas.microsoft.com/office/powerpoint/2010/main" val="351942841"/>
              </p:ext>
            </p:extLst>
          </p:nvPr>
        </p:nvGraphicFramePr>
        <p:xfrm>
          <a:off x="417908" y="1317466"/>
          <a:ext cx="8382796" cy="5059680"/>
        </p:xfrm>
        <a:graphic>
          <a:graphicData uri="http://schemas.openxmlformats.org/drawingml/2006/table">
            <a:tbl>
              <a:tblPr firstRow="1" bandRow="1">
                <a:tableStyleId>{00A15C55-8517-42AA-B614-E9B94910E393}</a:tableStyleId>
              </a:tblPr>
              <a:tblGrid>
                <a:gridCol w="1552370">
                  <a:extLst>
                    <a:ext uri="{9D8B030D-6E8A-4147-A177-3AD203B41FA5}">
                      <a16:colId xmlns:a16="http://schemas.microsoft.com/office/drawing/2014/main" val="1950630706"/>
                    </a:ext>
                  </a:extLst>
                </a:gridCol>
                <a:gridCol w="1164277">
                  <a:extLst>
                    <a:ext uri="{9D8B030D-6E8A-4147-A177-3AD203B41FA5}">
                      <a16:colId xmlns:a16="http://schemas.microsoft.com/office/drawing/2014/main" val="1175921313"/>
                    </a:ext>
                  </a:extLst>
                </a:gridCol>
                <a:gridCol w="1552370">
                  <a:extLst>
                    <a:ext uri="{9D8B030D-6E8A-4147-A177-3AD203B41FA5}">
                      <a16:colId xmlns:a16="http://schemas.microsoft.com/office/drawing/2014/main" val="715083132"/>
                    </a:ext>
                  </a:extLst>
                </a:gridCol>
                <a:gridCol w="1320325">
                  <a:extLst>
                    <a:ext uri="{9D8B030D-6E8A-4147-A177-3AD203B41FA5}">
                      <a16:colId xmlns:a16="http://schemas.microsoft.com/office/drawing/2014/main" val="1033491527"/>
                    </a:ext>
                  </a:extLst>
                </a:gridCol>
                <a:gridCol w="1318704">
                  <a:extLst>
                    <a:ext uri="{9D8B030D-6E8A-4147-A177-3AD203B41FA5}">
                      <a16:colId xmlns:a16="http://schemas.microsoft.com/office/drawing/2014/main" val="3845852864"/>
                    </a:ext>
                  </a:extLst>
                </a:gridCol>
                <a:gridCol w="1474750">
                  <a:extLst>
                    <a:ext uri="{9D8B030D-6E8A-4147-A177-3AD203B41FA5}">
                      <a16:colId xmlns:a16="http://schemas.microsoft.com/office/drawing/2014/main" val="1368319977"/>
                    </a:ext>
                  </a:extLst>
                </a:gridCol>
              </a:tblGrid>
              <a:tr h="218440">
                <a:tc>
                  <a:txBody>
                    <a:bodyPr/>
                    <a:lstStyle/>
                    <a:p>
                      <a:r>
                        <a:rPr lang="en-US" sz="1600" dirty="0"/>
                        <a:t>Type of sensing</a:t>
                      </a:r>
                    </a:p>
                  </a:txBody>
                  <a:tcPr/>
                </a:tc>
                <a:tc>
                  <a:txBody>
                    <a:bodyPr/>
                    <a:lstStyle/>
                    <a:p>
                      <a:r>
                        <a:rPr lang="en-US" dirty="0"/>
                        <a:t>PPDU</a:t>
                      </a:r>
                    </a:p>
                  </a:txBody>
                  <a:tcPr/>
                </a:tc>
                <a:tc>
                  <a:txBody>
                    <a:bodyPr/>
                    <a:lstStyle/>
                    <a:p>
                      <a:r>
                        <a:rPr lang="en-US" dirty="0"/>
                        <a:t>Frame types to measure /addressing</a:t>
                      </a:r>
                    </a:p>
                  </a:txBody>
                  <a:tcPr/>
                </a:tc>
                <a:tc>
                  <a:txBody>
                    <a:bodyPr/>
                    <a:lstStyle/>
                    <a:p>
                      <a:r>
                        <a:rPr lang="en-US" dirty="0"/>
                        <a:t>MAC Protection</a:t>
                      </a:r>
                    </a:p>
                    <a:p>
                      <a:r>
                        <a:rPr lang="en-US" dirty="0"/>
                        <a:t>Yes/No</a:t>
                      </a:r>
                    </a:p>
                  </a:txBody>
                  <a:tcPr/>
                </a:tc>
                <a:tc>
                  <a:txBody>
                    <a:bodyPr/>
                    <a:lstStyle/>
                    <a:p>
                      <a:r>
                        <a:rPr lang="en-US" dirty="0"/>
                        <a:t>Tx PHY control of the transmitter</a:t>
                      </a:r>
                    </a:p>
                  </a:txBody>
                  <a:tcPr/>
                </a:tc>
                <a:tc>
                  <a:txBody>
                    <a:bodyPr/>
                    <a:lstStyle/>
                    <a:p>
                      <a:r>
                        <a:rPr lang="en-US" dirty="0"/>
                        <a:t>Feedback/</a:t>
                      </a:r>
                    </a:p>
                    <a:p>
                      <a:r>
                        <a:rPr lang="en-US" dirty="0"/>
                        <a:t>Frame type</a:t>
                      </a:r>
                    </a:p>
                  </a:txBody>
                  <a:tcPr/>
                </a:tc>
                <a:extLst>
                  <a:ext uri="{0D108BD9-81ED-4DB2-BD59-A6C34878D82A}">
                    <a16:rowId xmlns:a16="http://schemas.microsoft.com/office/drawing/2014/main" val="3681387214"/>
                  </a:ext>
                </a:extLst>
              </a:tr>
              <a:tr h="370840">
                <a:tc>
                  <a:txBody>
                    <a:bodyPr/>
                    <a:lstStyle/>
                    <a:p>
                      <a:r>
                        <a:rPr lang="en-US" sz="1600" dirty="0"/>
                        <a:t>Monostatic Radar</a:t>
                      </a:r>
                    </a:p>
                  </a:txBody>
                  <a:tcPr/>
                </a:tc>
                <a:tc>
                  <a:txBody>
                    <a:bodyPr/>
                    <a:lstStyle/>
                    <a:p>
                      <a:r>
                        <a:rPr lang="en-US" sz="1600" dirty="0"/>
                        <a:t>Backward compatible</a:t>
                      </a:r>
                    </a:p>
                  </a:txBody>
                  <a:tcPr/>
                </a:tc>
                <a:tc>
                  <a:txBody>
                    <a:bodyPr/>
                    <a:lstStyle/>
                    <a:p>
                      <a:r>
                        <a:rPr lang="en-US" sz="1400" b="0" i="0" kern="1200" dirty="0">
                          <a:solidFill>
                            <a:schemeClr val="dk1"/>
                          </a:solidFill>
                          <a:effectLst/>
                          <a:latin typeface="+mn-lt"/>
                          <a:ea typeface="+mn-ea"/>
                          <a:cs typeface="+mn-cs"/>
                        </a:rPr>
                        <a:t>Frames that SME and MAC can initiate  </a:t>
                      </a:r>
                      <a:r>
                        <a:rPr lang="en-US" sz="1400" b="0" i="0" dirty="0"/>
                        <a:t>/ unicast-self addressed</a:t>
                      </a:r>
                    </a:p>
                  </a:txBody>
                  <a:tcPr/>
                </a:tc>
                <a:tc>
                  <a:txBody>
                    <a:bodyPr/>
                    <a:lstStyle/>
                    <a:p>
                      <a:r>
                        <a:rPr lang="en-US" dirty="0"/>
                        <a:t>TBD</a:t>
                      </a:r>
                    </a:p>
                  </a:txBody>
                  <a:tcPr/>
                </a:tc>
                <a:tc>
                  <a:txBody>
                    <a:bodyPr/>
                    <a:lstStyle/>
                    <a:p>
                      <a:r>
                        <a:rPr lang="en-US" dirty="0"/>
                        <a:t>NA</a:t>
                      </a:r>
                    </a:p>
                  </a:txBody>
                  <a:tcPr/>
                </a:tc>
                <a:tc>
                  <a:txBody>
                    <a:bodyPr/>
                    <a:lstStyle/>
                    <a:p>
                      <a:r>
                        <a:rPr lang="en-US" dirty="0"/>
                        <a:t>NA</a:t>
                      </a:r>
                    </a:p>
                  </a:txBody>
                  <a:tcPr/>
                </a:tc>
                <a:extLst>
                  <a:ext uri="{0D108BD9-81ED-4DB2-BD59-A6C34878D82A}">
                    <a16:rowId xmlns:a16="http://schemas.microsoft.com/office/drawing/2014/main" val="2920520577"/>
                  </a:ext>
                </a:extLst>
              </a:tr>
              <a:tr h="370840">
                <a:tc>
                  <a:txBody>
                    <a:bodyPr/>
                    <a:lstStyle/>
                    <a:p>
                      <a:r>
                        <a:rPr lang="en-US" sz="1600" dirty="0"/>
                        <a:t>Multistatic Radar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Backward compatible</a:t>
                      </a:r>
                    </a:p>
                  </a:txBody>
                  <a:tcPr/>
                </a:tc>
                <a:tc>
                  <a:txBody>
                    <a:bodyPr/>
                    <a:lstStyle/>
                    <a:p>
                      <a:r>
                        <a:rPr lang="en-US" sz="1400" b="0" i="0" kern="1200" dirty="0">
                          <a:solidFill>
                            <a:schemeClr val="dk1"/>
                          </a:solidFill>
                          <a:effectLst/>
                          <a:latin typeface="+mn-lt"/>
                          <a:ea typeface="+mn-ea"/>
                          <a:cs typeface="+mn-cs"/>
                        </a:rPr>
                        <a:t>Frames that SME and MAC can initiate or respond </a:t>
                      </a:r>
                      <a:r>
                        <a:rPr lang="en-US" sz="1400" dirty="0"/>
                        <a:t>/ unicast</a:t>
                      </a:r>
                    </a:p>
                  </a:txBody>
                  <a:tcPr/>
                </a:tc>
                <a:tc>
                  <a:txBody>
                    <a:bodyPr/>
                    <a:lstStyle/>
                    <a:p>
                      <a:r>
                        <a:rPr lang="en-US" dirty="0"/>
                        <a:t>Yes</a:t>
                      </a:r>
                    </a:p>
                  </a:txBody>
                  <a:tcPr/>
                </a:tc>
                <a:tc>
                  <a:txBody>
                    <a:bodyPr/>
                    <a:lstStyle/>
                    <a:p>
                      <a:r>
                        <a:rPr lang="en-US" dirty="0"/>
                        <a:t>NA</a:t>
                      </a:r>
                    </a:p>
                  </a:txBody>
                  <a:tcPr/>
                </a:tc>
                <a:tc>
                  <a:txBody>
                    <a:bodyPr/>
                    <a:lstStyle/>
                    <a:p>
                      <a:r>
                        <a:rPr lang="en-US" dirty="0"/>
                        <a:t>Measurement results</a:t>
                      </a:r>
                    </a:p>
                    <a:p>
                      <a:r>
                        <a:rPr lang="en-US" dirty="0"/>
                        <a:t>/Management</a:t>
                      </a:r>
                    </a:p>
                  </a:txBody>
                  <a:tcPr/>
                </a:tc>
                <a:extLst>
                  <a:ext uri="{0D108BD9-81ED-4DB2-BD59-A6C34878D82A}">
                    <a16:rowId xmlns:a16="http://schemas.microsoft.com/office/drawing/2014/main" val="981995460"/>
                  </a:ext>
                </a:extLst>
              </a:tr>
              <a:tr h="370840">
                <a:tc>
                  <a:txBody>
                    <a:bodyPr/>
                    <a:lstStyle/>
                    <a:p>
                      <a:r>
                        <a:rPr lang="en-US" sz="1600" dirty="0"/>
                        <a:t>Coordinated CVI  measurement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a:t>Backward compatible</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Frames that SME and MAC can initiate or respond </a:t>
                      </a:r>
                      <a:r>
                        <a:rPr lang="en-US" sz="1400" dirty="0"/>
                        <a:t>/ unicast/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broadcast</a:t>
                      </a:r>
                    </a:p>
                  </a:txBody>
                  <a:tcPr/>
                </a:tc>
                <a:tc>
                  <a:txBody>
                    <a:bodyPr/>
                    <a:lstStyle/>
                    <a:p>
                      <a:r>
                        <a:rPr lang="en-US" dirty="0"/>
                        <a:t>Yes</a:t>
                      </a:r>
                    </a:p>
                  </a:txBody>
                  <a:tcPr/>
                </a:tc>
                <a:tc>
                  <a:txBody>
                    <a:bodyPr/>
                    <a:lstStyle/>
                    <a:p>
                      <a:r>
                        <a:rPr lang="en-US" dirty="0"/>
                        <a:t>Yes</a:t>
                      </a:r>
                    </a:p>
                  </a:txBody>
                  <a:tcPr/>
                </a:tc>
                <a:tc>
                  <a:txBody>
                    <a:bodyPr/>
                    <a:lstStyle/>
                    <a:p>
                      <a:r>
                        <a:rPr lang="en-US" dirty="0"/>
                        <a:t>Measurement results</a:t>
                      </a:r>
                    </a:p>
                    <a:p>
                      <a:r>
                        <a:rPr lang="en-US" dirty="0"/>
                        <a:t>/Management</a:t>
                      </a:r>
                    </a:p>
                  </a:txBody>
                  <a:tcPr/>
                </a:tc>
                <a:extLst>
                  <a:ext uri="{0D108BD9-81ED-4DB2-BD59-A6C34878D82A}">
                    <a16:rowId xmlns:a16="http://schemas.microsoft.com/office/drawing/2014/main" val="505729598"/>
                  </a:ext>
                </a:extLst>
              </a:tr>
              <a:tr h="370840">
                <a:tc>
                  <a:txBody>
                    <a:bodyPr/>
                    <a:lstStyle/>
                    <a:p>
                      <a:r>
                        <a:rPr lang="en-US" sz="1600" dirty="0"/>
                        <a:t>Opportunistic CVI  measurement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Backward compatible</a:t>
                      </a:r>
                    </a:p>
                    <a:p>
                      <a:endParaRPr lang="en-US" sz="1600" dirty="0"/>
                    </a:p>
                  </a:txBody>
                  <a:tcPr/>
                </a:tc>
                <a:tc>
                  <a:txBody>
                    <a:bodyPr/>
                    <a:lstStyle/>
                    <a:p>
                      <a:r>
                        <a:rPr lang="en-US" sz="1600" dirty="0"/>
                        <a:t>any</a:t>
                      </a:r>
                    </a:p>
                  </a:txBody>
                  <a:tcPr/>
                </a:tc>
                <a:tc>
                  <a:txBody>
                    <a:bodyPr/>
                    <a:lstStyle/>
                    <a:p>
                      <a:r>
                        <a:rPr lang="en-US" dirty="0"/>
                        <a:t>TBD</a:t>
                      </a:r>
                    </a:p>
                  </a:txBody>
                  <a:tcPr/>
                </a:tc>
                <a:tc>
                  <a:txBody>
                    <a:bodyPr/>
                    <a:lstStyle/>
                    <a:p>
                      <a:r>
                        <a:rPr lang="en-US" dirty="0"/>
                        <a:t>NA</a:t>
                      </a:r>
                    </a:p>
                  </a:txBody>
                  <a:tcPr/>
                </a:tc>
                <a:tc>
                  <a:txBody>
                    <a:bodyPr/>
                    <a:lstStyle/>
                    <a:p>
                      <a:r>
                        <a:rPr lang="en-US" dirty="0"/>
                        <a:t>NA</a:t>
                      </a:r>
                    </a:p>
                  </a:txBody>
                  <a:tcPr/>
                </a:tc>
                <a:extLst>
                  <a:ext uri="{0D108BD9-81ED-4DB2-BD59-A6C34878D82A}">
                    <a16:rowId xmlns:a16="http://schemas.microsoft.com/office/drawing/2014/main" val="2740022457"/>
                  </a:ext>
                </a:extLst>
              </a:tr>
            </a:tbl>
          </a:graphicData>
        </a:graphic>
      </p:graphicFrame>
    </p:spTree>
    <p:extLst>
      <p:ext uri="{BB962C8B-B14F-4D97-AF65-F5344CB8AC3E}">
        <p14:creationId xmlns:p14="http://schemas.microsoft.com/office/powerpoint/2010/main" val="4130213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F6CF-22F3-47D4-8F97-371943B3AE95}"/>
              </a:ext>
            </a:extLst>
          </p:cNvPr>
          <p:cNvSpPr>
            <a:spLocks noGrp="1"/>
          </p:cNvSpPr>
          <p:nvPr>
            <p:ph type="title"/>
          </p:nvPr>
        </p:nvSpPr>
        <p:spPr>
          <a:xfrm>
            <a:off x="534193" y="752778"/>
            <a:ext cx="8075613" cy="701041"/>
          </a:xfrm>
        </p:spPr>
        <p:txBody>
          <a:bodyPr/>
          <a:lstStyle/>
          <a:p>
            <a:r>
              <a:rPr lang="en-US" dirty="0"/>
              <a:t>Requirements for measurement preparation</a:t>
            </a:r>
          </a:p>
        </p:txBody>
      </p:sp>
      <p:sp>
        <p:nvSpPr>
          <p:cNvPr id="4" name="Slide Number Placeholder 3">
            <a:extLst>
              <a:ext uri="{FF2B5EF4-FFF2-40B4-BE49-F238E27FC236}">
                <a16:creationId xmlns:a16="http://schemas.microsoft.com/office/drawing/2014/main" id="{91965FEB-4A1F-447E-8602-746F19CAC0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F204F27-76F6-42A1-B71B-A6E605F6A08C}"/>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557D9186-2DEC-4789-BAC0-A3213EABC4B8}"/>
              </a:ext>
            </a:extLst>
          </p:cNvPr>
          <p:cNvSpPr>
            <a:spLocks noGrp="1"/>
          </p:cNvSpPr>
          <p:nvPr>
            <p:ph type="dt" idx="10"/>
          </p:nvPr>
        </p:nvSpPr>
        <p:spPr>
          <a:xfrm>
            <a:off x="696912" y="333375"/>
            <a:ext cx="1874823" cy="273050"/>
          </a:xfrm>
        </p:spPr>
        <p:txBody>
          <a:bodyPr/>
          <a:lstStyle/>
          <a:p>
            <a:r>
              <a:rPr lang="en-US"/>
              <a:t>January 2021</a:t>
            </a:r>
            <a:endParaRPr lang="en-GB" dirty="0"/>
          </a:p>
        </p:txBody>
      </p:sp>
      <p:graphicFrame>
        <p:nvGraphicFramePr>
          <p:cNvPr id="9" name="Table 9">
            <a:extLst>
              <a:ext uri="{FF2B5EF4-FFF2-40B4-BE49-F238E27FC236}">
                <a16:creationId xmlns:a16="http://schemas.microsoft.com/office/drawing/2014/main" id="{365561FE-618B-44D3-98C4-9898CD658B6C}"/>
              </a:ext>
            </a:extLst>
          </p:cNvPr>
          <p:cNvGraphicFramePr>
            <a:graphicFrameLocks noGrp="1"/>
          </p:cNvGraphicFramePr>
          <p:nvPr>
            <p:ph idx="1"/>
            <p:extLst>
              <p:ext uri="{D42A27DB-BD31-4B8C-83A1-F6EECF244321}">
                <p14:modId xmlns:p14="http://schemas.microsoft.com/office/powerpoint/2010/main" val="1079781085"/>
              </p:ext>
            </p:extLst>
          </p:nvPr>
        </p:nvGraphicFramePr>
        <p:xfrm>
          <a:off x="552666" y="1491869"/>
          <a:ext cx="8228806" cy="3413760"/>
        </p:xfrm>
        <a:graphic>
          <a:graphicData uri="http://schemas.openxmlformats.org/drawingml/2006/table">
            <a:tbl>
              <a:tblPr firstRow="1" bandRow="1">
                <a:tableStyleId>{00A15C55-8517-42AA-B614-E9B94910E393}</a:tableStyleId>
              </a:tblPr>
              <a:tblGrid>
                <a:gridCol w="1591970">
                  <a:extLst>
                    <a:ext uri="{9D8B030D-6E8A-4147-A177-3AD203B41FA5}">
                      <a16:colId xmlns:a16="http://schemas.microsoft.com/office/drawing/2014/main" val="1950630706"/>
                    </a:ext>
                  </a:extLst>
                </a:gridCol>
                <a:gridCol w="3046826">
                  <a:extLst>
                    <a:ext uri="{9D8B030D-6E8A-4147-A177-3AD203B41FA5}">
                      <a16:colId xmlns:a16="http://schemas.microsoft.com/office/drawing/2014/main" val="1175921313"/>
                    </a:ext>
                  </a:extLst>
                </a:gridCol>
                <a:gridCol w="1876596">
                  <a:extLst>
                    <a:ext uri="{9D8B030D-6E8A-4147-A177-3AD203B41FA5}">
                      <a16:colId xmlns:a16="http://schemas.microsoft.com/office/drawing/2014/main" val="715083132"/>
                    </a:ext>
                  </a:extLst>
                </a:gridCol>
                <a:gridCol w="1713414">
                  <a:extLst>
                    <a:ext uri="{9D8B030D-6E8A-4147-A177-3AD203B41FA5}">
                      <a16:colId xmlns:a16="http://schemas.microsoft.com/office/drawing/2014/main" val="1033491527"/>
                    </a:ext>
                  </a:extLst>
                </a:gridCol>
              </a:tblGrid>
              <a:tr h="218440">
                <a:tc>
                  <a:txBody>
                    <a:bodyPr/>
                    <a:lstStyle/>
                    <a:p>
                      <a:r>
                        <a:rPr lang="en-US" sz="1600" dirty="0"/>
                        <a:t>Type of sensing</a:t>
                      </a:r>
                    </a:p>
                  </a:txBody>
                  <a:tcPr/>
                </a:tc>
                <a:tc>
                  <a:txBody>
                    <a:bodyPr/>
                    <a:lstStyle/>
                    <a:p>
                      <a:r>
                        <a:rPr lang="en-US" dirty="0"/>
                        <a:t>Initiator </a:t>
                      </a:r>
                    </a:p>
                  </a:txBody>
                  <a:tcPr/>
                </a:tc>
                <a:tc>
                  <a:txBody>
                    <a:bodyPr/>
                    <a:lstStyle/>
                    <a:p>
                      <a:r>
                        <a:rPr lang="en-US" dirty="0"/>
                        <a:t>Transmitter </a:t>
                      </a:r>
                    </a:p>
                  </a:txBody>
                  <a:tcPr/>
                </a:tc>
                <a:tc>
                  <a:txBody>
                    <a:bodyPr/>
                    <a:lstStyle/>
                    <a:p>
                      <a:r>
                        <a:rPr lang="en-US" dirty="0"/>
                        <a:t>Receiver</a:t>
                      </a:r>
                    </a:p>
                  </a:txBody>
                  <a:tcPr/>
                </a:tc>
                <a:extLst>
                  <a:ext uri="{0D108BD9-81ED-4DB2-BD59-A6C34878D82A}">
                    <a16:rowId xmlns:a16="http://schemas.microsoft.com/office/drawing/2014/main" val="3681387214"/>
                  </a:ext>
                </a:extLst>
              </a:tr>
              <a:tr h="370840">
                <a:tc>
                  <a:txBody>
                    <a:bodyPr/>
                    <a:lstStyle/>
                    <a:p>
                      <a:r>
                        <a:rPr lang="en-US" sz="1600" dirty="0"/>
                        <a:t>Monostatic Radar</a:t>
                      </a:r>
                    </a:p>
                  </a:txBody>
                  <a:tcPr/>
                </a:tc>
                <a:tc>
                  <a:txBody>
                    <a:bodyPr/>
                    <a:lstStyle/>
                    <a:p>
                      <a:r>
                        <a:rPr lang="en-US" sz="1600" dirty="0"/>
                        <a:t>Schedule. Indicate consumer*</a:t>
                      </a:r>
                    </a:p>
                  </a:txBody>
                  <a:tcPr/>
                </a:tc>
                <a:tc>
                  <a:txBody>
                    <a:bodyPr/>
                    <a:lstStyle/>
                    <a:p>
                      <a:r>
                        <a:rPr lang="en-US" sz="1600" dirty="0"/>
                        <a:t>NA</a:t>
                      </a:r>
                    </a:p>
                  </a:txBody>
                  <a:tcPr/>
                </a:tc>
                <a:tc>
                  <a:txBody>
                    <a:bodyPr/>
                    <a:lstStyle/>
                    <a:p>
                      <a:r>
                        <a:rPr lang="en-US" dirty="0"/>
                        <a:t>NA</a:t>
                      </a:r>
                    </a:p>
                  </a:txBody>
                  <a:tcPr/>
                </a:tc>
                <a:extLst>
                  <a:ext uri="{0D108BD9-81ED-4DB2-BD59-A6C34878D82A}">
                    <a16:rowId xmlns:a16="http://schemas.microsoft.com/office/drawing/2014/main" val="2920520577"/>
                  </a:ext>
                </a:extLst>
              </a:tr>
              <a:tr h="370840">
                <a:tc>
                  <a:txBody>
                    <a:bodyPr/>
                    <a:lstStyle/>
                    <a:p>
                      <a:r>
                        <a:rPr lang="en-US" sz="1600" dirty="0"/>
                        <a:t>Multistatic Radar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Initial setup, invite transmitters and receivers to participate. Indicate consumer*</a:t>
                      </a:r>
                    </a:p>
                  </a:txBody>
                  <a:tcPr/>
                </a:tc>
                <a:tc>
                  <a:txBody>
                    <a:bodyPr/>
                    <a:lstStyle/>
                    <a:p>
                      <a:r>
                        <a:rPr lang="en-US" sz="1600" dirty="0"/>
                        <a:t>Initiate setup of multiple receivers </a:t>
                      </a:r>
                    </a:p>
                  </a:txBody>
                  <a:tcPr/>
                </a:tc>
                <a:tc>
                  <a:txBody>
                    <a:bodyPr/>
                    <a:lstStyle/>
                    <a:p>
                      <a:r>
                        <a:rPr lang="en-US" sz="1600" dirty="0"/>
                        <a:t>Initiate setup of multiple transmitters</a:t>
                      </a:r>
                    </a:p>
                  </a:txBody>
                  <a:tcPr/>
                </a:tc>
                <a:extLst>
                  <a:ext uri="{0D108BD9-81ED-4DB2-BD59-A6C34878D82A}">
                    <a16:rowId xmlns:a16="http://schemas.microsoft.com/office/drawing/2014/main" val="981995460"/>
                  </a:ext>
                </a:extLst>
              </a:tr>
              <a:tr h="370840">
                <a:tc>
                  <a:txBody>
                    <a:bodyPr/>
                    <a:lstStyle/>
                    <a:p>
                      <a:r>
                        <a:rPr lang="en-US" sz="1600" dirty="0"/>
                        <a:t>Coordinated  CVI  measurement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Initial setup, invite transmitters and receivers to participate. Indicate consumer*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Inform receivers of Tx parameters </a:t>
                      </a:r>
                    </a:p>
                  </a:txBody>
                  <a:tcPr/>
                </a:tc>
                <a:tc>
                  <a:txBody>
                    <a:bodyPr/>
                    <a:lstStyle/>
                    <a:p>
                      <a:r>
                        <a:rPr lang="en-US" sz="1600" dirty="0"/>
                        <a:t>Request transmitters of Tx parameters</a:t>
                      </a:r>
                    </a:p>
                  </a:txBody>
                  <a:tcPr/>
                </a:tc>
                <a:extLst>
                  <a:ext uri="{0D108BD9-81ED-4DB2-BD59-A6C34878D82A}">
                    <a16:rowId xmlns:a16="http://schemas.microsoft.com/office/drawing/2014/main" val="505729598"/>
                  </a:ext>
                </a:extLst>
              </a:tr>
              <a:tr h="370840">
                <a:tc>
                  <a:txBody>
                    <a:bodyPr/>
                    <a:lstStyle/>
                    <a:p>
                      <a:r>
                        <a:rPr lang="en-US" sz="1600" dirty="0"/>
                        <a:t>Opportunistic CVI  measurement </a:t>
                      </a:r>
                    </a:p>
                  </a:txBody>
                  <a:tcPr/>
                </a:tc>
                <a:tc>
                  <a:txBody>
                    <a:bodyPr/>
                    <a:lstStyle/>
                    <a:p>
                      <a:r>
                        <a:rPr lang="en-US" sz="1600" dirty="0"/>
                        <a:t>Provide conditions for the Opportunistic CVI  measurements. </a:t>
                      </a:r>
                    </a:p>
                  </a:txBody>
                  <a:tcPr/>
                </a:tc>
                <a:tc>
                  <a:txBody>
                    <a:bodyPr/>
                    <a:lstStyle/>
                    <a:p>
                      <a:r>
                        <a:rPr lang="en-US" sz="1600" dirty="0"/>
                        <a:t>TBD</a:t>
                      </a:r>
                    </a:p>
                  </a:txBody>
                  <a:tcPr/>
                </a:tc>
                <a:tc>
                  <a:txBody>
                    <a:bodyPr/>
                    <a:lstStyle/>
                    <a:p>
                      <a:r>
                        <a:rPr lang="en-US" dirty="0"/>
                        <a:t>NA</a:t>
                      </a:r>
                    </a:p>
                  </a:txBody>
                  <a:tcPr/>
                </a:tc>
                <a:extLst>
                  <a:ext uri="{0D108BD9-81ED-4DB2-BD59-A6C34878D82A}">
                    <a16:rowId xmlns:a16="http://schemas.microsoft.com/office/drawing/2014/main" val="2740022457"/>
                  </a:ext>
                </a:extLst>
              </a:tr>
            </a:tbl>
          </a:graphicData>
        </a:graphic>
      </p:graphicFrame>
      <p:sp>
        <p:nvSpPr>
          <p:cNvPr id="3" name="TextBox 2">
            <a:extLst>
              <a:ext uri="{FF2B5EF4-FFF2-40B4-BE49-F238E27FC236}">
                <a16:creationId xmlns:a16="http://schemas.microsoft.com/office/drawing/2014/main" id="{D541459D-0BB6-4C99-87EB-8FA58756370A}"/>
              </a:ext>
            </a:extLst>
          </p:cNvPr>
          <p:cNvSpPr txBox="1"/>
          <p:nvPr/>
        </p:nvSpPr>
        <p:spPr>
          <a:xfrm>
            <a:off x="729455" y="5405536"/>
            <a:ext cx="7685088" cy="1015663"/>
          </a:xfrm>
          <a:prstGeom prst="rect">
            <a:avLst/>
          </a:prstGeom>
          <a:noFill/>
        </p:spPr>
        <p:txBody>
          <a:bodyPr wrap="square" rtlCol="0">
            <a:spAutoFit/>
          </a:bodyPr>
          <a:lstStyle/>
          <a:p>
            <a:r>
              <a:rPr lang="en-US" sz="2000" dirty="0">
                <a:solidFill>
                  <a:schemeClr val="tx1"/>
                </a:solidFill>
              </a:rPr>
              <a:t>*Note: Consumer belongs to the application. It may be relevant to indicate the MAC address of the Consumer in the parameters exchanged at the measurement's preparation</a:t>
            </a:r>
          </a:p>
        </p:txBody>
      </p:sp>
    </p:spTree>
    <p:extLst>
      <p:ext uri="{BB962C8B-B14F-4D97-AF65-F5344CB8AC3E}">
        <p14:creationId xmlns:p14="http://schemas.microsoft.com/office/powerpoint/2010/main" val="2474516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F6CF-22F3-47D4-8F97-371943B3AE95}"/>
              </a:ext>
            </a:extLst>
          </p:cNvPr>
          <p:cNvSpPr>
            <a:spLocks noGrp="1"/>
          </p:cNvSpPr>
          <p:nvPr>
            <p:ph type="title"/>
          </p:nvPr>
        </p:nvSpPr>
        <p:spPr>
          <a:xfrm>
            <a:off x="685800" y="761999"/>
            <a:ext cx="7770813" cy="701041"/>
          </a:xfrm>
        </p:spPr>
        <p:txBody>
          <a:bodyPr/>
          <a:lstStyle/>
          <a:p>
            <a:r>
              <a:rPr lang="en-US" dirty="0"/>
              <a:t>Requirements to exchange results</a:t>
            </a:r>
          </a:p>
        </p:txBody>
      </p:sp>
      <p:sp>
        <p:nvSpPr>
          <p:cNvPr id="4" name="Slide Number Placeholder 3">
            <a:extLst>
              <a:ext uri="{FF2B5EF4-FFF2-40B4-BE49-F238E27FC236}">
                <a16:creationId xmlns:a16="http://schemas.microsoft.com/office/drawing/2014/main" id="{91965FEB-4A1F-447E-8602-746F19CAC0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F204F27-76F6-42A1-B71B-A6E605F6A08C}"/>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557D9186-2DEC-4789-BAC0-A3213EABC4B8}"/>
              </a:ext>
            </a:extLst>
          </p:cNvPr>
          <p:cNvSpPr>
            <a:spLocks noGrp="1"/>
          </p:cNvSpPr>
          <p:nvPr>
            <p:ph type="dt" idx="10"/>
          </p:nvPr>
        </p:nvSpPr>
        <p:spPr>
          <a:xfrm>
            <a:off x="696912" y="333375"/>
            <a:ext cx="1874823" cy="273050"/>
          </a:xfrm>
        </p:spPr>
        <p:txBody>
          <a:bodyPr/>
          <a:lstStyle/>
          <a:p>
            <a:r>
              <a:rPr lang="en-US"/>
              <a:t>January 2021</a:t>
            </a:r>
            <a:endParaRPr lang="en-GB" dirty="0"/>
          </a:p>
        </p:txBody>
      </p:sp>
      <p:graphicFrame>
        <p:nvGraphicFramePr>
          <p:cNvPr id="9" name="Table 9">
            <a:extLst>
              <a:ext uri="{FF2B5EF4-FFF2-40B4-BE49-F238E27FC236}">
                <a16:creationId xmlns:a16="http://schemas.microsoft.com/office/drawing/2014/main" id="{365561FE-618B-44D3-98C4-9898CD658B6C}"/>
              </a:ext>
            </a:extLst>
          </p:cNvPr>
          <p:cNvGraphicFramePr>
            <a:graphicFrameLocks noGrp="1"/>
          </p:cNvGraphicFramePr>
          <p:nvPr>
            <p:ph idx="1"/>
            <p:extLst>
              <p:ext uri="{D42A27DB-BD31-4B8C-83A1-F6EECF244321}">
                <p14:modId xmlns:p14="http://schemas.microsoft.com/office/powerpoint/2010/main" val="2840994194"/>
              </p:ext>
            </p:extLst>
          </p:nvPr>
        </p:nvGraphicFramePr>
        <p:xfrm>
          <a:off x="990600" y="1905000"/>
          <a:ext cx="7315200" cy="2748280"/>
        </p:xfrm>
        <a:graphic>
          <a:graphicData uri="http://schemas.openxmlformats.org/drawingml/2006/table">
            <a:tbl>
              <a:tblPr firstRow="1" bandRow="1">
                <a:tableStyleId>{00A15C55-8517-42AA-B614-E9B94910E393}</a:tableStyleId>
              </a:tblPr>
              <a:tblGrid>
                <a:gridCol w="1842777">
                  <a:extLst>
                    <a:ext uri="{9D8B030D-6E8A-4147-A177-3AD203B41FA5}">
                      <a16:colId xmlns:a16="http://schemas.microsoft.com/office/drawing/2014/main" val="1950630706"/>
                    </a:ext>
                  </a:extLst>
                </a:gridCol>
                <a:gridCol w="2946689">
                  <a:extLst>
                    <a:ext uri="{9D8B030D-6E8A-4147-A177-3AD203B41FA5}">
                      <a16:colId xmlns:a16="http://schemas.microsoft.com/office/drawing/2014/main" val="1175921313"/>
                    </a:ext>
                  </a:extLst>
                </a:gridCol>
                <a:gridCol w="2525734">
                  <a:extLst>
                    <a:ext uri="{9D8B030D-6E8A-4147-A177-3AD203B41FA5}">
                      <a16:colId xmlns:a16="http://schemas.microsoft.com/office/drawing/2014/main" val="715083132"/>
                    </a:ext>
                  </a:extLst>
                </a:gridCol>
              </a:tblGrid>
              <a:tr h="218440">
                <a:tc>
                  <a:txBody>
                    <a:bodyPr/>
                    <a:lstStyle/>
                    <a:p>
                      <a:r>
                        <a:rPr lang="en-US" sz="1600" dirty="0"/>
                        <a:t>Type of sensing</a:t>
                      </a:r>
                    </a:p>
                  </a:txBody>
                  <a:tcPr/>
                </a:tc>
                <a:tc>
                  <a:txBody>
                    <a:bodyPr/>
                    <a:lstStyle/>
                    <a:p>
                      <a:r>
                        <a:rPr lang="en-US" dirty="0"/>
                        <a:t>Layer of the STA to which results are delivered</a:t>
                      </a:r>
                    </a:p>
                  </a:txBody>
                  <a:tcPr/>
                </a:tc>
                <a:tc>
                  <a:txBody>
                    <a:bodyPr/>
                    <a:lstStyle/>
                    <a:p>
                      <a:r>
                        <a:rPr lang="en-US" dirty="0"/>
                        <a:t>Frame types</a:t>
                      </a:r>
                    </a:p>
                  </a:txBody>
                  <a:tcPr/>
                </a:tc>
                <a:extLst>
                  <a:ext uri="{0D108BD9-81ED-4DB2-BD59-A6C34878D82A}">
                    <a16:rowId xmlns:a16="http://schemas.microsoft.com/office/drawing/2014/main" val="3681387214"/>
                  </a:ext>
                </a:extLst>
              </a:tr>
              <a:tr h="370840">
                <a:tc>
                  <a:txBody>
                    <a:bodyPr/>
                    <a:lstStyle/>
                    <a:p>
                      <a:r>
                        <a:rPr lang="en-US" sz="1600" dirty="0"/>
                        <a:t>Monostatic Radar</a:t>
                      </a:r>
                    </a:p>
                  </a:txBody>
                  <a:tcPr/>
                </a:tc>
                <a:tc>
                  <a:txBody>
                    <a:bodyPr/>
                    <a:lstStyle/>
                    <a:p>
                      <a:r>
                        <a:rPr lang="en-US" sz="1600" dirty="0"/>
                        <a:t>Application</a:t>
                      </a:r>
                    </a:p>
                  </a:txBody>
                  <a:tcPr/>
                </a:tc>
                <a:tc>
                  <a:txBody>
                    <a:bodyPr/>
                    <a:lstStyle/>
                    <a:p>
                      <a:r>
                        <a:rPr lang="en-US" sz="1600" dirty="0"/>
                        <a:t>Data frames</a:t>
                      </a:r>
                    </a:p>
                  </a:txBody>
                  <a:tcPr/>
                </a:tc>
                <a:extLst>
                  <a:ext uri="{0D108BD9-81ED-4DB2-BD59-A6C34878D82A}">
                    <a16:rowId xmlns:a16="http://schemas.microsoft.com/office/drawing/2014/main" val="2920520577"/>
                  </a:ext>
                </a:extLst>
              </a:tr>
              <a:tr h="370840">
                <a:tc>
                  <a:txBody>
                    <a:bodyPr/>
                    <a:lstStyle/>
                    <a:p>
                      <a:r>
                        <a:rPr lang="en-US" sz="1600" dirty="0"/>
                        <a:t>Multistatic Radar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SME/Application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Management frames/Data frames</a:t>
                      </a:r>
                    </a:p>
                  </a:txBody>
                  <a:tcPr/>
                </a:tc>
                <a:extLst>
                  <a:ext uri="{0D108BD9-81ED-4DB2-BD59-A6C34878D82A}">
                    <a16:rowId xmlns:a16="http://schemas.microsoft.com/office/drawing/2014/main" val="981995460"/>
                  </a:ext>
                </a:extLst>
              </a:tr>
              <a:tr h="370840">
                <a:tc>
                  <a:txBody>
                    <a:bodyPr/>
                    <a:lstStyle/>
                    <a:p>
                      <a:pPr rtl="0"/>
                      <a:r>
                        <a:rPr lang="en-US" sz="1600" dirty="0"/>
                        <a:t>Coordinated CVI  measurement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SME/Application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Management frames/Data frames</a:t>
                      </a:r>
                    </a:p>
                  </a:txBody>
                  <a:tcPr/>
                </a:tc>
                <a:extLst>
                  <a:ext uri="{0D108BD9-81ED-4DB2-BD59-A6C34878D82A}">
                    <a16:rowId xmlns:a16="http://schemas.microsoft.com/office/drawing/2014/main" val="505729598"/>
                  </a:ext>
                </a:extLst>
              </a:tr>
              <a:tr h="370840">
                <a:tc>
                  <a:txBody>
                    <a:bodyPr/>
                    <a:lstStyle/>
                    <a:p>
                      <a:r>
                        <a:rPr lang="en-US" sz="1600" dirty="0"/>
                        <a:t>Opportunistic CVI  measurement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Application</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Data frames</a:t>
                      </a:r>
                    </a:p>
                  </a:txBody>
                  <a:tcPr/>
                </a:tc>
                <a:extLst>
                  <a:ext uri="{0D108BD9-81ED-4DB2-BD59-A6C34878D82A}">
                    <a16:rowId xmlns:a16="http://schemas.microsoft.com/office/drawing/2014/main" val="2740022457"/>
                  </a:ext>
                </a:extLst>
              </a:tr>
            </a:tbl>
          </a:graphicData>
        </a:graphic>
      </p:graphicFrame>
    </p:spTree>
    <p:extLst>
      <p:ext uri="{BB962C8B-B14F-4D97-AF65-F5344CB8AC3E}">
        <p14:creationId xmlns:p14="http://schemas.microsoft.com/office/powerpoint/2010/main" val="3264075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F6CF-22F3-47D4-8F97-371943B3AE95}"/>
              </a:ext>
            </a:extLst>
          </p:cNvPr>
          <p:cNvSpPr>
            <a:spLocks noGrp="1"/>
          </p:cNvSpPr>
          <p:nvPr>
            <p:ph type="title"/>
          </p:nvPr>
        </p:nvSpPr>
        <p:spPr>
          <a:xfrm>
            <a:off x="685800" y="761999"/>
            <a:ext cx="7770813" cy="457201"/>
          </a:xfrm>
        </p:spPr>
        <p:txBody>
          <a:bodyPr/>
          <a:lstStyle/>
          <a:p>
            <a:r>
              <a:rPr lang="en-US" dirty="0"/>
              <a:t>Session topology</a:t>
            </a:r>
          </a:p>
        </p:txBody>
      </p:sp>
      <p:sp>
        <p:nvSpPr>
          <p:cNvPr id="4" name="Slide Number Placeholder 3">
            <a:extLst>
              <a:ext uri="{FF2B5EF4-FFF2-40B4-BE49-F238E27FC236}">
                <a16:creationId xmlns:a16="http://schemas.microsoft.com/office/drawing/2014/main" id="{91965FEB-4A1F-447E-8602-746F19CAC0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F204F27-76F6-42A1-B71B-A6E605F6A08C}"/>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557D9186-2DEC-4789-BAC0-A3213EABC4B8}"/>
              </a:ext>
            </a:extLst>
          </p:cNvPr>
          <p:cNvSpPr>
            <a:spLocks noGrp="1"/>
          </p:cNvSpPr>
          <p:nvPr>
            <p:ph type="dt" idx="10"/>
          </p:nvPr>
        </p:nvSpPr>
        <p:spPr>
          <a:xfrm>
            <a:off x="696912" y="333375"/>
            <a:ext cx="1874823" cy="273050"/>
          </a:xfrm>
        </p:spPr>
        <p:txBody>
          <a:bodyPr/>
          <a:lstStyle/>
          <a:p>
            <a:r>
              <a:rPr lang="en-US"/>
              <a:t>January 2021</a:t>
            </a:r>
            <a:endParaRPr lang="en-GB" dirty="0"/>
          </a:p>
        </p:txBody>
      </p:sp>
      <p:graphicFrame>
        <p:nvGraphicFramePr>
          <p:cNvPr id="9" name="Table 9">
            <a:extLst>
              <a:ext uri="{FF2B5EF4-FFF2-40B4-BE49-F238E27FC236}">
                <a16:creationId xmlns:a16="http://schemas.microsoft.com/office/drawing/2014/main" id="{365561FE-618B-44D3-98C4-9898CD658B6C}"/>
              </a:ext>
            </a:extLst>
          </p:cNvPr>
          <p:cNvGraphicFramePr>
            <a:graphicFrameLocks noGrp="1"/>
          </p:cNvGraphicFramePr>
          <p:nvPr>
            <p:ph idx="1"/>
            <p:extLst>
              <p:ext uri="{D42A27DB-BD31-4B8C-83A1-F6EECF244321}">
                <p14:modId xmlns:p14="http://schemas.microsoft.com/office/powerpoint/2010/main" val="921536822"/>
              </p:ext>
            </p:extLst>
          </p:nvPr>
        </p:nvGraphicFramePr>
        <p:xfrm>
          <a:off x="685800" y="1328688"/>
          <a:ext cx="8001000" cy="4937760"/>
        </p:xfrm>
        <a:graphic>
          <a:graphicData uri="http://schemas.openxmlformats.org/drawingml/2006/table">
            <a:tbl>
              <a:tblPr firstRow="1" bandRow="1">
                <a:tableStyleId>{00A15C55-8517-42AA-B614-E9B94910E393}</a:tableStyleId>
              </a:tblPr>
              <a:tblGrid>
                <a:gridCol w="1600551">
                  <a:extLst>
                    <a:ext uri="{9D8B030D-6E8A-4147-A177-3AD203B41FA5}">
                      <a16:colId xmlns:a16="http://schemas.microsoft.com/office/drawing/2014/main" val="1950630706"/>
                    </a:ext>
                  </a:extLst>
                </a:gridCol>
                <a:gridCol w="1979629">
                  <a:extLst>
                    <a:ext uri="{9D8B030D-6E8A-4147-A177-3AD203B41FA5}">
                      <a16:colId xmlns:a16="http://schemas.microsoft.com/office/drawing/2014/main" val="1045975775"/>
                    </a:ext>
                  </a:extLst>
                </a:gridCol>
                <a:gridCol w="2400827">
                  <a:extLst>
                    <a:ext uri="{9D8B030D-6E8A-4147-A177-3AD203B41FA5}">
                      <a16:colId xmlns:a16="http://schemas.microsoft.com/office/drawing/2014/main" val="1175921313"/>
                    </a:ext>
                  </a:extLst>
                </a:gridCol>
                <a:gridCol w="2019993">
                  <a:extLst>
                    <a:ext uri="{9D8B030D-6E8A-4147-A177-3AD203B41FA5}">
                      <a16:colId xmlns:a16="http://schemas.microsoft.com/office/drawing/2014/main" val="715083132"/>
                    </a:ext>
                  </a:extLst>
                </a:gridCol>
              </a:tblGrid>
              <a:tr h="218440">
                <a:tc>
                  <a:txBody>
                    <a:bodyPr/>
                    <a:lstStyle/>
                    <a:p>
                      <a:r>
                        <a:rPr lang="en-US" sz="1600" dirty="0"/>
                        <a:t>Type of sensing</a:t>
                      </a:r>
                    </a:p>
                  </a:txBody>
                  <a:tcPr/>
                </a:tc>
                <a:tc>
                  <a:txBody>
                    <a:bodyPr/>
                    <a:lstStyle/>
                    <a:p>
                      <a:r>
                        <a:rPr lang="en-US" dirty="0"/>
                        <a:t>Another involved STA(s)</a:t>
                      </a:r>
                    </a:p>
                  </a:txBody>
                  <a:tcPr/>
                </a:tc>
                <a:tc>
                  <a:txBody>
                    <a:bodyPr/>
                    <a:lstStyle/>
                    <a:p>
                      <a:r>
                        <a:rPr lang="en-US" dirty="0"/>
                        <a:t>Relationship with the  general-purpose network(s)</a:t>
                      </a:r>
                    </a:p>
                  </a:txBody>
                  <a:tcPr/>
                </a:tc>
                <a:tc>
                  <a:txBody>
                    <a:bodyPr/>
                    <a:lstStyle/>
                    <a:p>
                      <a:r>
                        <a:rPr lang="en-US" dirty="0"/>
                        <a:t>Specific requirements</a:t>
                      </a:r>
                    </a:p>
                  </a:txBody>
                  <a:tcPr/>
                </a:tc>
                <a:extLst>
                  <a:ext uri="{0D108BD9-81ED-4DB2-BD59-A6C34878D82A}">
                    <a16:rowId xmlns:a16="http://schemas.microsoft.com/office/drawing/2014/main" val="3681387214"/>
                  </a:ext>
                </a:extLst>
              </a:tr>
              <a:tr h="370840">
                <a:tc>
                  <a:txBody>
                    <a:bodyPr/>
                    <a:lstStyle/>
                    <a:p>
                      <a:r>
                        <a:rPr lang="en-US" sz="1600" dirty="0"/>
                        <a:t>Monostatic Radar</a:t>
                      </a:r>
                    </a:p>
                  </a:txBody>
                  <a:tcPr/>
                </a:tc>
                <a:tc>
                  <a:txBody>
                    <a:bodyPr/>
                    <a:lstStyle/>
                    <a:p>
                      <a:r>
                        <a:rPr lang="en-US" sz="1600" dirty="0"/>
                        <a:t>Initiator </a:t>
                      </a:r>
                    </a:p>
                  </a:txBody>
                  <a:tcPr/>
                </a:tc>
                <a:tc>
                  <a:txBody>
                    <a:bodyPr/>
                    <a:lstStyle/>
                    <a:p>
                      <a:r>
                        <a:rPr lang="en-US" sz="1600" dirty="0"/>
                        <a:t>Unassociated STA, BSS</a:t>
                      </a:r>
                    </a:p>
                  </a:txBody>
                  <a:tcPr/>
                </a:tc>
                <a:tc>
                  <a:txBody>
                    <a:bodyPr/>
                    <a:lstStyle/>
                    <a:p>
                      <a:r>
                        <a:rPr lang="en-US" sz="1600" dirty="0"/>
                        <a:t>TBD</a:t>
                      </a:r>
                    </a:p>
                  </a:txBody>
                  <a:tcPr/>
                </a:tc>
                <a:extLst>
                  <a:ext uri="{0D108BD9-81ED-4DB2-BD59-A6C34878D82A}">
                    <a16:rowId xmlns:a16="http://schemas.microsoft.com/office/drawing/2014/main" val="2920520577"/>
                  </a:ext>
                </a:extLst>
              </a:tr>
              <a:tr h="370840">
                <a:tc>
                  <a:txBody>
                    <a:bodyPr/>
                    <a:lstStyle/>
                    <a:p>
                      <a:r>
                        <a:rPr lang="en-US" sz="1600" dirty="0"/>
                        <a:t>Multistatic Radar</a:t>
                      </a:r>
                    </a:p>
                  </a:txBody>
                  <a:tcPr/>
                </a:tc>
                <a:tc>
                  <a:txBody>
                    <a:bodyPr/>
                    <a:lstStyle/>
                    <a:p>
                      <a:r>
                        <a:rPr lang="en-US" sz="1600" dirty="0"/>
                        <a:t>Initiator,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multiple transmitters/ receivers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Unassociated STA(s), BSS, multiple BSS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Group coordination may be required if the participants don’t belong to the same BSS</a:t>
                      </a:r>
                    </a:p>
                  </a:txBody>
                  <a:tcPr/>
                </a:tc>
                <a:extLst>
                  <a:ext uri="{0D108BD9-81ED-4DB2-BD59-A6C34878D82A}">
                    <a16:rowId xmlns:a16="http://schemas.microsoft.com/office/drawing/2014/main" val="981995460"/>
                  </a:ext>
                </a:extLst>
              </a:tr>
              <a:tr h="370840">
                <a:tc>
                  <a:txBody>
                    <a:bodyPr/>
                    <a:lstStyle/>
                    <a:p>
                      <a:r>
                        <a:rPr lang="en-US" sz="1600" dirty="0"/>
                        <a:t>Coordinated CVI  measurement </a:t>
                      </a:r>
                    </a:p>
                  </a:txBody>
                  <a:tcPr/>
                </a:tc>
                <a:tc>
                  <a:txBody>
                    <a:bodyPr/>
                    <a:lstStyle/>
                    <a:p>
                      <a:r>
                        <a:rPr lang="en-US" sz="1600" dirty="0"/>
                        <a:t>Initiator,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multiple transmitters/ receivers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Unassociated STA(s), BSS, multiple BSS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Group coordination may be required if the participants don’t belong to the same BSS</a:t>
                      </a:r>
                    </a:p>
                  </a:txBody>
                  <a:tcPr/>
                </a:tc>
                <a:extLst>
                  <a:ext uri="{0D108BD9-81ED-4DB2-BD59-A6C34878D82A}">
                    <a16:rowId xmlns:a16="http://schemas.microsoft.com/office/drawing/2014/main" val="505729598"/>
                  </a:ext>
                </a:extLst>
              </a:tr>
              <a:tr h="370840">
                <a:tc>
                  <a:txBody>
                    <a:bodyPr/>
                    <a:lstStyle/>
                    <a:p>
                      <a:r>
                        <a:rPr lang="en-US" sz="1600" dirty="0"/>
                        <a:t>Opportunistic  CVI  measurement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(TBD Initiator),</a:t>
                      </a:r>
                    </a:p>
                    <a:p>
                      <a:r>
                        <a:rPr lang="en-US" sz="1600" dirty="0"/>
                        <a:t>Multiple transmitters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Unassociated STA(s), Multiple BSS</a:t>
                      </a:r>
                    </a:p>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TBD</a:t>
                      </a:r>
                    </a:p>
                  </a:txBody>
                  <a:tcPr/>
                </a:tc>
                <a:extLst>
                  <a:ext uri="{0D108BD9-81ED-4DB2-BD59-A6C34878D82A}">
                    <a16:rowId xmlns:a16="http://schemas.microsoft.com/office/drawing/2014/main" val="2740022457"/>
                  </a:ext>
                </a:extLst>
              </a:tr>
            </a:tbl>
          </a:graphicData>
        </a:graphic>
      </p:graphicFrame>
    </p:spTree>
    <p:extLst>
      <p:ext uri="{BB962C8B-B14F-4D97-AF65-F5344CB8AC3E}">
        <p14:creationId xmlns:p14="http://schemas.microsoft.com/office/powerpoint/2010/main" val="3169738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FF708-4F13-4CD6-A78D-E5D851B6FF6A}"/>
              </a:ext>
            </a:extLst>
          </p:cNvPr>
          <p:cNvSpPr>
            <a:spLocks noGrp="1"/>
          </p:cNvSpPr>
          <p:nvPr>
            <p:ph type="title"/>
          </p:nvPr>
        </p:nvSpPr>
        <p:spPr>
          <a:xfrm>
            <a:off x="304800" y="640213"/>
            <a:ext cx="8382000" cy="395608"/>
          </a:xfrm>
        </p:spPr>
        <p:txBody>
          <a:bodyPr/>
          <a:lstStyle/>
          <a:p>
            <a:r>
              <a:rPr lang="en-US" dirty="0"/>
              <a:t>Sensing Group functionality and requirements </a:t>
            </a:r>
          </a:p>
        </p:txBody>
      </p:sp>
      <p:sp>
        <p:nvSpPr>
          <p:cNvPr id="3" name="Date Placeholder 2">
            <a:extLst>
              <a:ext uri="{FF2B5EF4-FFF2-40B4-BE49-F238E27FC236}">
                <a16:creationId xmlns:a16="http://schemas.microsoft.com/office/drawing/2014/main" id="{62287036-A2D2-4A43-B466-BA954596C84E}"/>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E003EECA-DDC7-401E-AB34-76E3024C93FD}"/>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0063195E-9674-40DA-AF90-A1AC4EA2220F}"/>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8" name="Table 9">
            <a:extLst>
              <a:ext uri="{FF2B5EF4-FFF2-40B4-BE49-F238E27FC236}">
                <a16:creationId xmlns:a16="http://schemas.microsoft.com/office/drawing/2014/main" id="{B2D1F6F4-2D5F-41B9-B021-ECEFA333EA80}"/>
              </a:ext>
            </a:extLst>
          </p:cNvPr>
          <p:cNvGraphicFramePr>
            <a:graphicFrameLocks/>
          </p:cNvGraphicFramePr>
          <p:nvPr>
            <p:extLst>
              <p:ext uri="{D42A27DB-BD31-4B8C-83A1-F6EECF244321}">
                <p14:modId xmlns:p14="http://schemas.microsoft.com/office/powerpoint/2010/main" val="711236566"/>
              </p:ext>
            </p:extLst>
          </p:nvPr>
        </p:nvGraphicFramePr>
        <p:xfrm>
          <a:off x="516792" y="1295400"/>
          <a:ext cx="8381999" cy="4419600"/>
        </p:xfrm>
        <a:graphic>
          <a:graphicData uri="http://schemas.openxmlformats.org/drawingml/2006/table">
            <a:tbl>
              <a:tblPr firstRow="1" bandRow="1">
                <a:tableStyleId>{00A15C55-8517-42AA-B614-E9B94910E393}</a:tableStyleId>
              </a:tblPr>
              <a:tblGrid>
                <a:gridCol w="1225147">
                  <a:extLst>
                    <a:ext uri="{9D8B030D-6E8A-4147-A177-3AD203B41FA5}">
                      <a16:colId xmlns:a16="http://schemas.microsoft.com/office/drawing/2014/main" val="1950630706"/>
                    </a:ext>
                  </a:extLst>
                </a:gridCol>
                <a:gridCol w="1232896">
                  <a:extLst>
                    <a:ext uri="{9D8B030D-6E8A-4147-A177-3AD203B41FA5}">
                      <a16:colId xmlns:a16="http://schemas.microsoft.com/office/drawing/2014/main" val="1045975775"/>
                    </a:ext>
                  </a:extLst>
                </a:gridCol>
                <a:gridCol w="1309952">
                  <a:extLst>
                    <a:ext uri="{9D8B030D-6E8A-4147-A177-3AD203B41FA5}">
                      <a16:colId xmlns:a16="http://schemas.microsoft.com/office/drawing/2014/main" val="1175921313"/>
                    </a:ext>
                  </a:extLst>
                </a:gridCol>
                <a:gridCol w="2003456">
                  <a:extLst>
                    <a:ext uri="{9D8B030D-6E8A-4147-A177-3AD203B41FA5}">
                      <a16:colId xmlns:a16="http://schemas.microsoft.com/office/drawing/2014/main" val="715083132"/>
                    </a:ext>
                  </a:extLst>
                </a:gridCol>
                <a:gridCol w="2610548">
                  <a:extLst>
                    <a:ext uri="{9D8B030D-6E8A-4147-A177-3AD203B41FA5}">
                      <a16:colId xmlns:a16="http://schemas.microsoft.com/office/drawing/2014/main" val="1617567371"/>
                    </a:ext>
                  </a:extLst>
                </a:gridCol>
              </a:tblGrid>
              <a:tr h="218440">
                <a:tc>
                  <a:txBody>
                    <a:bodyPr/>
                    <a:lstStyle/>
                    <a:p>
                      <a:r>
                        <a:rPr lang="en-US" sz="1300" dirty="0"/>
                        <a:t>Type of sensing</a:t>
                      </a:r>
                    </a:p>
                  </a:txBody>
                  <a:tcPr/>
                </a:tc>
                <a:tc>
                  <a:txBody>
                    <a:bodyPr/>
                    <a:lstStyle/>
                    <a:p>
                      <a:r>
                        <a:rPr lang="en-US" sz="1300" dirty="0"/>
                        <a:t>Network TSF</a:t>
                      </a:r>
                    </a:p>
                  </a:txBody>
                  <a:tcPr/>
                </a:tc>
                <a:tc>
                  <a:txBody>
                    <a:bodyPr/>
                    <a:lstStyle/>
                    <a:p>
                      <a:r>
                        <a:rPr lang="en-US" sz="1300" dirty="0"/>
                        <a:t>Protection</a:t>
                      </a:r>
                    </a:p>
                    <a:p>
                      <a:r>
                        <a:rPr lang="en-US" sz="1300" dirty="0"/>
                        <a:t>Encryption/ authentication</a:t>
                      </a:r>
                    </a:p>
                  </a:txBody>
                  <a:tcPr/>
                </a:tc>
                <a:tc>
                  <a:txBody>
                    <a:bodyPr/>
                    <a:lstStyle/>
                    <a:p>
                      <a:r>
                        <a:rPr lang="en-US" sz="1300" dirty="0"/>
                        <a:t>Sensing Group advertising:</a:t>
                      </a:r>
                    </a:p>
                    <a:p>
                      <a:r>
                        <a:rPr lang="en-US" sz="1300" dirty="0"/>
                        <a:t>announcement of Control Point versus advertising of transmitters/receivers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Joining a Sensing Group: invitation versus join (association) request</a:t>
                      </a:r>
                    </a:p>
                    <a:p>
                      <a:endParaRPr lang="en-US" sz="1300" dirty="0"/>
                    </a:p>
                  </a:txBody>
                  <a:tcPr/>
                </a:tc>
                <a:extLst>
                  <a:ext uri="{0D108BD9-81ED-4DB2-BD59-A6C34878D82A}">
                    <a16:rowId xmlns:a16="http://schemas.microsoft.com/office/drawing/2014/main" val="3681387214"/>
                  </a:ext>
                </a:extLst>
              </a:tr>
              <a:tr h="370840">
                <a:tc>
                  <a:txBody>
                    <a:bodyPr/>
                    <a:lstStyle/>
                    <a:p>
                      <a:r>
                        <a:rPr lang="en-US" sz="1300" dirty="0"/>
                        <a:t>Monostatic Radar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NA  </a:t>
                      </a:r>
                    </a:p>
                  </a:txBody>
                  <a:tcPr/>
                </a:tc>
                <a:tc>
                  <a:txBody>
                    <a:bodyPr/>
                    <a:lstStyle/>
                    <a:p>
                      <a:r>
                        <a:rPr lang="en-US" sz="1300" dirty="0"/>
                        <a:t>NA</a:t>
                      </a:r>
                    </a:p>
                  </a:txBody>
                  <a:tcPr/>
                </a:tc>
                <a:tc>
                  <a:txBody>
                    <a:bodyPr/>
                    <a:lstStyle/>
                    <a:p>
                      <a:r>
                        <a:rPr lang="en-US" sz="1300" dirty="0"/>
                        <a:t>NA</a:t>
                      </a:r>
                    </a:p>
                  </a:txBody>
                  <a:tcPr/>
                </a:tc>
                <a:extLst>
                  <a:ext uri="{0D108BD9-81ED-4DB2-BD59-A6C34878D82A}">
                    <a16:rowId xmlns:a16="http://schemas.microsoft.com/office/drawing/2014/main" val="2920520577"/>
                  </a:ext>
                </a:extLst>
              </a:tr>
              <a:tr h="370840">
                <a:tc>
                  <a:txBody>
                    <a:bodyPr/>
                    <a:lstStyle/>
                    <a:p>
                      <a:r>
                        <a:rPr lang="en-US" sz="1300" dirty="0"/>
                        <a:t>Multistatic Radar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Scheduling among the Sensing Group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Inside the Sensing Group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Beacons, Public frames like announce, exchange of frames like broadcast probe request/response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An association-like exchange of frames can be initiated by a potential member to join a group, or alternatively, join at the invitation of a CP. The invitation can be more effective if the CP already knows the capabilities of the participants.</a:t>
                      </a:r>
                    </a:p>
                  </a:txBody>
                  <a:tcPr/>
                </a:tc>
                <a:extLst>
                  <a:ext uri="{0D108BD9-81ED-4DB2-BD59-A6C34878D82A}">
                    <a16:rowId xmlns:a16="http://schemas.microsoft.com/office/drawing/2014/main" val="981995460"/>
                  </a:ext>
                </a:extLst>
              </a:tr>
              <a:tr h="370840">
                <a:tc>
                  <a:txBody>
                    <a:bodyPr/>
                    <a:lstStyle/>
                    <a:p>
                      <a:r>
                        <a:rPr lang="en-US" sz="1300" dirty="0"/>
                        <a:t>Coordinated CVI  measurement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dirty="0"/>
                    </a:p>
                  </a:txBody>
                  <a:tcPr/>
                </a:tc>
                <a:extLst>
                  <a:ext uri="{0D108BD9-81ED-4DB2-BD59-A6C34878D82A}">
                    <a16:rowId xmlns:a16="http://schemas.microsoft.com/office/drawing/2014/main" val="505729598"/>
                  </a:ext>
                </a:extLst>
              </a:tr>
              <a:tr h="370840">
                <a:tc>
                  <a:txBody>
                    <a:bodyPr/>
                    <a:lstStyle/>
                    <a:p>
                      <a:r>
                        <a:rPr lang="en-US" sz="1300" dirty="0"/>
                        <a:t>Opportunistic CVI  measurement </a:t>
                      </a:r>
                    </a:p>
                  </a:txBody>
                  <a:tcPr/>
                </a:tc>
                <a:tc>
                  <a:txBody>
                    <a:bodyPr/>
                    <a:lstStyle/>
                    <a:p>
                      <a:r>
                        <a:rPr lang="en-US" sz="1300" dirty="0"/>
                        <a:t>NA</a:t>
                      </a:r>
                    </a:p>
                  </a:txBody>
                  <a:tcPr/>
                </a:tc>
                <a:tc>
                  <a:txBody>
                    <a:bodyPr/>
                    <a:lstStyle/>
                    <a:p>
                      <a:r>
                        <a:rPr lang="en-US" sz="13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NA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NA</a:t>
                      </a:r>
                    </a:p>
                  </a:txBody>
                  <a:tcPr/>
                </a:tc>
                <a:extLst>
                  <a:ext uri="{0D108BD9-81ED-4DB2-BD59-A6C34878D82A}">
                    <a16:rowId xmlns:a16="http://schemas.microsoft.com/office/drawing/2014/main" val="2740022457"/>
                  </a:ext>
                </a:extLst>
              </a:tr>
            </a:tbl>
          </a:graphicData>
        </a:graphic>
      </p:graphicFrame>
      <p:sp>
        <p:nvSpPr>
          <p:cNvPr id="10" name="TextBox 9">
            <a:extLst>
              <a:ext uri="{FF2B5EF4-FFF2-40B4-BE49-F238E27FC236}">
                <a16:creationId xmlns:a16="http://schemas.microsoft.com/office/drawing/2014/main" id="{C0A290B1-3875-4AD0-A21A-75643C19C70F}"/>
              </a:ext>
            </a:extLst>
          </p:cNvPr>
          <p:cNvSpPr txBox="1"/>
          <p:nvPr/>
        </p:nvSpPr>
        <p:spPr>
          <a:xfrm>
            <a:off x="516792" y="5829082"/>
            <a:ext cx="8110415" cy="646331"/>
          </a:xfrm>
          <a:prstGeom prst="rect">
            <a:avLst/>
          </a:prstGeom>
          <a:noFill/>
        </p:spPr>
        <p:txBody>
          <a:bodyPr wrap="square" rtlCol="0">
            <a:spAutoFit/>
          </a:bodyPr>
          <a:lstStyle/>
          <a:p>
            <a:r>
              <a:rPr lang="en-US" sz="1800" dirty="0">
                <a:solidFill>
                  <a:schemeClr val="tx1"/>
                </a:solidFill>
              </a:rPr>
              <a:t>NOTE: The protection of the Sensing Group in the case that not all participants belong to the same BSS must be isolated from the general-purpose BSS(s) protection</a:t>
            </a:r>
          </a:p>
        </p:txBody>
      </p:sp>
    </p:spTree>
    <p:extLst>
      <p:ext uri="{BB962C8B-B14F-4D97-AF65-F5344CB8AC3E}">
        <p14:creationId xmlns:p14="http://schemas.microsoft.com/office/powerpoint/2010/main" val="234618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t>January 2021</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a:t>Solomon Trainin, Qualcomm</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Analyzing sensing functionality versus other measurements supported by 802.11 as an introduction to SFD</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372D3-5AF8-4902-B828-48598059DF5F}"/>
              </a:ext>
            </a:extLst>
          </p:cNvPr>
          <p:cNvSpPr>
            <a:spLocks noGrp="1"/>
          </p:cNvSpPr>
          <p:nvPr>
            <p:ph type="title"/>
          </p:nvPr>
        </p:nvSpPr>
        <p:spPr>
          <a:xfrm>
            <a:off x="685800" y="685801"/>
            <a:ext cx="7770813" cy="717582"/>
          </a:xfrm>
        </p:spPr>
        <p:txBody>
          <a:bodyPr/>
          <a:lstStyle/>
          <a:p>
            <a:r>
              <a:rPr lang="en-US" sz="1800" b="1" i="0" u="none" strike="noStrike" baseline="0" dirty="0">
                <a:latin typeface="Arial-BoldMT"/>
              </a:rPr>
              <a:t>Sensing reference model on top of Figure 4-24—Portion of the ISO/IEC basic reference model covered in this standard</a:t>
            </a:r>
            <a:endParaRPr lang="en-US" dirty="0"/>
          </a:p>
        </p:txBody>
      </p:sp>
      <p:sp>
        <p:nvSpPr>
          <p:cNvPr id="4" name="Slide Number Placeholder 3">
            <a:extLst>
              <a:ext uri="{FF2B5EF4-FFF2-40B4-BE49-F238E27FC236}">
                <a16:creationId xmlns:a16="http://schemas.microsoft.com/office/drawing/2014/main" id="{A98CF5D8-4FF4-49AC-BCF8-23C8E428F44C}"/>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18BC1B3-3B24-4EDB-A0C7-037791571FDA}"/>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8E65FD2A-F232-4007-999C-F89C4B36F26A}"/>
              </a:ext>
            </a:extLst>
          </p:cNvPr>
          <p:cNvSpPr>
            <a:spLocks noGrp="1"/>
          </p:cNvSpPr>
          <p:nvPr>
            <p:ph type="dt" idx="10"/>
          </p:nvPr>
        </p:nvSpPr>
        <p:spPr>
          <a:xfrm>
            <a:off x="696912" y="333375"/>
            <a:ext cx="1874823" cy="273050"/>
          </a:xfrm>
        </p:spPr>
        <p:txBody>
          <a:bodyPr/>
          <a:lstStyle/>
          <a:p>
            <a:r>
              <a:rPr lang="en-US"/>
              <a:t>January 2021</a:t>
            </a:r>
            <a:endParaRPr lang="en-GB" dirty="0"/>
          </a:p>
        </p:txBody>
      </p:sp>
      <p:pic>
        <p:nvPicPr>
          <p:cNvPr id="7" name="Picture 6">
            <a:extLst>
              <a:ext uri="{FF2B5EF4-FFF2-40B4-BE49-F238E27FC236}">
                <a16:creationId xmlns:a16="http://schemas.microsoft.com/office/drawing/2014/main" id="{3945638F-0F3C-4F6B-BB5C-05B48AF9DEAF}"/>
              </a:ext>
            </a:extLst>
          </p:cNvPr>
          <p:cNvPicPr>
            <a:picLocks noChangeAspect="1"/>
          </p:cNvPicPr>
          <p:nvPr/>
        </p:nvPicPr>
        <p:blipFill>
          <a:blip r:embed="rId2"/>
          <a:stretch>
            <a:fillRect/>
          </a:stretch>
        </p:blipFill>
        <p:spPr>
          <a:xfrm>
            <a:off x="1792441" y="2214273"/>
            <a:ext cx="6162367" cy="3962545"/>
          </a:xfrm>
          <a:prstGeom prst="rect">
            <a:avLst/>
          </a:prstGeom>
          <a:ln>
            <a:noFill/>
          </a:ln>
        </p:spPr>
      </p:pic>
      <p:sp>
        <p:nvSpPr>
          <p:cNvPr id="10" name="TextBox 9">
            <a:extLst>
              <a:ext uri="{FF2B5EF4-FFF2-40B4-BE49-F238E27FC236}">
                <a16:creationId xmlns:a16="http://schemas.microsoft.com/office/drawing/2014/main" id="{2ACFF832-8571-4BEC-A36A-EA33870A4E6D}"/>
              </a:ext>
            </a:extLst>
          </p:cNvPr>
          <p:cNvSpPr txBox="1"/>
          <p:nvPr/>
        </p:nvSpPr>
        <p:spPr>
          <a:xfrm>
            <a:off x="3200400" y="1500179"/>
            <a:ext cx="4419600" cy="954107"/>
          </a:xfrm>
          <a:prstGeom prst="rect">
            <a:avLst/>
          </a:prstGeom>
          <a:noFill/>
          <a:ln>
            <a:solidFill>
              <a:schemeClr val="tx1"/>
            </a:solidFill>
          </a:ln>
        </p:spPr>
        <p:txBody>
          <a:bodyPr wrap="square" rtlCol="0">
            <a:spAutoFit/>
          </a:bodyPr>
          <a:lstStyle/>
          <a:p>
            <a:r>
              <a:rPr lang="en-US" sz="2800" dirty="0">
                <a:solidFill>
                  <a:schemeClr val="tx1"/>
                </a:solidFill>
              </a:rPr>
              <a:t>Sensing application</a:t>
            </a:r>
          </a:p>
          <a:p>
            <a:endParaRPr lang="en-US" sz="2800" dirty="0">
              <a:solidFill>
                <a:schemeClr val="tx1"/>
              </a:solidFill>
            </a:endParaRPr>
          </a:p>
        </p:txBody>
      </p:sp>
      <p:sp>
        <p:nvSpPr>
          <p:cNvPr id="11" name="TextBox 10">
            <a:extLst>
              <a:ext uri="{FF2B5EF4-FFF2-40B4-BE49-F238E27FC236}">
                <a16:creationId xmlns:a16="http://schemas.microsoft.com/office/drawing/2014/main" id="{7738643A-58BA-46C8-AB03-61DA498320F9}"/>
              </a:ext>
            </a:extLst>
          </p:cNvPr>
          <p:cNvSpPr txBox="1"/>
          <p:nvPr/>
        </p:nvSpPr>
        <p:spPr>
          <a:xfrm>
            <a:off x="3200401" y="1977232"/>
            <a:ext cx="2895599" cy="461665"/>
          </a:xfrm>
          <a:prstGeom prst="rect">
            <a:avLst/>
          </a:prstGeom>
          <a:noFill/>
          <a:ln>
            <a:solidFill>
              <a:schemeClr val="tx1"/>
            </a:solidFill>
          </a:ln>
        </p:spPr>
        <p:txBody>
          <a:bodyPr wrap="square" rtlCol="0">
            <a:spAutoFit/>
          </a:bodyPr>
          <a:lstStyle/>
          <a:p>
            <a:pPr algn="ctr"/>
            <a:r>
              <a:rPr lang="en-US" dirty="0">
                <a:solidFill>
                  <a:schemeClr val="tx1"/>
                </a:solidFill>
              </a:rPr>
              <a:t>IP stack</a:t>
            </a:r>
          </a:p>
        </p:txBody>
      </p:sp>
    </p:spTree>
    <p:extLst>
      <p:ext uri="{BB962C8B-B14F-4D97-AF65-F5344CB8AC3E}">
        <p14:creationId xmlns:p14="http://schemas.microsoft.com/office/powerpoint/2010/main" val="632462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ED25D-F76F-4776-B5C4-F52D398CB4E3}"/>
              </a:ext>
            </a:extLst>
          </p:cNvPr>
          <p:cNvSpPr>
            <a:spLocks noGrp="1"/>
          </p:cNvSpPr>
          <p:nvPr>
            <p:ph type="title"/>
          </p:nvPr>
        </p:nvSpPr>
        <p:spPr>
          <a:xfrm>
            <a:off x="685800" y="685801"/>
            <a:ext cx="7770813" cy="609600"/>
          </a:xfrm>
        </p:spPr>
        <p:txBody>
          <a:bodyPr/>
          <a:lstStyle/>
          <a:p>
            <a:r>
              <a:rPr lang="en-US" sz="1800" b="1" i="0" u="none" strike="noStrike" baseline="0" dirty="0">
                <a:latin typeface="Arial-BoldMT"/>
              </a:rPr>
              <a:t>Figure 6-3—Measurement request—accepted</a:t>
            </a:r>
            <a:endParaRPr lang="en-US" dirty="0"/>
          </a:p>
        </p:txBody>
      </p:sp>
      <p:sp>
        <p:nvSpPr>
          <p:cNvPr id="3" name="Date Placeholder 2">
            <a:extLst>
              <a:ext uri="{FF2B5EF4-FFF2-40B4-BE49-F238E27FC236}">
                <a16:creationId xmlns:a16="http://schemas.microsoft.com/office/drawing/2014/main" id="{826988F7-13EE-44DB-8C21-EB14909E1625}"/>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D026E61C-8639-4F44-856E-4F7E4733B019}"/>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F19ACDBC-B623-4906-990B-3E5C5EB7ECA4}"/>
              </a:ext>
            </a:extLst>
          </p:cNvPr>
          <p:cNvSpPr>
            <a:spLocks noGrp="1"/>
          </p:cNvSpPr>
          <p:nvPr>
            <p:ph type="sldNum" idx="12"/>
          </p:nvPr>
        </p:nvSpPr>
        <p:spPr/>
        <p:txBody>
          <a:bodyPr/>
          <a:lstStyle/>
          <a:p>
            <a:r>
              <a:rPr lang="en-GB"/>
              <a:t>Slide </a:t>
            </a:r>
            <a:fld id="{06B781AF-4CCF-49B0-A572-DE54FBE5D942}" type="slidenum">
              <a:rPr lang="en-GB" smtClean="0"/>
              <a:pPr/>
              <a:t>4</a:t>
            </a:fld>
            <a:endParaRPr lang="en-GB"/>
          </a:p>
        </p:txBody>
      </p:sp>
      <p:pic>
        <p:nvPicPr>
          <p:cNvPr id="7" name="Picture 6">
            <a:extLst>
              <a:ext uri="{FF2B5EF4-FFF2-40B4-BE49-F238E27FC236}">
                <a16:creationId xmlns:a16="http://schemas.microsoft.com/office/drawing/2014/main" id="{E9D136EC-BC22-428B-8994-BD8944B2B0E3}"/>
              </a:ext>
            </a:extLst>
          </p:cNvPr>
          <p:cNvPicPr>
            <a:picLocks noChangeAspect="1"/>
          </p:cNvPicPr>
          <p:nvPr/>
        </p:nvPicPr>
        <p:blipFill>
          <a:blip r:embed="rId2"/>
          <a:stretch>
            <a:fillRect/>
          </a:stretch>
        </p:blipFill>
        <p:spPr>
          <a:xfrm>
            <a:off x="1066800" y="1254684"/>
            <a:ext cx="6858000" cy="5106229"/>
          </a:xfrm>
          <a:prstGeom prst="rect">
            <a:avLst/>
          </a:prstGeom>
          <a:ln>
            <a:solidFill>
              <a:schemeClr val="tx1"/>
            </a:solidFill>
          </a:ln>
        </p:spPr>
      </p:pic>
    </p:spTree>
    <p:extLst>
      <p:ext uri="{BB962C8B-B14F-4D97-AF65-F5344CB8AC3E}">
        <p14:creationId xmlns:p14="http://schemas.microsoft.com/office/powerpoint/2010/main" val="2769943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12B06-7EB3-4320-9622-F2E5F050A640}"/>
              </a:ext>
            </a:extLst>
          </p:cNvPr>
          <p:cNvSpPr>
            <a:spLocks noGrp="1"/>
          </p:cNvSpPr>
          <p:nvPr>
            <p:ph type="title"/>
          </p:nvPr>
        </p:nvSpPr>
        <p:spPr>
          <a:xfrm>
            <a:off x="686593" y="760410"/>
            <a:ext cx="7770813" cy="839789"/>
          </a:xfrm>
        </p:spPr>
        <p:txBody>
          <a:bodyPr/>
          <a:lstStyle/>
          <a:p>
            <a:r>
              <a:rPr lang="en-US" dirty="0"/>
              <a:t>Measurement and report delivery to application</a:t>
            </a:r>
          </a:p>
        </p:txBody>
      </p:sp>
      <p:sp>
        <p:nvSpPr>
          <p:cNvPr id="4" name="Date Placeholder 3">
            <a:extLst>
              <a:ext uri="{FF2B5EF4-FFF2-40B4-BE49-F238E27FC236}">
                <a16:creationId xmlns:a16="http://schemas.microsoft.com/office/drawing/2014/main" id="{EF2FB527-0E5C-4B5D-829B-9D64204BF29E}"/>
              </a:ext>
            </a:extLst>
          </p:cNvPr>
          <p:cNvSpPr>
            <a:spLocks noGrp="1"/>
          </p:cNvSpPr>
          <p:nvPr>
            <p:ph type="dt" idx="10"/>
          </p:nvPr>
        </p:nvSpPr>
        <p:spPr/>
        <p:txBody>
          <a:bodyPr/>
          <a:lstStyle/>
          <a:p>
            <a:r>
              <a:rPr lang="en-US" dirty="0"/>
              <a:t>January 2021</a:t>
            </a:r>
            <a:endParaRPr lang="en-GB" dirty="0"/>
          </a:p>
        </p:txBody>
      </p:sp>
      <p:sp>
        <p:nvSpPr>
          <p:cNvPr id="5" name="Footer Placeholder 4">
            <a:extLst>
              <a:ext uri="{FF2B5EF4-FFF2-40B4-BE49-F238E27FC236}">
                <a16:creationId xmlns:a16="http://schemas.microsoft.com/office/drawing/2014/main" id="{0D37381D-B371-49DD-901F-6DDCC1B9AFC1}"/>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4609BD69-6B68-4C80-BB94-E33762FB8785}"/>
              </a:ext>
            </a:extLst>
          </p:cNvPr>
          <p:cNvSpPr>
            <a:spLocks noGrp="1"/>
          </p:cNvSpPr>
          <p:nvPr>
            <p:ph type="sldNum" idx="12"/>
          </p:nvPr>
        </p:nvSpPr>
        <p:spPr/>
        <p:txBody>
          <a:bodyPr/>
          <a:lstStyle/>
          <a:p>
            <a:r>
              <a:rPr lang="en-GB"/>
              <a:t>Slide </a:t>
            </a:r>
            <a:fld id="{D09C756B-EB39-4236-ADBB-73052B179AE4}" type="slidenum">
              <a:rPr lang="en-GB" smtClean="0"/>
              <a:pPr/>
              <a:t>5</a:t>
            </a:fld>
            <a:endParaRPr lang="en-GB"/>
          </a:p>
        </p:txBody>
      </p:sp>
      <p:pic>
        <p:nvPicPr>
          <p:cNvPr id="10" name="Picture 9">
            <a:extLst>
              <a:ext uri="{FF2B5EF4-FFF2-40B4-BE49-F238E27FC236}">
                <a16:creationId xmlns:a16="http://schemas.microsoft.com/office/drawing/2014/main" id="{33C81BB1-25BD-47A1-83AA-F162C1945E25}"/>
              </a:ext>
            </a:extLst>
          </p:cNvPr>
          <p:cNvPicPr>
            <a:picLocks noChangeAspect="1"/>
          </p:cNvPicPr>
          <p:nvPr/>
        </p:nvPicPr>
        <p:blipFill>
          <a:blip r:embed="rId2"/>
          <a:stretch>
            <a:fillRect/>
          </a:stretch>
        </p:blipFill>
        <p:spPr>
          <a:xfrm>
            <a:off x="205581" y="1868487"/>
            <a:ext cx="8807450" cy="3841750"/>
          </a:xfrm>
          <a:prstGeom prst="rect">
            <a:avLst/>
          </a:prstGeom>
        </p:spPr>
      </p:pic>
    </p:spTree>
    <p:extLst>
      <p:ext uri="{BB962C8B-B14F-4D97-AF65-F5344CB8AC3E}">
        <p14:creationId xmlns:p14="http://schemas.microsoft.com/office/powerpoint/2010/main" val="211350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12B06-7EB3-4320-9622-F2E5F050A640}"/>
              </a:ext>
            </a:extLst>
          </p:cNvPr>
          <p:cNvSpPr>
            <a:spLocks noGrp="1"/>
          </p:cNvSpPr>
          <p:nvPr>
            <p:ph type="title"/>
          </p:nvPr>
        </p:nvSpPr>
        <p:spPr>
          <a:xfrm>
            <a:off x="685800" y="685801"/>
            <a:ext cx="7770813" cy="685800"/>
          </a:xfrm>
        </p:spPr>
        <p:txBody>
          <a:bodyPr/>
          <a:lstStyle/>
          <a:p>
            <a:r>
              <a:rPr lang="en-US" dirty="0"/>
              <a:t>Measurement and report delivery to application (cont.)</a:t>
            </a:r>
          </a:p>
        </p:txBody>
      </p:sp>
      <p:sp>
        <p:nvSpPr>
          <p:cNvPr id="4" name="Date Placeholder 3">
            <a:extLst>
              <a:ext uri="{FF2B5EF4-FFF2-40B4-BE49-F238E27FC236}">
                <a16:creationId xmlns:a16="http://schemas.microsoft.com/office/drawing/2014/main" id="{EF2FB527-0E5C-4B5D-829B-9D64204BF29E}"/>
              </a:ext>
            </a:extLst>
          </p:cNvPr>
          <p:cNvSpPr>
            <a:spLocks noGrp="1"/>
          </p:cNvSpPr>
          <p:nvPr>
            <p:ph type="dt" idx="10"/>
          </p:nvPr>
        </p:nvSpPr>
        <p:spPr/>
        <p:txBody>
          <a:bodyPr/>
          <a:lstStyle/>
          <a:p>
            <a:r>
              <a:rPr lang="en-US" dirty="0"/>
              <a:t>January 2021</a:t>
            </a:r>
            <a:endParaRPr lang="en-GB" dirty="0"/>
          </a:p>
        </p:txBody>
      </p:sp>
      <p:sp>
        <p:nvSpPr>
          <p:cNvPr id="5" name="Footer Placeholder 4">
            <a:extLst>
              <a:ext uri="{FF2B5EF4-FFF2-40B4-BE49-F238E27FC236}">
                <a16:creationId xmlns:a16="http://schemas.microsoft.com/office/drawing/2014/main" id="{0D37381D-B371-49DD-901F-6DDCC1B9AFC1}"/>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4609BD69-6B68-4C80-BB94-E33762FB8785}"/>
              </a:ext>
            </a:extLst>
          </p:cNvPr>
          <p:cNvSpPr>
            <a:spLocks noGrp="1"/>
          </p:cNvSpPr>
          <p:nvPr>
            <p:ph type="sldNum" idx="12"/>
          </p:nvPr>
        </p:nvSpPr>
        <p:spPr/>
        <p:txBody>
          <a:bodyPr/>
          <a:lstStyle/>
          <a:p>
            <a:r>
              <a:rPr lang="en-GB"/>
              <a:t>Slide </a:t>
            </a:r>
            <a:fld id="{D09C756B-EB39-4236-ADBB-73052B179AE4}" type="slidenum">
              <a:rPr lang="en-GB" smtClean="0"/>
              <a:pPr/>
              <a:t>6</a:t>
            </a:fld>
            <a:endParaRPr lang="en-GB"/>
          </a:p>
        </p:txBody>
      </p:sp>
      <p:pic>
        <p:nvPicPr>
          <p:cNvPr id="14" name="Picture 13">
            <a:extLst>
              <a:ext uri="{FF2B5EF4-FFF2-40B4-BE49-F238E27FC236}">
                <a16:creationId xmlns:a16="http://schemas.microsoft.com/office/drawing/2014/main" id="{A95F6045-7FAA-42FA-966E-BAC3CEBDB693}"/>
              </a:ext>
            </a:extLst>
          </p:cNvPr>
          <p:cNvPicPr>
            <a:picLocks noChangeAspect="1"/>
          </p:cNvPicPr>
          <p:nvPr/>
        </p:nvPicPr>
        <p:blipFill>
          <a:blip r:embed="rId2"/>
          <a:stretch>
            <a:fillRect/>
          </a:stretch>
        </p:blipFill>
        <p:spPr>
          <a:xfrm>
            <a:off x="533400" y="1702646"/>
            <a:ext cx="8242707" cy="4441722"/>
          </a:xfrm>
          <a:prstGeom prst="rect">
            <a:avLst/>
          </a:prstGeom>
          <a:ln>
            <a:solidFill>
              <a:schemeClr val="tx1"/>
            </a:solidFill>
          </a:ln>
        </p:spPr>
      </p:pic>
    </p:spTree>
    <p:extLst>
      <p:ext uri="{BB962C8B-B14F-4D97-AF65-F5344CB8AC3E}">
        <p14:creationId xmlns:p14="http://schemas.microsoft.com/office/powerpoint/2010/main" val="1751403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F6CF-22F3-47D4-8F97-371943B3AE95}"/>
              </a:ext>
            </a:extLst>
          </p:cNvPr>
          <p:cNvSpPr>
            <a:spLocks noGrp="1"/>
          </p:cNvSpPr>
          <p:nvPr>
            <p:ph type="title"/>
          </p:nvPr>
        </p:nvSpPr>
        <p:spPr>
          <a:xfrm>
            <a:off x="685800" y="685801"/>
            <a:ext cx="7770813" cy="609600"/>
          </a:xfrm>
        </p:spPr>
        <p:txBody>
          <a:bodyPr/>
          <a:lstStyle/>
          <a:p>
            <a:r>
              <a:rPr lang="en-US" dirty="0"/>
              <a:t>Sensing taxonomy</a:t>
            </a:r>
          </a:p>
        </p:txBody>
      </p:sp>
      <p:sp>
        <p:nvSpPr>
          <p:cNvPr id="3" name="Content Placeholder 2">
            <a:extLst>
              <a:ext uri="{FF2B5EF4-FFF2-40B4-BE49-F238E27FC236}">
                <a16:creationId xmlns:a16="http://schemas.microsoft.com/office/drawing/2014/main" id="{366684B0-8AB0-4F98-A2BA-7B777E108229}"/>
              </a:ext>
            </a:extLst>
          </p:cNvPr>
          <p:cNvSpPr>
            <a:spLocks noGrp="1"/>
          </p:cNvSpPr>
          <p:nvPr>
            <p:ph idx="1"/>
          </p:nvPr>
        </p:nvSpPr>
        <p:spPr>
          <a:xfrm>
            <a:off x="689292" y="1295400"/>
            <a:ext cx="7770813" cy="5029199"/>
          </a:xfrm>
        </p:spPr>
        <p:txBody>
          <a:bodyPr/>
          <a:lstStyle/>
          <a:p>
            <a:pPr>
              <a:buFont typeface="Arial" panose="020B0604020202020204" pitchFamily="34" charset="0"/>
              <a:buChar char="•"/>
            </a:pPr>
            <a:r>
              <a:rPr lang="en-US" sz="2000" dirty="0"/>
              <a:t>Sensing methods</a:t>
            </a:r>
          </a:p>
          <a:p>
            <a:pPr lvl="1">
              <a:buFont typeface="Arial" panose="020B0604020202020204" pitchFamily="34" charset="0"/>
              <a:buChar char="•"/>
            </a:pPr>
            <a:r>
              <a:rPr lang="en-US" sz="1800" dirty="0"/>
              <a:t>Channel variation information (CVI) measurement</a:t>
            </a:r>
          </a:p>
          <a:p>
            <a:pPr marL="0" indent="0"/>
            <a:r>
              <a:rPr lang="en-US" sz="1800" b="0" dirty="0"/>
              <a:t>Measure combined channel changes over time and/or STAs (which include the impact from the target)  </a:t>
            </a:r>
          </a:p>
          <a:p>
            <a:pPr lvl="1">
              <a:buFont typeface="Arial" panose="020B0604020202020204" pitchFamily="34" charset="0"/>
              <a:buChar char="•"/>
            </a:pPr>
            <a:r>
              <a:rPr lang="en-US" sz="1800" dirty="0"/>
              <a:t>Radar </a:t>
            </a:r>
          </a:p>
          <a:p>
            <a:pPr marL="0" indent="0"/>
            <a:r>
              <a:rPr lang="en-US" sz="1800" b="0" dirty="0"/>
              <a:t>Measure of direct reflection from the target.</a:t>
            </a:r>
          </a:p>
          <a:p>
            <a:pPr marL="0" indent="0"/>
            <a:r>
              <a:rPr lang="en-US" sz="1800" b="0" dirty="0">
                <a:effectLst/>
                <a:ea typeface="Calibri" panose="020F0502020204030204" pitchFamily="34" charset="0"/>
              </a:rPr>
              <a:t>The measurement of the distance to the object uses the propagation time of the signal between the radar transmitter and the radar receiver. To be able to provide the measurement the received echo shall be synchronized to the time base of the transmitted signal</a:t>
            </a:r>
          </a:p>
          <a:p>
            <a:pPr marL="0" indent="0"/>
            <a:endParaRPr lang="en-US" sz="1800" b="0" dirty="0"/>
          </a:p>
          <a:p>
            <a:pPr marL="0" indent="0"/>
            <a:endParaRPr lang="en-US" b="0"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1965FEB-4A1F-447E-8602-746F19CAC0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F204F27-76F6-42A1-B71B-A6E605F6A08C}"/>
              </a:ext>
            </a:extLst>
          </p:cNvPr>
          <p:cNvSpPr>
            <a:spLocks noGrp="1"/>
          </p:cNvSpPr>
          <p:nvPr>
            <p:ph type="ftr" idx="11"/>
          </p:nvPr>
        </p:nvSpPr>
        <p:spPr>
          <a:xfrm>
            <a:off x="5357818" y="6475413"/>
            <a:ext cx="3184520" cy="180975"/>
          </a:xfrm>
        </p:spPr>
        <p:txBody>
          <a:bodyPr/>
          <a:lstStyle/>
          <a:p>
            <a:r>
              <a:rPr lang="en-GB" dirty="0"/>
              <a:t>Solomon Trainin, Qualcomm</a:t>
            </a:r>
          </a:p>
        </p:txBody>
      </p:sp>
      <p:sp>
        <p:nvSpPr>
          <p:cNvPr id="6" name="Date Placeholder 5">
            <a:extLst>
              <a:ext uri="{FF2B5EF4-FFF2-40B4-BE49-F238E27FC236}">
                <a16:creationId xmlns:a16="http://schemas.microsoft.com/office/drawing/2014/main" id="{557D9186-2DEC-4789-BAC0-A3213EABC4B8}"/>
              </a:ext>
            </a:extLst>
          </p:cNvPr>
          <p:cNvSpPr>
            <a:spLocks noGrp="1"/>
          </p:cNvSpPr>
          <p:nvPr>
            <p:ph type="dt" idx="10"/>
          </p:nvPr>
        </p:nvSpPr>
        <p:spPr>
          <a:xfrm>
            <a:off x="696912" y="333375"/>
            <a:ext cx="1874823" cy="273050"/>
          </a:xfrm>
        </p:spPr>
        <p:txBody>
          <a:bodyPr/>
          <a:lstStyle/>
          <a:p>
            <a:r>
              <a:rPr lang="en-US"/>
              <a:t>January 2021</a:t>
            </a:r>
            <a:endParaRPr lang="en-GB" dirty="0"/>
          </a:p>
        </p:txBody>
      </p:sp>
    </p:spTree>
    <p:extLst>
      <p:ext uri="{BB962C8B-B14F-4D97-AF65-F5344CB8AC3E}">
        <p14:creationId xmlns:p14="http://schemas.microsoft.com/office/powerpoint/2010/main" val="4073736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F6CF-22F3-47D4-8F97-371943B3AE95}"/>
              </a:ext>
            </a:extLst>
          </p:cNvPr>
          <p:cNvSpPr>
            <a:spLocks noGrp="1"/>
          </p:cNvSpPr>
          <p:nvPr>
            <p:ph type="title"/>
          </p:nvPr>
        </p:nvSpPr>
        <p:spPr>
          <a:xfrm>
            <a:off x="685800" y="685801"/>
            <a:ext cx="7770813" cy="609600"/>
          </a:xfrm>
        </p:spPr>
        <p:txBody>
          <a:bodyPr/>
          <a:lstStyle/>
          <a:p>
            <a:r>
              <a:rPr lang="en-US" dirty="0"/>
              <a:t>Sensing Session</a:t>
            </a:r>
          </a:p>
        </p:txBody>
      </p:sp>
      <p:sp>
        <p:nvSpPr>
          <p:cNvPr id="3" name="Content Placeholder 2">
            <a:extLst>
              <a:ext uri="{FF2B5EF4-FFF2-40B4-BE49-F238E27FC236}">
                <a16:creationId xmlns:a16="http://schemas.microsoft.com/office/drawing/2014/main" id="{366684B0-8AB0-4F98-A2BA-7B777E108229}"/>
              </a:ext>
            </a:extLst>
          </p:cNvPr>
          <p:cNvSpPr>
            <a:spLocks noGrp="1"/>
          </p:cNvSpPr>
          <p:nvPr>
            <p:ph idx="1"/>
          </p:nvPr>
        </p:nvSpPr>
        <p:spPr>
          <a:xfrm>
            <a:off x="723899" y="1374777"/>
            <a:ext cx="7770813" cy="4429924"/>
          </a:xfrm>
        </p:spPr>
        <p:txBody>
          <a:bodyPr/>
          <a:lstStyle/>
          <a:p>
            <a:pPr>
              <a:buFont typeface="Arial" panose="020B0604020202020204" pitchFamily="34" charset="0"/>
              <a:buChar char="•"/>
            </a:pPr>
            <a:r>
              <a:rPr lang="en-US" sz="2000" dirty="0"/>
              <a:t>Sensing session</a:t>
            </a:r>
          </a:p>
          <a:p>
            <a:pPr lvl="1">
              <a:buFont typeface="Arial" panose="020B0604020202020204" pitchFamily="34" charset="0"/>
              <a:buChar char="•"/>
            </a:pPr>
            <a:r>
              <a:rPr lang="en-US" sz="1800" dirty="0"/>
              <a:t>The long-term agreement to maintain sensing and exchange results</a:t>
            </a:r>
          </a:p>
          <a:p>
            <a:pPr lvl="1">
              <a:buFont typeface="Arial" panose="020B0604020202020204" pitchFamily="34" charset="0"/>
              <a:buChar char="•"/>
            </a:pPr>
            <a:r>
              <a:rPr lang="en-US" sz="1800" dirty="0"/>
              <a:t>Session can be established proactively or by default</a:t>
            </a:r>
          </a:p>
          <a:p>
            <a:pPr lvl="1">
              <a:buFont typeface="Arial" panose="020B0604020202020204" pitchFamily="34" charset="0"/>
              <a:buChar char="•"/>
            </a:pPr>
            <a:r>
              <a:rPr lang="en-US" sz="1800" dirty="0"/>
              <a:t>Participants: initiator, transmitter(s), and receiver(s)</a:t>
            </a:r>
          </a:p>
          <a:p>
            <a:pPr lvl="2">
              <a:buFont typeface="Arial" panose="020B0604020202020204" pitchFamily="34" charset="0"/>
              <a:buChar char="•"/>
            </a:pPr>
            <a:r>
              <a:rPr lang="en-US" sz="1600" dirty="0"/>
              <a:t>Initiator identifies and initializes the Transmitter(s) and Receiver(s) to participate in the session, and organizes the session</a:t>
            </a:r>
          </a:p>
          <a:p>
            <a:pPr lvl="2">
              <a:buFont typeface="Arial" panose="020B0604020202020204" pitchFamily="34" charset="0"/>
              <a:buChar char="•"/>
            </a:pPr>
            <a:r>
              <a:rPr lang="en-US" sz="1600" dirty="0"/>
              <a:t>Transmitter(s) and Receiver(s) operate the Sensing measurements</a:t>
            </a:r>
          </a:p>
          <a:p>
            <a:pPr lvl="1">
              <a:buFont typeface="Arial" panose="020B0604020202020204" pitchFamily="34" charset="0"/>
              <a:buChar char="•"/>
            </a:pPr>
            <a:r>
              <a:rPr lang="en-US" sz="1800" dirty="0"/>
              <a:t>Instances of the Initiator, Transmitter and Receiver may coexist in the same STA</a:t>
            </a:r>
          </a:p>
          <a:p>
            <a:pPr lvl="1">
              <a:buFont typeface="Arial" panose="020B0604020202020204" pitchFamily="34" charset="0"/>
              <a:buChar char="•"/>
            </a:pPr>
            <a:r>
              <a:rPr lang="en-US" sz="1800" dirty="0"/>
              <a:t>Any non-initiator STA is the Responder STA</a:t>
            </a:r>
          </a:p>
          <a:p>
            <a:pPr lvl="1">
              <a:buFont typeface="Arial" panose="020B0604020202020204" pitchFamily="34" charset="0"/>
              <a:buChar char="•"/>
            </a:pPr>
            <a:r>
              <a:rPr lang="en-US" sz="1800" dirty="0"/>
              <a:t>Participants may be organized in a Sensing Group controlled by CP to maintain coordination</a:t>
            </a:r>
          </a:p>
          <a:p>
            <a:pPr lvl="1">
              <a:buFont typeface="Arial" panose="020B0604020202020204" pitchFamily="34" charset="0"/>
              <a:buChar char="•"/>
            </a:pPr>
            <a:r>
              <a:rPr lang="en-US" sz="1800" dirty="0"/>
              <a:t>Consumer represents the application that utilizes the measurement results and is not involved in the session coordination and measurements </a:t>
            </a:r>
          </a:p>
          <a:p>
            <a:pPr marL="57150" indent="0"/>
            <a:r>
              <a:rPr lang="en-US" sz="1800" b="0" dirty="0"/>
              <a:t>NOTE: consumer, initiator, transmitter, and receiver are functions rather than fixed roles of STA</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1965FEB-4A1F-447E-8602-746F19CAC0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F204F27-76F6-42A1-B71B-A6E605F6A08C}"/>
              </a:ext>
            </a:extLst>
          </p:cNvPr>
          <p:cNvSpPr>
            <a:spLocks noGrp="1"/>
          </p:cNvSpPr>
          <p:nvPr>
            <p:ph type="ftr" idx="11"/>
          </p:nvPr>
        </p:nvSpPr>
        <p:spPr>
          <a:xfrm>
            <a:off x="5357818" y="6475413"/>
            <a:ext cx="3184520" cy="180975"/>
          </a:xfrm>
        </p:spPr>
        <p:txBody>
          <a:bodyPr/>
          <a:lstStyle/>
          <a:p>
            <a:r>
              <a:rPr lang="en-GB" dirty="0"/>
              <a:t>Solomon Trainin, Qualcomm</a:t>
            </a:r>
          </a:p>
        </p:txBody>
      </p:sp>
      <p:sp>
        <p:nvSpPr>
          <p:cNvPr id="6" name="Date Placeholder 5">
            <a:extLst>
              <a:ext uri="{FF2B5EF4-FFF2-40B4-BE49-F238E27FC236}">
                <a16:creationId xmlns:a16="http://schemas.microsoft.com/office/drawing/2014/main" id="{557D9186-2DEC-4789-BAC0-A3213EABC4B8}"/>
              </a:ext>
            </a:extLst>
          </p:cNvPr>
          <p:cNvSpPr>
            <a:spLocks noGrp="1"/>
          </p:cNvSpPr>
          <p:nvPr>
            <p:ph type="dt" idx="10"/>
          </p:nvPr>
        </p:nvSpPr>
        <p:spPr>
          <a:xfrm>
            <a:off x="696912" y="333375"/>
            <a:ext cx="1874823" cy="273050"/>
          </a:xfrm>
        </p:spPr>
        <p:txBody>
          <a:bodyPr/>
          <a:lstStyle/>
          <a:p>
            <a:r>
              <a:rPr lang="en-US"/>
              <a:t>January 2021</a:t>
            </a:r>
            <a:endParaRPr lang="en-GB" dirty="0"/>
          </a:p>
        </p:txBody>
      </p:sp>
    </p:spTree>
    <p:extLst>
      <p:ext uri="{BB962C8B-B14F-4D97-AF65-F5344CB8AC3E}">
        <p14:creationId xmlns:p14="http://schemas.microsoft.com/office/powerpoint/2010/main" val="3927433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FF6CF-22F3-47D4-8F97-371943B3AE95}"/>
              </a:ext>
            </a:extLst>
          </p:cNvPr>
          <p:cNvSpPr>
            <a:spLocks noGrp="1"/>
          </p:cNvSpPr>
          <p:nvPr>
            <p:ph type="title"/>
          </p:nvPr>
        </p:nvSpPr>
        <p:spPr>
          <a:xfrm>
            <a:off x="685800" y="685801"/>
            <a:ext cx="7770813" cy="376237"/>
          </a:xfrm>
        </p:spPr>
        <p:txBody>
          <a:bodyPr/>
          <a:lstStyle/>
          <a:p>
            <a:r>
              <a:rPr lang="en-US" dirty="0"/>
              <a:t>Measurement types</a:t>
            </a:r>
          </a:p>
        </p:txBody>
      </p:sp>
      <p:sp>
        <p:nvSpPr>
          <p:cNvPr id="3" name="Content Placeholder 2">
            <a:extLst>
              <a:ext uri="{FF2B5EF4-FFF2-40B4-BE49-F238E27FC236}">
                <a16:creationId xmlns:a16="http://schemas.microsoft.com/office/drawing/2014/main" id="{366684B0-8AB0-4F98-A2BA-7B777E108229}"/>
              </a:ext>
            </a:extLst>
          </p:cNvPr>
          <p:cNvSpPr>
            <a:spLocks noGrp="1"/>
          </p:cNvSpPr>
          <p:nvPr>
            <p:ph idx="1"/>
          </p:nvPr>
        </p:nvSpPr>
        <p:spPr>
          <a:xfrm>
            <a:off x="457200" y="1141414"/>
            <a:ext cx="8229600" cy="5106986"/>
          </a:xfrm>
        </p:spPr>
        <p:txBody>
          <a:bodyPr/>
          <a:lstStyle/>
          <a:p>
            <a:pPr marL="0" indent="0"/>
            <a:r>
              <a:rPr lang="en-US" sz="1800" dirty="0"/>
              <a:t>Active sensing</a:t>
            </a:r>
          </a:p>
          <a:p>
            <a:pPr marL="685800" lvl="1">
              <a:buFont typeface="Arial" panose="020B0604020202020204" pitchFamily="34" charset="0"/>
              <a:buChar char="•"/>
            </a:pPr>
            <a:r>
              <a:rPr lang="en-US" sz="1600" dirty="0"/>
              <a:t>Radar - STA measures the transmission of itself - monostatic Radar</a:t>
            </a:r>
          </a:p>
          <a:p>
            <a:pPr lvl="2">
              <a:buFont typeface="Arial" panose="020B0604020202020204" pitchFamily="34" charset="0"/>
              <a:buChar char="•"/>
            </a:pPr>
            <a:r>
              <a:rPr lang="en-US" sz="1600" dirty="0"/>
              <a:t>No connection to another STA is needed</a:t>
            </a:r>
          </a:p>
          <a:p>
            <a:pPr lvl="1">
              <a:buFont typeface="Arial" panose="020B0604020202020204" pitchFamily="34" charset="0"/>
              <a:buChar char="•"/>
            </a:pPr>
            <a:r>
              <a:rPr lang="en-US" sz="1600" dirty="0"/>
              <a:t>Radar - transmitting and receiving STAs tightly collaborate at the measurement – multistatic Radar</a:t>
            </a:r>
          </a:p>
          <a:p>
            <a:pPr lvl="2">
              <a:buFont typeface="Arial" panose="020B0604020202020204" pitchFamily="34" charset="0"/>
              <a:buChar char="•"/>
            </a:pPr>
            <a:r>
              <a:rPr lang="en-US" sz="1600" dirty="0"/>
              <a:t>Setup phase with participants to exchange parameters is needed</a:t>
            </a:r>
            <a:endParaRPr lang="en-US" sz="2000" dirty="0"/>
          </a:p>
          <a:p>
            <a:pPr lvl="1">
              <a:buFont typeface="Arial" panose="020B0604020202020204" pitchFamily="34" charset="0"/>
              <a:buChar char="•"/>
            </a:pPr>
            <a:r>
              <a:rPr lang="en-US" sz="1600" dirty="0"/>
              <a:t>Coordinated CVI  measurement - receiving STA measures transmissions of frames sent by one or more dedicated transmitting STAs</a:t>
            </a:r>
          </a:p>
          <a:p>
            <a:pPr lvl="2">
              <a:buFont typeface="Arial" panose="020B0604020202020204" pitchFamily="34" charset="0"/>
              <a:buChar char="•"/>
            </a:pPr>
            <a:r>
              <a:rPr lang="en-US" sz="1600" dirty="0"/>
              <a:t>One or more sensing (receiving) STA measures transmissions of the dedicated transmission STAs</a:t>
            </a:r>
          </a:p>
          <a:p>
            <a:pPr lvl="2">
              <a:buFont typeface="Arial" panose="020B0604020202020204" pitchFamily="34" charset="0"/>
              <a:buChar char="•"/>
            </a:pPr>
            <a:r>
              <a:rPr lang="en-US" sz="1600" dirty="0"/>
              <a:t>Setup phase with participants to exchange parameters is needed</a:t>
            </a:r>
          </a:p>
          <a:p>
            <a:pPr marL="0" indent="0"/>
            <a:r>
              <a:rPr lang="en-US" sz="1800" dirty="0"/>
              <a:t>Passive sensing</a:t>
            </a:r>
          </a:p>
          <a:p>
            <a:pPr lvl="1">
              <a:buFont typeface="Arial" panose="020B0604020202020204" pitchFamily="34" charset="0"/>
              <a:buChar char="•"/>
            </a:pPr>
            <a:r>
              <a:rPr lang="en-US" sz="1600" dirty="0"/>
              <a:t>Opportunistic CVI  measurement - receiving STA measures multiple frames transmitted by other stations</a:t>
            </a:r>
          </a:p>
          <a:p>
            <a:pPr lvl="2">
              <a:buFont typeface="Arial" panose="020B0604020202020204" pitchFamily="34" charset="0"/>
              <a:buChar char="•"/>
            </a:pPr>
            <a:r>
              <a:rPr lang="en-US" sz="1600" dirty="0"/>
              <a:t>Multiple sensing STAs (receiving) STA may use transmissions of the same transmitting STAs</a:t>
            </a:r>
          </a:p>
          <a:p>
            <a:pPr lvl="2">
              <a:buFont typeface="Arial" panose="020B0604020202020204" pitchFamily="34" charset="0"/>
              <a:buChar char="•"/>
            </a:pPr>
            <a:r>
              <a:rPr lang="en-US" sz="1600" dirty="0"/>
              <a:t>No signaling to setup parameters of the transmitters</a:t>
            </a:r>
          </a:p>
          <a:p>
            <a:pPr lvl="1">
              <a:buFont typeface="Arial" panose="020B0604020202020204" pitchFamily="34" charset="0"/>
              <a:buChar char="•"/>
            </a:pPr>
            <a:endParaRPr lang="en-US" sz="1600" dirty="0"/>
          </a:p>
          <a:p>
            <a:pPr marL="457200" lvl="1" indent="0"/>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1965FEB-4A1F-447E-8602-746F19CAC0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F204F27-76F6-42A1-B71B-A6E605F6A08C}"/>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557D9186-2DEC-4789-BAC0-A3213EABC4B8}"/>
              </a:ext>
            </a:extLst>
          </p:cNvPr>
          <p:cNvSpPr>
            <a:spLocks noGrp="1"/>
          </p:cNvSpPr>
          <p:nvPr>
            <p:ph type="dt" idx="10"/>
          </p:nvPr>
        </p:nvSpPr>
        <p:spPr>
          <a:xfrm>
            <a:off x="696912" y="333375"/>
            <a:ext cx="1874823" cy="273050"/>
          </a:xfrm>
        </p:spPr>
        <p:txBody>
          <a:bodyPr/>
          <a:lstStyle/>
          <a:p>
            <a:r>
              <a:rPr lang="en-US"/>
              <a:t>January 2021</a:t>
            </a:r>
            <a:endParaRPr lang="en-GB" dirty="0"/>
          </a:p>
        </p:txBody>
      </p:sp>
    </p:spTree>
    <p:extLst>
      <p:ext uri="{BB962C8B-B14F-4D97-AF65-F5344CB8AC3E}">
        <p14:creationId xmlns:p14="http://schemas.microsoft.com/office/powerpoint/2010/main" val="19066632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(9)</Template>
  <TotalTime>14324</TotalTime>
  <Words>1304</Words>
  <Application>Microsoft Office PowerPoint</Application>
  <PresentationFormat>On-screen Show (4:3)</PresentationFormat>
  <Paragraphs>261</Paragraphs>
  <Slides>16</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vt:lpstr>
      <vt:lpstr>Arial-BoldMT</vt:lpstr>
      <vt:lpstr>Times New Roman</vt:lpstr>
      <vt:lpstr>Office Theme</vt:lpstr>
      <vt:lpstr>Document</vt:lpstr>
      <vt:lpstr>Analysis of SENS approaches </vt:lpstr>
      <vt:lpstr>Abstract</vt:lpstr>
      <vt:lpstr>Sensing reference model on top of Figure 4-24—Portion of the ISO/IEC basic reference model covered in this standard</vt:lpstr>
      <vt:lpstr>Figure 6-3—Measurement request—accepted</vt:lpstr>
      <vt:lpstr>Measurement and report delivery to application</vt:lpstr>
      <vt:lpstr>Measurement and report delivery to application (cont.)</vt:lpstr>
      <vt:lpstr>Sensing taxonomy</vt:lpstr>
      <vt:lpstr>Sensing Session</vt:lpstr>
      <vt:lpstr>Measurement types</vt:lpstr>
      <vt:lpstr>Preparation for measurement </vt:lpstr>
      <vt:lpstr>Exchange Measurement results </vt:lpstr>
      <vt:lpstr>Measurement requirements </vt:lpstr>
      <vt:lpstr>Requirements for measurement preparation</vt:lpstr>
      <vt:lpstr>Requirements to exchange results</vt:lpstr>
      <vt:lpstr>Session topology</vt:lpstr>
      <vt:lpstr>Sensing Group functionality and requirements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SENS approaches</dc:title>
  <dc:creator>Solomon Trainin</dc:creator>
  <cp:lastModifiedBy>Solomon Trainin</cp:lastModifiedBy>
  <cp:revision>212</cp:revision>
  <cp:lastPrinted>1601-01-01T00:00:00Z</cp:lastPrinted>
  <dcterms:created xsi:type="dcterms:W3CDTF">2020-11-09T11:09:06Z</dcterms:created>
  <dcterms:modified xsi:type="dcterms:W3CDTF">2021-01-12T18:31:18Z</dcterms:modified>
</cp:coreProperties>
</file>