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5" r:id="rId4"/>
    <p:sldId id="280" r:id="rId5"/>
    <p:sldId id="267" r:id="rId6"/>
    <p:sldId id="268" r:id="rId7"/>
    <p:sldId id="269" r:id="rId8"/>
    <p:sldId id="266" r:id="rId9"/>
    <p:sldId id="270" r:id="rId10"/>
    <p:sldId id="271" r:id="rId11"/>
    <p:sldId id="272" r:id="rId12"/>
    <p:sldId id="274" r:id="rId13"/>
    <p:sldId id="264" r:id="rId14"/>
    <p:sldId id="276" r:id="rId15"/>
    <p:sldId id="275" r:id="rId16"/>
    <p:sldId id="277" r:id="rId17"/>
    <p:sldId id="278" r:id="rId18"/>
    <p:sldId id="279" r:id="rId19"/>
    <p:sldId id="281" r:id="rId20"/>
    <p:sldId id="282" r:id="rId21"/>
    <p:sldId id="283" r:id="rId22"/>
    <p:sldId id="28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BD97B-6EB3-49EF-99D7-07B3125113AD}" v="12" dt="2020-12-16T12:49:58.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9" d="100"/>
          <a:sy n="69" d="100"/>
        </p:scale>
        <p:origin x="1000"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December 2020</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a:t>Solomon Trainin, Qualcomm</a:t>
            </a:r>
            <a:endParaRPr lang="en-GB" dirty="0"/>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2020</a:t>
            </a:r>
            <a:endParaRPr lang="en-GB"/>
          </a:p>
        </p:txBody>
      </p:sp>
      <p:sp>
        <p:nvSpPr>
          <p:cNvPr id="6" name="Footer Placeholder 5"/>
          <p:cNvSpPr>
            <a:spLocks noGrp="1"/>
          </p:cNvSpPr>
          <p:nvPr>
            <p:ph type="ftr" idx="11"/>
          </p:nvPr>
        </p:nvSpPr>
        <p:spPr/>
        <p:txBody>
          <a:bodyPr/>
          <a:lstStyle>
            <a:lvl1pPr>
              <a:defRPr/>
            </a:lvl1pPr>
          </a:lstStyle>
          <a:p>
            <a:r>
              <a:rPr lang="en-GB"/>
              <a:t>Solomon Trainin,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2020</a:t>
            </a:r>
            <a:endParaRPr lang="en-GB"/>
          </a:p>
        </p:txBody>
      </p:sp>
      <p:sp>
        <p:nvSpPr>
          <p:cNvPr id="4" name="Footer Placeholder 3"/>
          <p:cNvSpPr>
            <a:spLocks noGrp="1"/>
          </p:cNvSpPr>
          <p:nvPr>
            <p:ph type="ftr" idx="11"/>
          </p:nvPr>
        </p:nvSpPr>
        <p:spPr/>
        <p:txBody>
          <a:bodyPr/>
          <a:lstStyle>
            <a:lvl1pPr>
              <a:defRPr/>
            </a:lvl1pPr>
          </a:lstStyle>
          <a:p>
            <a:r>
              <a:rPr lang="en-GB"/>
              <a:t>Solomon Trainin,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2020</a:t>
            </a:r>
            <a:endParaRPr lang="en-GB"/>
          </a:p>
        </p:txBody>
      </p:sp>
      <p:sp>
        <p:nvSpPr>
          <p:cNvPr id="3" name="Footer Placeholder 2"/>
          <p:cNvSpPr>
            <a:spLocks noGrp="1"/>
          </p:cNvSpPr>
          <p:nvPr>
            <p:ph type="ftr" idx="11"/>
          </p:nvPr>
        </p:nvSpPr>
        <p:spPr/>
        <p:txBody>
          <a:bodyPr/>
          <a:lstStyle>
            <a:lvl1pPr>
              <a:defRPr/>
            </a:lvl1pPr>
          </a:lstStyle>
          <a:p>
            <a:r>
              <a:rPr lang="en-GB"/>
              <a:t>Solomon Trainin,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December 2020</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Analysis of SENS approaches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YYYY-MM-DD</a:t>
            </a:r>
          </a:p>
        </p:txBody>
      </p:sp>
      <p:graphicFrame>
        <p:nvGraphicFramePr>
          <p:cNvPr id="3075" name="Object 3"/>
          <p:cNvGraphicFramePr>
            <a:graphicFrameLocks noChangeAspect="1"/>
          </p:cNvGraphicFramePr>
          <p:nvPr>
            <p:extLst>
              <p:ext uri="{D42A27DB-BD31-4B8C-83A1-F6EECF244321}">
                <p14:modId xmlns:p14="http://schemas.microsoft.com/office/powerpoint/2010/main" val="3372743144"/>
              </p:ext>
            </p:extLst>
          </p:nvPr>
        </p:nvGraphicFramePr>
        <p:xfrm>
          <a:off x="515938" y="2263775"/>
          <a:ext cx="8137525" cy="2530475"/>
        </p:xfrm>
        <a:graphic>
          <a:graphicData uri="http://schemas.openxmlformats.org/presentationml/2006/ole">
            <mc:AlternateContent xmlns:mc="http://schemas.openxmlformats.org/markup-compatibility/2006">
              <mc:Choice xmlns:v="urn:schemas-microsoft-com:vml" Requires="v">
                <p:oleObj name="Document" r:id="rId3" imgW="8235535" imgH="2568499" progId="Word.Document.8">
                  <p:embed/>
                </p:oleObj>
              </mc:Choice>
              <mc:Fallback>
                <p:oleObj name="Document" r:id="rId3" imgW="8235535" imgH="2568499" progId="Word.Document.8">
                  <p:embed/>
                  <p:pic>
                    <p:nvPicPr>
                      <p:cNvPr id="3075" name="Object 3"/>
                      <p:cNvPicPr>
                        <a:picLocks noChangeAspect="1" noChangeArrowheads="1"/>
                      </p:cNvPicPr>
                      <p:nvPr/>
                    </p:nvPicPr>
                    <p:blipFill>
                      <a:blip r:embed="rId4"/>
                      <a:srcRect/>
                      <a:stretch>
                        <a:fillRect/>
                      </a:stretch>
                    </p:blipFill>
                    <p:spPr bwMode="auto">
                      <a:xfrm>
                        <a:off x="515938" y="2263775"/>
                        <a:ext cx="8137525" cy="2530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761999"/>
            <a:ext cx="7770813" cy="701041"/>
          </a:xfrm>
        </p:spPr>
        <p:txBody>
          <a:bodyPr/>
          <a:lstStyle/>
          <a:p>
            <a:r>
              <a:rPr lang="en-US" dirty="0"/>
              <a:t>Requirements to exchange results</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1200864993"/>
              </p:ext>
            </p:extLst>
          </p:nvPr>
        </p:nvGraphicFramePr>
        <p:xfrm>
          <a:off x="990600" y="1634331"/>
          <a:ext cx="7315200" cy="3235960"/>
        </p:xfrm>
        <a:graphic>
          <a:graphicData uri="http://schemas.openxmlformats.org/drawingml/2006/table">
            <a:tbl>
              <a:tblPr firstRow="1" bandRow="1">
                <a:tableStyleId>{00A15C55-8517-42AA-B614-E9B94910E393}</a:tableStyleId>
              </a:tblPr>
              <a:tblGrid>
                <a:gridCol w="1842777">
                  <a:extLst>
                    <a:ext uri="{9D8B030D-6E8A-4147-A177-3AD203B41FA5}">
                      <a16:colId xmlns:a16="http://schemas.microsoft.com/office/drawing/2014/main" val="1950630706"/>
                    </a:ext>
                  </a:extLst>
                </a:gridCol>
                <a:gridCol w="2946689">
                  <a:extLst>
                    <a:ext uri="{9D8B030D-6E8A-4147-A177-3AD203B41FA5}">
                      <a16:colId xmlns:a16="http://schemas.microsoft.com/office/drawing/2014/main" val="1175921313"/>
                    </a:ext>
                  </a:extLst>
                </a:gridCol>
                <a:gridCol w="2525734">
                  <a:extLst>
                    <a:ext uri="{9D8B030D-6E8A-4147-A177-3AD203B41FA5}">
                      <a16:colId xmlns:a16="http://schemas.microsoft.com/office/drawing/2014/main" val="715083132"/>
                    </a:ext>
                  </a:extLst>
                </a:gridCol>
              </a:tblGrid>
              <a:tr h="218440">
                <a:tc>
                  <a:txBody>
                    <a:bodyPr/>
                    <a:lstStyle/>
                    <a:p>
                      <a:r>
                        <a:rPr lang="en-US" sz="1600" dirty="0"/>
                        <a:t>Type of sensing</a:t>
                      </a:r>
                    </a:p>
                  </a:txBody>
                  <a:tcPr/>
                </a:tc>
                <a:tc>
                  <a:txBody>
                    <a:bodyPr/>
                    <a:lstStyle/>
                    <a:p>
                      <a:r>
                        <a:rPr lang="en-US" dirty="0"/>
                        <a:t>The results are delivered to the layer of the remote STA</a:t>
                      </a:r>
                    </a:p>
                  </a:txBody>
                  <a:tcPr/>
                </a:tc>
                <a:tc>
                  <a:txBody>
                    <a:bodyPr/>
                    <a:lstStyle/>
                    <a:p>
                      <a:r>
                        <a:rPr lang="en-US" dirty="0"/>
                        <a:t>Frame types</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Application</a:t>
                      </a:r>
                    </a:p>
                  </a:txBody>
                  <a:tcPr/>
                </a:tc>
                <a:tc>
                  <a:txBody>
                    <a:bodyPr/>
                    <a:lstStyle/>
                    <a:p>
                      <a:r>
                        <a:rPr lang="en-US" sz="1600" dirty="0"/>
                        <a:t>Data frames</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SME/Application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Management frames/Data frames</a:t>
                      </a:r>
                    </a:p>
                  </a:txBody>
                  <a:tcPr/>
                </a:tc>
                <a:extLst>
                  <a:ext uri="{0D108BD9-81ED-4DB2-BD59-A6C34878D82A}">
                    <a16:rowId xmlns:a16="http://schemas.microsoft.com/office/drawing/2014/main" val="981995460"/>
                  </a:ext>
                </a:extLst>
              </a:tr>
              <a:tr h="370840">
                <a:tc>
                  <a:txBody>
                    <a:bodyPr/>
                    <a:lstStyle/>
                    <a:p>
                      <a:pPr rtl="0"/>
                      <a:r>
                        <a:rPr lang="en-US" sz="1600" dirty="0"/>
                        <a:t>Coordinated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SME/Application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Management frames/Data frames</a:t>
                      </a:r>
                    </a:p>
                  </a:txBody>
                  <a:tcPr/>
                </a:tc>
                <a:extLst>
                  <a:ext uri="{0D108BD9-81ED-4DB2-BD59-A6C34878D82A}">
                    <a16:rowId xmlns:a16="http://schemas.microsoft.com/office/drawing/2014/main" val="505729598"/>
                  </a:ext>
                </a:extLst>
              </a:tr>
              <a:tr h="370840">
                <a:tc>
                  <a:txBody>
                    <a:bodyPr/>
                    <a:lstStyle/>
                    <a:p>
                      <a:r>
                        <a:rPr lang="en-US" sz="1600" dirty="0"/>
                        <a:t>Opportunistic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Application</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Data frames</a:t>
                      </a:r>
                    </a:p>
                  </a:txBody>
                  <a:tcPr/>
                </a:tc>
                <a:extLst>
                  <a:ext uri="{0D108BD9-81ED-4DB2-BD59-A6C34878D82A}">
                    <a16:rowId xmlns:a16="http://schemas.microsoft.com/office/drawing/2014/main" val="2740022457"/>
                  </a:ext>
                </a:extLst>
              </a:tr>
            </a:tbl>
          </a:graphicData>
        </a:graphic>
      </p:graphicFrame>
      <p:sp>
        <p:nvSpPr>
          <p:cNvPr id="3" name="TextBox 2">
            <a:extLst>
              <a:ext uri="{FF2B5EF4-FFF2-40B4-BE49-F238E27FC236}">
                <a16:creationId xmlns:a16="http://schemas.microsoft.com/office/drawing/2014/main" id="{38C7C060-C459-429F-932F-1D2FFDE5457B}"/>
              </a:ext>
            </a:extLst>
          </p:cNvPr>
          <p:cNvSpPr txBox="1"/>
          <p:nvPr/>
        </p:nvSpPr>
        <p:spPr>
          <a:xfrm>
            <a:off x="916781" y="5011132"/>
            <a:ext cx="7913687" cy="1323439"/>
          </a:xfrm>
          <a:prstGeom prst="rect">
            <a:avLst/>
          </a:prstGeom>
          <a:noFill/>
        </p:spPr>
        <p:txBody>
          <a:bodyPr wrap="square" rtlCol="0">
            <a:spAutoFit/>
          </a:bodyPr>
          <a:lstStyle/>
          <a:p>
            <a:r>
              <a:rPr lang="en-US" sz="2000" dirty="0">
                <a:solidFill>
                  <a:schemeClr val="tx1"/>
                </a:solidFill>
              </a:rPr>
              <a:t>It is relevant to provide MAC tools to report measurement results to the SME of the initiator or another participant. The delay of the echo in the case of multistatic radar and the CSI or changes in the CSI of the received frame are examples of such reports. </a:t>
            </a:r>
          </a:p>
        </p:txBody>
      </p:sp>
    </p:spTree>
    <p:extLst>
      <p:ext uri="{BB962C8B-B14F-4D97-AF65-F5344CB8AC3E}">
        <p14:creationId xmlns:p14="http://schemas.microsoft.com/office/powerpoint/2010/main" val="326407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761999"/>
            <a:ext cx="7770813" cy="457201"/>
          </a:xfrm>
        </p:spPr>
        <p:txBody>
          <a:bodyPr/>
          <a:lstStyle/>
          <a:p>
            <a:r>
              <a:rPr lang="en-US" dirty="0"/>
              <a:t>Session topology</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1237907205"/>
              </p:ext>
            </p:extLst>
          </p:nvPr>
        </p:nvGraphicFramePr>
        <p:xfrm>
          <a:off x="685800" y="1328688"/>
          <a:ext cx="8001000" cy="4937760"/>
        </p:xfrm>
        <a:graphic>
          <a:graphicData uri="http://schemas.openxmlformats.org/drawingml/2006/table">
            <a:tbl>
              <a:tblPr firstRow="1" bandRow="1">
                <a:tableStyleId>{00A15C55-8517-42AA-B614-E9B94910E393}</a:tableStyleId>
              </a:tblPr>
              <a:tblGrid>
                <a:gridCol w="1600551">
                  <a:extLst>
                    <a:ext uri="{9D8B030D-6E8A-4147-A177-3AD203B41FA5}">
                      <a16:colId xmlns:a16="http://schemas.microsoft.com/office/drawing/2014/main" val="1950630706"/>
                    </a:ext>
                  </a:extLst>
                </a:gridCol>
                <a:gridCol w="1979629">
                  <a:extLst>
                    <a:ext uri="{9D8B030D-6E8A-4147-A177-3AD203B41FA5}">
                      <a16:colId xmlns:a16="http://schemas.microsoft.com/office/drawing/2014/main" val="1045975775"/>
                    </a:ext>
                  </a:extLst>
                </a:gridCol>
                <a:gridCol w="2400827">
                  <a:extLst>
                    <a:ext uri="{9D8B030D-6E8A-4147-A177-3AD203B41FA5}">
                      <a16:colId xmlns:a16="http://schemas.microsoft.com/office/drawing/2014/main" val="1175921313"/>
                    </a:ext>
                  </a:extLst>
                </a:gridCol>
                <a:gridCol w="2019993">
                  <a:extLst>
                    <a:ext uri="{9D8B030D-6E8A-4147-A177-3AD203B41FA5}">
                      <a16:colId xmlns:a16="http://schemas.microsoft.com/office/drawing/2014/main" val="715083132"/>
                    </a:ext>
                  </a:extLst>
                </a:gridCol>
              </a:tblGrid>
              <a:tr h="218440">
                <a:tc>
                  <a:txBody>
                    <a:bodyPr/>
                    <a:lstStyle/>
                    <a:p>
                      <a:r>
                        <a:rPr lang="en-US" sz="1600" dirty="0"/>
                        <a:t>Type of sensing</a:t>
                      </a:r>
                    </a:p>
                  </a:txBody>
                  <a:tcPr/>
                </a:tc>
                <a:tc>
                  <a:txBody>
                    <a:bodyPr/>
                    <a:lstStyle/>
                    <a:p>
                      <a:r>
                        <a:rPr lang="en-US" dirty="0"/>
                        <a:t>Another involved STA(s)</a:t>
                      </a:r>
                    </a:p>
                  </a:txBody>
                  <a:tcPr/>
                </a:tc>
                <a:tc>
                  <a:txBody>
                    <a:bodyPr/>
                    <a:lstStyle/>
                    <a:p>
                      <a:r>
                        <a:rPr lang="en-US" dirty="0"/>
                        <a:t>Relationship with the  general-purpose network(s)</a:t>
                      </a:r>
                    </a:p>
                  </a:txBody>
                  <a:tcPr/>
                </a:tc>
                <a:tc>
                  <a:txBody>
                    <a:bodyPr/>
                    <a:lstStyle/>
                    <a:p>
                      <a:r>
                        <a:rPr lang="en-US" dirty="0"/>
                        <a:t>Specific requirements</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Consumer, Initiator </a:t>
                      </a:r>
                    </a:p>
                  </a:txBody>
                  <a:tcPr/>
                </a:tc>
                <a:tc>
                  <a:txBody>
                    <a:bodyPr/>
                    <a:lstStyle/>
                    <a:p>
                      <a:r>
                        <a:rPr lang="en-US" sz="1600" dirty="0"/>
                        <a:t>Unassociated STA, BSS</a:t>
                      </a:r>
                    </a:p>
                  </a:txBody>
                  <a:tcPr/>
                </a:tc>
                <a:tc>
                  <a:txBody>
                    <a:bodyPr/>
                    <a:lstStyle/>
                    <a:p>
                      <a:r>
                        <a:rPr lang="en-US" sz="1600" dirty="0"/>
                        <a:t>TBD</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r>
                        <a:rPr lang="en-US" sz="1600" dirty="0"/>
                        <a:t>Consumer, Initiator,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multiple transmitters/ receivers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BSS, multiple BSS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Group coordination may be required if the participants don’t belong to the same BSS</a:t>
                      </a:r>
                    </a:p>
                  </a:txBody>
                  <a:tcPr/>
                </a:tc>
                <a:extLst>
                  <a:ext uri="{0D108BD9-81ED-4DB2-BD59-A6C34878D82A}">
                    <a16:rowId xmlns:a16="http://schemas.microsoft.com/office/drawing/2014/main" val="981995460"/>
                  </a:ext>
                </a:extLst>
              </a:tr>
              <a:tr h="370840">
                <a:tc>
                  <a:txBody>
                    <a:bodyPr/>
                    <a:lstStyle/>
                    <a:p>
                      <a:r>
                        <a:rPr lang="en-US" sz="1600" dirty="0"/>
                        <a:t>Coordinated unsynchronized  measurement </a:t>
                      </a:r>
                    </a:p>
                  </a:txBody>
                  <a:tcPr/>
                </a:tc>
                <a:tc>
                  <a:txBody>
                    <a:bodyPr/>
                    <a:lstStyle/>
                    <a:p>
                      <a:r>
                        <a:rPr lang="en-US" sz="1600" dirty="0"/>
                        <a:t>Consumer, Initiator,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multiple transmitters/ receivers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BSS, multiple BSS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Group coordination may be required if the participants don’t belong to the same BSS</a:t>
                      </a:r>
                    </a:p>
                  </a:txBody>
                  <a:tcPr/>
                </a:tc>
                <a:extLst>
                  <a:ext uri="{0D108BD9-81ED-4DB2-BD59-A6C34878D82A}">
                    <a16:rowId xmlns:a16="http://schemas.microsoft.com/office/drawing/2014/main" val="505729598"/>
                  </a:ext>
                </a:extLst>
              </a:tr>
              <a:tr h="370840">
                <a:tc>
                  <a:txBody>
                    <a:bodyPr/>
                    <a:lstStyle/>
                    <a:p>
                      <a:r>
                        <a:rPr lang="en-US" sz="1600" dirty="0"/>
                        <a:t>Opportunistic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(TBD Consumer, Initiator),</a:t>
                      </a:r>
                    </a:p>
                    <a:p>
                      <a:r>
                        <a:rPr lang="en-US" sz="1600" dirty="0"/>
                        <a:t>Multiple transmitters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Multiple BSS</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TBD</a:t>
                      </a:r>
                    </a:p>
                  </a:txBody>
                  <a:tcPr/>
                </a:tc>
                <a:extLst>
                  <a:ext uri="{0D108BD9-81ED-4DB2-BD59-A6C34878D82A}">
                    <a16:rowId xmlns:a16="http://schemas.microsoft.com/office/drawing/2014/main" val="2740022457"/>
                  </a:ext>
                </a:extLst>
              </a:tr>
            </a:tbl>
          </a:graphicData>
        </a:graphic>
      </p:graphicFrame>
    </p:spTree>
    <p:extLst>
      <p:ext uri="{BB962C8B-B14F-4D97-AF65-F5344CB8AC3E}">
        <p14:creationId xmlns:p14="http://schemas.microsoft.com/office/powerpoint/2010/main" val="3169738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FF708-4F13-4CD6-A78D-E5D851B6FF6A}"/>
              </a:ext>
            </a:extLst>
          </p:cNvPr>
          <p:cNvSpPr>
            <a:spLocks noGrp="1"/>
          </p:cNvSpPr>
          <p:nvPr>
            <p:ph type="title"/>
          </p:nvPr>
        </p:nvSpPr>
        <p:spPr>
          <a:xfrm>
            <a:off x="304800" y="640213"/>
            <a:ext cx="8382000" cy="558222"/>
          </a:xfrm>
        </p:spPr>
        <p:txBody>
          <a:bodyPr/>
          <a:lstStyle/>
          <a:p>
            <a:r>
              <a:rPr lang="en-US" dirty="0"/>
              <a:t>Sensing Group functionality and requirements </a:t>
            </a:r>
          </a:p>
        </p:txBody>
      </p:sp>
      <p:sp>
        <p:nvSpPr>
          <p:cNvPr id="3" name="Date Placeholder 2">
            <a:extLst>
              <a:ext uri="{FF2B5EF4-FFF2-40B4-BE49-F238E27FC236}">
                <a16:creationId xmlns:a16="http://schemas.microsoft.com/office/drawing/2014/main" id="{62287036-A2D2-4A43-B466-BA954596C84E}"/>
              </a:ext>
            </a:extLst>
          </p:cNvPr>
          <p:cNvSpPr>
            <a:spLocks noGrp="1"/>
          </p:cNvSpPr>
          <p:nvPr>
            <p:ph type="dt" idx="10"/>
          </p:nvPr>
        </p:nvSpPr>
        <p:spPr/>
        <p:txBody>
          <a:bodyPr/>
          <a:lstStyle/>
          <a:p>
            <a:r>
              <a:rPr lang="en-US"/>
              <a:t>December 2020</a:t>
            </a:r>
            <a:endParaRPr lang="en-GB"/>
          </a:p>
        </p:txBody>
      </p:sp>
      <p:sp>
        <p:nvSpPr>
          <p:cNvPr id="4" name="Footer Placeholder 3">
            <a:extLst>
              <a:ext uri="{FF2B5EF4-FFF2-40B4-BE49-F238E27FC236}">
                <a16:creationId xmlns:a16="http://schemas.microsoft.com/office/drawing/2014/main" id="{E003EECA-DDC7-401E-AB34-76E3024C93FD}"/>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0063195E-9674-40DA-AF90-A1AC4EA2220F}"/>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8" name="Table 9">
            <a:extLst>
              <a:ext uri="{FF2B5EF4-FFF2-40B4-BE49-F238E27FC236}">
                <a16:creationId xmlns:a16="http://schemas.microsoft.com/office/drawing/2014/main" id="{B2D1F6F4-2D5F-41B9-B021-ECEFA333EA80}"/>
              </a:ext>
            </a:extLst>
          </p:cNvPr>
          <p:cNvGraphicFramePr>
            <a:graphicFrameLocks/>
          </p:cNvGraphicFramePr>
          <p:nvPr>
            <p:extLst>
              <p:ext uri="{D42A27DB-BD31-4B8C-83A1-F6EECF244321}">
                <p14:modId xmlns:p14="http://schemas.microsoft.com/office/powerpoint/2010/main" val="2555383895"/>
              </p:ext>
            </p:extLst>
          </p:nvPr>
        </p:nvGraphicFramePr>
        <p:xfrm>
          <a:off x="464863" y="1216796"/>
          <a:ext cx="8288885" cy="4221480"/>
        </p:xfrm>
        <a:graphic>
          <a:graphicData uri="http://schemas.openxmlformats.org/drawingml/2006/table">
            <a:tbl>
              <a:tblPr firstRow="1" bandRow="1">
                <a:tableStyleId>{00A15C55-8517-42AA-B614-E9B94910E393}</a:tableStyleId>
              </a:tblPr>
              <a:tblGrid>
                <a:gridCol w="1295401">
                  <a:extLst>
                    <a:ext uri="{9D8B030D-6E8A-4147-A177-3AD203B41FA5}">
                      <a16:colId xmlns:a16="http://schemas.microsoft.com/office/drawing/2014/main" val="1950630706"/>
                    </a:ext>
                  </a:extLst>
                </a:gridCol>
                <a:gridCol w="1524000">
                  <a:extLst>
                    <a:ext uri="{9D8B030D-6E8A-4147-A177-3AD203B41FA5}">
                      <a16:colId xmlns:a16="http://schemas.microsoft.com/office/drawing/2014/main" val="1045975775"/>
                    </a:ext>
                  </a:extLst>
                </a:gridCol>
                <a:gridCol w="1440136">
                  <a:extLst>
                    <a:ext uri="{9D8B030D-6E8A-4147-A177-3AD203B41FA5}">
                      <a16:colId xmlns:a16="http://schemas.microsoft.com/office/drawing/2014/main" val="1175921313"/>
                    </a:ext>
                  </a:extLst>
                </a:gridCol>
                <a:gridCol w="1760264">
                  <a:extLst>
                    <a:ext uri="{9D8B030D-6E8A-4147-A177-3AD203B41FA5}">
                      <a16:colId xmlns:a16="http://schemas.microsoft.com/office/drawing/2014/main" val="715083132"/>
                    </a:ext>
                  </a:extLst>
                </a:gridCol>
                <a:gridCol w="2269084">
                  <a:extLst>
                    <a:ext uri="{9D8B030D-6E8A-4147-A177-3AD203B41FA5}">
                      <a16:colId xmlns:a16="http://schemas.microsoft.com/office/drawing/2014/main" val="1617567371"/>
                    </a:ext>
                  </a:extLst>
                </a:gridCol>
              </a:tblGrid>
              <a:tr h="218440">
                <a:tc>
                  <a:txBody>
                    <a:bodyPr/>
                    <a:lstStyle/>
                    <a:p>
                      <a:r>
                        <a:rPr lang="en-US" sz="1300" dirty="0"/>
                        <a:t>Type of sensing</a:t>
                      </a:r>
                    </a:p>
                  </a:txBody>
                  <a:tcPr/>
                </a:tc>
                <a:tc>
                  <a:txBody>
                    <a:bodyPr/>
                    <a:lstStyle/>
                    <a:p>
                      <a:r>
                        <a:rPr lang="en-US" sz="1300" dirty="0"/>
                        <a:t>Network TSF</a:t>
                      </a:r>
                    </a:p>
                  </a:txBody>
                  <a:tcPr/>
                </a:tc>
                <a:tc>
                  <a:txBody>
                    <a:bodyPr/>
                    <a:lstStyle/>
                    <a:p>
                      <a:r>
                        <a:rPr lang="en-US" sz="1300" dirty="0"/>
                        <a:t>Protection</a:t>
                      </a:r>
                    </a:p>
                    <a:p>
                      <a:r>
                        <a:rPr lang="en-US" sz="1300" dirty="0"/>
                        <a:t>Encryption/ authentication</a:t>
                      </a:r>
                    </a:p>
                  </a:txBody>
                  <a:tcPr/>
                </a:tc>
                <a:tc>
                  <a:txBody>
                    <a:bodyPr/>
                    <a:lstStyle/>
                    <a:p>
                      <a:r>
                        <a:rPr lang="en-US" sz="1300" dirty="0"/>
                        <a:t>Sensing Group advertising:</a:t>
                      </a:r>
                    </a:p>
                    <a:p>
                      <a:r>
                        <a:rPr lang="en-US" sz="1300" dirty="0"/>
                        <a:t>announcement of Control Point versus advertising of transmitters/receivers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Joining a Sensing Group: invitation versus join (association) request</a:t>
                      </a:r>
                    </a:p>
                    <a:p>
                      <a:endParaRPr lang="en-US" sz="1300" dirty="0"/>
                    </a:p>
                  </a:txBody>
                  <a:tcPr/>
                </a:tc>
                <a:extLst>
                  <a:ext uri="{0D108BD9-81ED-4DB2-BD59-A6C34878D82A}">
                    <a16:rowId xmlns:a16="http://schemas.microsoft.com/office/drawing/2014/main" val="3681387214"/>
                  </a:ext>
                </a:extLst>
              </a:tr>
              <a:tr h="370840">
                <a:tc>
                  <a:txBody>
                    <a:bodyPr/>
                    <a:lstStyle/>
                    <a:p>
                      <a:r>
                        <a:rPr lang="en-US" sz="1300" dirty="0"/>
                        <a:t>Monostatic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  </a:t>
                      </a:r>
                    </a:p>
                  </a:txBody>
                  <a:tcPr/>
                </a:tc>
                <a:tc>
                  <a:txBody>
                    <a:bodyPr/>
                    <a:lstStyle/>
                    <a:p>
                      <a:r>
                        <a:rPr lang="en-US" sz="1300" dirty="0"/>
                        <a:t>NA</a:t>
                      </a:r>
                    </a:p>
                  </a:txBody>
                  <a:tcPr/>
                </a:tc>
                <a:tc>
                  <a:txBody>
                    <a:bodyPr/>
                    <a:lstStyle/>
                    <a:p>
                      <a:r>
                        <a:rPr lang="en-US" sz="1300" dirty="0"/>
                        <a:t>NA</a:t>
                      </a:r>
                    </a:p>
                  </a:txBody>
                  <a:tcPr/>
                </a:tc>
                <a:extLst>
                  <a:ext uri="{0D108BD9-81ED-4DB2-BD59-A6C34878D82A}">
                    <a16:rowId xmlns:a16="http://schemas.microsoft.com/office/drawing/2014/main" val="2920520577"/>
                  </a:ext>
                </a:extLst>
              </a:tr>
              <a:tr h="370840">
                <a:tc>
                  <a:txBody>
                    <a:bodyPr/>
                    <a:lstStyle/>
                    <a:p>
                      <a:r>
                        <a:rPr lang="en-US" sz="13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Scheduling among the Sensing Group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Inside the Sensing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CP may probe participants with the broadcast probe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The invitation can be more efficient when the CP already knows the capabilities of the participants.</a:t>
                      </a:r>
                    </a:p>
                  </a:txBody>
                  <a:tcPr/>
                </a:tc>
                <a:extLst>
                  <a:ext uri="{0D108BD9-81ED-4DB2-BD59-A6C34878D82A}">
                    <a16:rowId xmlns:a16="http://schemas.microsoft.com/office/drawing/2014/main" val="981995460"/>
                  </a:ext>
                </a:extLst>
              </a:tr>
              <a:tr h="370840">
                <a:tc>
                  <a:txBody>
                    <a:bodyPr/>
                    <a:lstStyle/>
                    <a:p>
                      <a:r>
                        <a:rPr lang="en-US" sz="1300" dirty="0"/>
                        <a:t>Coordinated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Scheduling among the Sensing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Inside the Sensing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CP may probe participants with the broadcast probe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The invitation can be more efficient when the CP already knows the capabilities of the participants.</a:t>
                      </a:r>
                    </a:p>
                  </a:txBody>
                  <a:tcPr/>
                </a:tc>
                <a:extLst>
                  <a:ext uri="{0D108BD9-81ED-4DB2-BD59-A6C34878D82A}">
                    <a16:rowId xmlns:a16="http://schemas.microsoft.com/office/drawing/2014/main" val="505729598"/>
                  </a:ext>
                </a:extLst>
              </a:tr>
              <a:tr h="370840">
                <a:tc>
                  <a:txBody>
                    <a:bodyPr/>
                    <a:lstStyle/>
                    <a:p>
                      <a:r>
                        <a:rPr lang="en-US" sz="1300" dirty="0"/>
                        <a:t>Opportunistic unsynchronized  measurement </a:t>
                      </a:r>
                    </a:p>
                  </a:txBody>
                  <a:tcPr/>
                </a:tc>
                <a:tc>
                  <a:txBody>
                    <a:bodyPr/>
                    <a:lstStyle/>
                    <a:p>
                      <a:r>
                        <a:rPr lang="en-US" sz="1300" dirty="0"/>
                        <a:t>NA</a:t>
                      </a:r>
                    </a:p>
                  </a:txBody>
                  <a:tcPr/>
                </a:tc>
                <a:tc>
                  <a:txBody>
                    <a:bodyPr/>
                    <a:lstStyle/>
                    <a:p>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extLst>
                  <a:ext uri="{0D108BD9-81ED-4DB2-BD59-A6C34878D82A}">
                    <a16:rowId xmlns:a16="http://schemas.microsoft.com/office/drawing/2014/main" val="2740022457"/>
                  </a:ext>
                </a:extLst>
              </a:tr>
            </a:tbl>
          </a:graphicData>
        </a:graphic>
      </p:graphicFrame>
      <p:sp>
        <p:nvSpPr>
          <p:cNvPr id="10" name="TextBox 9">
            <a:extLst>
              <a:ext uri="{FF2B5EF4-FFF2-40B4-BE49-F238E27FC236}">
                <a16:creationId xmlns:a16="http://schemas.microsoft.com/office/drawing/2014/main" id="{C0A290B1-3875-4AD0-A21A-75643C19C70F}"/>
              </a:ext>
            </a:extLst>
          </p:cNvPr>
          <p:cNvSpPr txBox="1"/>
          <p:nvPr/>
        </p:nvSpPr>
        <p:spPr>
          <a:xfrm>
            <a:off x="516792" y="5651280"/>
            <a:ext cx="8110415" cy="646331"/>
          </a:xfrm>
          <a:prstGeom prst="rect">
            <a:avLst/>
          </a:prstGeom>
          <a:noFill/>
        </p:spPr>
        <p:txBody>
          <a:bodyPr wrap="square" rtlCol="0">
            <a:spAutoFit/>
          </a:bodyPr>
          <a:lstStyle/>
          <a:p>
            <a:r>
              <a:rPr lang="en-US" sz="1800" dirty="0">
                <a:solidFill>
                  <a:schemeClr val="tx1"/>
                </a:solidFill>
              </a:rPr>
              <a:t>NOTE: The protection of the Sensing Group in the case that not all participants belong to the same BSS must be isolated from the general-purpose BSS(s) protection</a:t>
            </a:r>
          </a:p>
        </p:txBody>
      </p:sp>
    </p:spTree>
    <p:extLst>
      <p:ext uri="{BB962C8B-B14F-4D97-AF65-F5344CB8AC3E}">
        <p14:creationId xmlns:p14="http://schemas.microsoft.com/office/powerpoint/2010/main" val="2346181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t>December 2020</a:t>
            </a:r>
            <a:endParaRPr lang="en-GB"/>
          </a:p>
        </p:txBody>
      </p:sp>
      <p:sp>
        <p:nvSpPr>
          <p:cNvPr id="5" name="Footer Placeholder 4"/>
          <p:cNvSpPr>
            <a:spLocks noGrp="1"/>
          </p:cNvSpPr>
          <p:nvPr>
            <p:ph type="ftr" idx="11"/>
          </p:nvPr>
        </p:nvSpPr>
        <p:spPr>
          <a:xfrm>
            <a:off x="6215074" y="6475413"/>
            <a:ext cx="2327264" cy="180975"/>
          </a:xfrm>
        </p:spPr>
        <p:txBody>
          <a:bodyPr/>
          <a:lstStyle/>
          <a:p>
            <a:r>
              <a:rPr lang="en-GB"/>
              <a:t>Solomon Trainin, Qualcomm</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a:t>
            </a:r>
          </a:p>
        </p:txBody>
      </p:sp>
      <p:sp>
        <p:nvSpPr>
          <p:cNvPr id="11266" name="Rectangle 2"/>
          <p:cNvSpPr>
            <a:spLocks noGrp="1" noChangeArrowheads="1"/>
          </p:cNvSpPr>
          <p:nvPr>
            <p:ph type="body" idx="1"/>
          </p:nvPr>
        </p:nvSpPr>
        <p:spPr>
          <a:xfrm>
            <a:off x="685800" y="1981200"/>
            <a:ext cx="7772400" cy="4208463"/>
          </a:xfrm>
          <a:ln/>
        </p:spPr>
        <p:txBody>
          <a:bodyPr/>
          <a:lstStyle/>
          <a:p>
            <a:pPr marL="0" indent="0"/>
            <a:r>
              <a:rPr lang="en-US" dirty="0"/>
              <a:t>Do you agree with the classification provided in the slides 3, 4, 5, 6, 7?</a:t>
            </a:r>
          </a:p>
          <a:p>
            <a:pPr marL="0" indent="460375"/>
            <a:r>
              <a:rPr lang="en-US" dirty="0"/>
              <a:t>Yes [ ]</a:t>
            </a:r>
          </a:p>
          <a:p>
            <a:pPr marL="0" indent="460375"/>
            <a:r>
              <a:rPr lang="en-US" dirty="0"/>
              <a:t>No [ ]</a:t>
            </a:r>
          </a:p>
          <a:p>
            <a:pPr marL="0" indent="460375"/>
            <a:r>
              <a:rPr lang="en-US" dirty="0"/>
              <a:t>Abstain [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BAF6-1950-4A40-85C0-2DFC580D247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CDDCB293-A9BA-495B-A4C2-9696CC1950B7}"/>
              </a:ext>
            </a:extLst>
          </p:cNvPr>
          <p:cNvSpPr>
            <a:spLocks noGrp="1"/>
          </p:cNvSpPr>
          <p:nvPr>
            <p:ph idx="1"/>
          </p:nvPr>
        </p:nvSpPr>
        <p:spPr/>
        <p:txBody>
          <a:bodyPr/>
          <a:lstStyle/>
          <a:p>
            <a:pPr marL="0" indent="0"/>
            <a:r>
              <a:rPr lang="en-US" dirty="0"/>
              <a:t>Do you agree with the Measurement requirements presented in the slide 8?</a:t>
            </a:r>
          </a:p>
          <a:p>
            <a:pPr marL="0" indent="460375"/>
            <a:r>
              <a:rPr lang="en-US" dirty="0"/>
              <a:t>Yes [ ]</a:t>
            </a:r>
          </a:p>
          <a:p>
            <a:pPr marL="0" indent="460375"/>
            <a:r>
              <a:rPr lang="en-US" dirty="0"/>
              <a:t>No [ ]</a:t>
            </a:r>
          </a:p>
          <a:p>
            <a:pPr marL="0" indent="460375"/>
            <a:r>
              <a:rPr lang="en-US" dirty="0"/>
              <a:t>Abstain [ ]</a:t>
            </a:r>
          </a:p>
          <a:p>
            <a:pPr marL="0" indent="0"/>
            <a:endParaRPr lang="en-US" dirty="0"/>
          </a:p>
        </p:txBody>
      </p:sp>
      <p:sp>
        <p:nvSpPr>
          <p:cNvPr id="4" name="Slide Number Placeholder 3">
            <a:extLst>
              <a:ext uri="{FF2B5EF4-FFF2-40B4-BE49-F238E27FC236}">
                <a16:creationId xmlns:a16="http://schemas.microsoft.com/office/drawing/2014/main" id="{2342E9CB-071F-4D48-9CD9-1B4BEFDC92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4087E6-933D-4F59-AEE6-1E7283F7975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70C30AC7-4BE6-47F9-936B-34A94E394630}"/>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718955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BAF6-1950-4A40-85C0-2DFC580D2479}"/>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CDDCB293-A9BA-495B-A4C2-9696CC1950B7}"/>
              </a:ext>
            </a:extLst>
          </p:cNvPr>
          <p:cNvSpPr>
            <a:spLocks noGrp="1"/>
          </p:cNvSpPr>
          <p:nvPr>
            <p:ph idx="1"/>
          </p:nvPr>
        </p:nvSpPr>
        <p:spPr/>
        <p:txBody>
          <a:bodyPr/>
          <a:lstStyle/>
          <a:p>
            <a:pPr marL="0" indent="0"/>
            <a:r>
              <a:rPr lang="en-US" dirty="0"/>
              <a:t>Do you agree with the Requirements for Measurement preparation presented in the slide 9?</a:t>
            </a:r>
          </a:p>
          <a:p>
            <a:pPr marL="0" indent="460375"/>
            <a:r>
              <a:rPr lang="en-US" dirty="0"/>
              <a:t>Yes [ ]</a:t>
            </a:r>
          </a:p>
          <a:p>
            <a:pPr marL="0" indent="460375"/>
            <a:r>
              <a:rPr lang="en-US" dirty="0"/>
              <a:t>No [ ]</a:t>
            </a:r>
          </a:p>
          <a:p>
            <a:pPr marL="0" indent="460375"/>
            <a:r>
              <a:rPr lang="en-US" dirty="0"/>
              <a:t>Abstain [ ]</a:t>
            </a:r>
          </a:p>
          <a:p>
            <a:pPr marL="0" indent="0"/>
            <a:endParaRPr lang="en-US" dirty="0"/>
          </a:p>
        </p:txBody>
      </p:sp>
      <p:sp>
        <p:nvSpPr>
          <p:cNvPr id="4" name="Slide Number Placeholder 3">
            <a:extLst>
              <a:ext uri="{FF2B5EF4-FFF2-40B4-BE49-F238E27FC236}">
                <a16:creationId xmlns:a16="http://schemas.microsoft.com/office/drawing/2014/main" id="{2342E9CB-071F-4D48-9CD9-1B4BEFDC92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4087E6-933D-4F59-AEE6-1E7283F7975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70C30AC7-4BE6-47F9-936B-34A94E394630}"/>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529486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BAF6-1950-4A40-85C0-2DFC580D2479}"/>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CDDCB293-A9BA-495B-A4C2-9696CC1950B7}"/>
              </a:ext>
            </a:extLst>
          </p:cNvPr>
          <p:cNvSpPr>
            <a:spLocks noGrp="1"/>
          </p:cNvSpPr>
          <p:nvPr>
            <p:ph idx="1"/>
          </p:nvPr>
        </p:nvSpPr>
        <p:spPr/>
        <p:txBody>
          <a:bodyPr/>
          <a:lstStyle/>
          <a:p>
            <a:pPr marL="0" indent="0"/>
            <a:r>
              <a:rPr lang="en-US" dirty="0"/>
              <a:t>Do you agree with the Requirements to exchange results presented in the slide 10?</a:t>
            </a:r>
          </a:p>
          <a:p>
            <a:pPr marL="0" indent="460375"/>
            <a:r>
              <a:rPr lang="en-US" dirty="0"/>
              <a:t>Yes [ ]</a:t>
            </a:r>
          </a:p>
          <a:p>
            <a:pPr marL="0" indent="460375"/>
            <a:r>
              <a:rPr lang="en-US" dirty="0"/>
              <a:t>No [ ]</a:t>
            </a:r>
          </a:p>
          <a:p>
            <a:pPr marL="0" indent="460375"/>
            <a:r>
              <a:rPr lang="en-US" dirty="0"/>
              <a:t>Abstain [ ]</a:t>
            </a:r>
          </a:p>
          <a:p>
            <a:pPr marL="0" indent="0"/>
            <a:endParaRPr lang="en-US" dirty="0"/>
          </a:p>
        </p:txBody>
      </p:sp>
      <p:sp>
        <p:nvSpPr>
          <p:cNvPr id="4" name="Slide Number Placeholder 3">
            <a:extLst>
              <a:ext uri="{FF2B5EF4-FFF2-40B4-BE49-F238E27FC236}">
                <a16:creationId xmlns:a16="http://schemas.microsoft.com/office/drawing/2014/main" id="{2342E9CB-071F-4D48-9CD9-1B4BEFDC92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B4087E6-933D-4F59-AEE6-1E7283F7975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70C30AC7-4BE6-47F9-936B-34A94E394630}"/>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795265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BAF6-1950-4A40-85C0-2DFC580D2479}"/>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CDDCB293-A9BA-495B-A4C2-9696CC1950B7}"/>
              </a:ext>
            </a:extLst>
          </p:cNvPr>
          <p:cNvSpPr>
            <a:spLocks noGrp="1"/>
          </p:cNvSpPr>
          <p:nvPr>
            <p:ph idx="1"/>
          </p:nvPr>
        </p:nvSpPr>
        <p:spPr/>
        <p:txBody>
          <a:bodyPr/>
          <a:lstStyle/>
          <a:p>
            <a:pPr marL="0" indent="0"/>
            <a:r>
              <a:rPr lang="en-US" dirty="0"/>
              <a:t>Do you agree with the Session topology presented in the slide 11?</a:t>
            </a:r>
          </a:p>
          <a:p>
            <a:pPr marL="0" indent="460375"/>
            <a:r>
              <a:rPr lang="en-US" dirty="0"/>
              <a:t>Yes [ ]</a:t>
            </a:r>
          </a:p>
          <a:p>
            <a:pPr marL="0" indent="460375"/>
            <a:r>
              <a:rPr lang="en-US" dirty="0"/>
              <a:t>No [ ]</a:t>
            </a:r>
          </a:p>
          <a:p>
            <a:pPr marL="0" indent="460375"/>
            <a:r>
              <a:rPr lang="en-US" dirty="0"/>
              <a:t>Abstain [ ]</a:t>
            </a:r>
          </a:p>
          <a:p>
            <a:pPr marL="0" indent="0"/>
            <a:endParaRPr lang="en-US" dirty="0"/>
          </a:p>
        </p:txBody>
      </p:sp>
      <p:sp>
        <p:nvSpPr>
          <p:cNvPr id="4" name="Slide Number Placeholder 3">
            <a:extLst>
              <a:ext uri="{FF2B5EF4-FFF2-40B4-BE49-F238E27FC236}">
                <a16:creationId xmlns:a16="http://schemas.microsoft.com/office/drawing/2014/main" id="{2342E9CB-071F-4D48-9CD9-1B4BEFDC92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B4087E6-933D-4F59-AEE6-1E7283F7975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70C30AC7-4BE6-47F9-936B-34A94E394630}"/>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323738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BAF6-1950-4A40-85C0-2DFC580D2479}"/>
              </a:ext>
            </a:extLst>
          </p:cNvPr>
          <p:cNvSpPr>
            <a:spLocks noGrp="1"/>
          </p:cNvSpPr>
          <p:nvPr>
            <p:ph type="title"/>
          </p:nvPr>
        </p:nvSpPr>
        <p:spPr/>
        <p:txBody>
          <a:bodyPr/>
          <a:lstStyle/>
          <a:p>
            <a:r>
              <a:rPr lang="en-US" dirty="0"/>
              <a:t>SP 6</a:t>
            </a:r>
          </a:p>
        </p:txBody>
      </p:sp>
      <p:sp>
        <p:nvSpPr>
          <p:cNvPr id="3" name="Content Placeholder 2">
            <a:extLst>
              <a:ext uri="{FF2B5EF4-FFF2-40B4-BE49-F238E27FC236}">
                <a16:creationId xmlns:a16="http://schemas.microsoft.com/office/drawing/2014/main" id="{CDDCB293-A9BA-495B-A4C2-9696CC1950B7}"/>
              </a:ext>
            </a:extLst>
          </p:cNvPr>
          <p:cNvSpPr>
            <a:spLocks noGrp="1"/>
          </p:cNvSpPr>
          <p:nvPr>
            <p:ph idx="1"/>
          </p:nvPr>
        </p:nvSpPr>
        <p:spPr/>
        <p:txBody>
          <a:bodyPr/>
          <a:lstStyle/>
          <a:p>
            <a:pPr marL="0" indent="0"/>
            <a:r>
              <a:rPr lang="en-US" dirty="0"/>
              <a:t>Do you agree with the Sensing Group functionality and requirements presented in the slide 12?</a:t>
            </a:r>
          </a:p>
          <a:p>
            <a:pPr marL="0" indent="460375"/>
            <a:r>
              <a:rPr lang="en-US" dirty="0"/>
              <a:t>Yes [ ]</a:t>
            </a:r>
          </a:p>
          <a:p>
            <a:pPr marL="0" indent="460375"/>
            <a:r>
              <a:rPr lang="en-US" dirty="0"/>
              <a:t>No [ ]</a:t>
            </a:r>
          </a:p>
          <a:p>
            <a:pPr marL="0" indent="460375"/>
            <a:r>
              <a:rPr lang="en-US" dirty="0"/>
              <a:t>Abstain [ ]</a:t>
            </a:r>
          </a:p>
          <a:p>
            <a:pPr marL="0" indent="0"/>
            <a:endParaRPr lang="en-US" dirty="0"/>
          </a:p>
        </p:txBody>
      </p:sp>
      <p:sp>
        <p:nvSpPr>
          <p:cNvPr id="4" name="Slide Number Placeholder 3">
            <a:extLst>
              <a:ext uri="{FF2B5EF4-FFF2-40B4-BE49-F238E27FC236}">
                <a16:creationId xmlns:a16="http://schemas.microsoft.com/office/drawing/2014/main" id="{2342E9CB-071F-4D48-9CD9-1B4BEFDC92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B4087E6-933D-4F59-AEE6-1E7283F7975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70C30AC7-4BE6-47F9-936B-34A94E394630}"/>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2383951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A248B-93F8-47CE-BFAA-CFAA980164B7}"/>
              </a:ext>
            </a:extLst>
          </p:cNvPr>
          <p:cNvSpPr>
            <a:spLocks noGrp="1"/>
          </p:cNvSpPr>
          <p:nvPr>
            <p:ph type="ctrTitle"/>
          </p:nvPr>
        </p:nvSpPr>
        <p:spPr/>
        <p:txBody>
          <a:bodyPr/>
          <a:lstStyle/>
          <a:p>
            <a:r>
              <a:rPr lang="en-US" dirty="0"/>
              <a:t>BACKUP</a:t>
            </a:r>
          </a:p>
        </p:txBody>
      </p:sp>
      <p:sp>
        <p:nvSpPr>
          <p:cNvPr id="4" name="Date Placeholder 3">
            <a:extLst>
              <a:ext uri="{FF2B5EF4-FFF2-40B4-BE49-F238E27FC236}">
                <a16:creationId xmlns:a16="http://schemas.microsoft.com/office/drawing/2014/main" id="{EB5A50F7-51D9-45C4-940C-ADBD306DF99E}"/>
              </a:ext>
            </a:extLst>
          </p:cNvPr>
          <p:cNvSpPr>
            <a:spLocks noGrp="1"/>
          </p:cNvSpPr>
          <p:nvPr>
            <p:ph type="dt" idx="10"/>
          </p:nvPr>
        </p:nvSpPr>
        <p:spPr/>
        <p:txBody>
          <a:bodyPr/>
          <a:lstStyle/>
          <a:p>
            <a:r>
              <a:rPr lang="en-US"/>
              <a:t>December 2020</a:t>
            </a:r>
            <a:endParaRPr lang="en-GB"/>
          </a:p>
        </p:txBody>
      </p:sp>
      <p:sp>
        <p:nvSpPr>
          <p:cNvPr id="5" name="Footer Placeholder 4">
            <a:extLst>
              <a:ext uri="{FF2B5EF4-FFF2-40B4-BE49-F238E27FC236}">
                <a16:creationId xmlns:a16="http://schemas.microsoft.com/office/drawing/2014/main" id="{83FB973C-DDBC-43F8-AA09-42E80C972CB8}"/>
              </a:ext>
            </a:extLst>
          </p:cNvPr>
          <p:cNvSpPr>
            <a:spLocks noGrp="1"/>
          </p:cNvSpPr>
          <p:nvPr>
            <p:ph type="ftr" idx="11"/>
          </p:nvPr>
        </p:nvSpPr>
        <p:spPr/>
        <p:txBody>
          <a:bodyPr/>
          <a:lstStyle/>
          <a:p>
            <a:r>
              <a:rPr lang="en-GB"/>
              <a:t>Solomon Trainin, Qualcomm</a:t>
            </a:r>
          </a:p>
        </p:txBody>
      </p:sp>
      <p:sp>
        <p:nvSpPr>
          <p:cNvPr id="6" name="Slide Number Placeholder 5">
            <a:extLst>
              <a:ext uri="{FF2B5EF4-FFF2-40B4-BE49-F238E27FC236}">
                <a16:creationId xmlns:a16="http://schemas.microsoft.com/office/drawing/2014/main" id="{594EF807-7B07-45E4-A190-33590059E65B}"/>
              </a:ext>
            </a:extLst>
          </p:cNvPr>
          <p:cNvSpPr>
            <a:spLocks noGrp="1"/>
          </p:cNvSpPr>
          <p:nvPr>
            <p:ph type="sldNum" idx="12"/>
          </p:nvPr>
        </p:nvSpPr>
        <p:spPr/>
        <p:txBody>
          <a:bodyPr/>
          <a:lstStyle/>
          <a:p>
            <a:r>
              <a:rPr lang="en-GB"/>
              <a:t>Slide </a:t>
            </a:r>
            <a:fld id="{DE40C9FC-4879-4F20-9ECA-A574A90476B7}" type="slidenum">
              <a:rPr lang="en-GB" smtClean="0"/>
              <a:pPr/>
              <a:t>19</a:t>
            </a:fld>
            <a:endParaRPr lang="en-GB"/>
          </a:p>
        </p:txBody>
      </p:sp>
    </p:spTree>
    <p:extLst>
      <p:ext uri="{BB962C8B-B14F-4D97-AF65-F5344CB8AC3E}">
        <p14:creationId xmlns:p14="http://schemas.microsoft.com/office/powerpoint/2010/main" val="186779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December 2020</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Analysis of the functionality of sensing as an introduction to the SFD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72D3-5AF8-4902-B828-48598059DF5F}"/>
              </a:ext>
            </a:extLst>
          </p:cNvPr>
          <p:cNvSpPr>
            <a:spLocks noGrp="1"/>
          </p:cNvSpPr>
          <p:nvPr>
            <p:ph type="title"/>
          </p:nvPr>
        </p:nvSpPr>
        <p:spPr>
          <a:xfrm>
            <a:off x="685800" y="685801"/>
            <a:ext cx="7770813" cy="717582"/>
          </a:xfrm>
        </p:spPr>
        <p:txBody>
          <a:bodyPr/>
          <a:lstStyle/>
          <a:p>
            <a:r>
              <a:rPr lang="en-US" sz="1800" b="1" i="0" u="none" strike="noStrike" baseline="0" dirty="0">
                <a:latin typeface="Arial-BoldMT"/>
              </a:rPr>
              <a:t>Sensing reference model on top of Figure 4-24—Portion of the ISO/IEC basic reference model covered in this standard</a:t>
            </a:r>
            <a:endParaRPr lang="en-US" dirty="0"/>
          </a:p>
        </p:txBody>
      </p:sp>
      <p:sp>
        <p:nvSpPr>
          <p:cNvPr id="4" name="Slide Number Placeholder 3">
            <a:extLst>
              <a:ext uri="{FF2B5EF4-FFF2-40B4-BE49-F238E27FC236}">
                <a16:creationId xmlns:a16="http://schemas.microsoft.com/office/drawing/2014/main" id="{A98CF5D8-4FF4-49AC-BCF8-23C8E428F44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18BC1B3-3B24-4EDB-A0C7-037791571FD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8E65FD2A-F232-4007-999C-F89C4B36F26A}"/>
              </a:ext>
            </a:extLst>
          </p:cNvPr>
          <p:cNvSpPr>
            <a:spLocks noGrp="1"/>
          </p:cNvSpPr>
          <p:nvPr>
            <p:ph type="dt" idx="10"/>
          </p:nvPr>
        </p:nvSpPr>
        <p:spPr>
          <a:xfrm>
            <a:off x="696912" y="333375"/>
            <a:ext cx="1874823" cy="273050"/>
          </a:xfrm>
        </p:spPr>
        <p:txBody>
          <a:bodyPr/>
          <a:lstStyle/>
          <a:p>
            <a:r>
              <a:rPr lang="en-US"/>
              <a:t>December 2020</a:t>
            </a:r>
            <a:endParaRPr lang="en-GB" dirty="0"/>
          </a:p>
        </p:txBody>
      </p:sp>
      <p:pic>
        <p:nvPicPr>
          <p:cNvPr id="7" name="Picture 6">
            <a:extLst>
              <a:ext uri="{FF2B5EF4-FFF2-40B4-BE49-F238E27FC236}">
                <a16:creationId xmlns:a16="http://schemas.microsoft.com/office/drawing/2014/main" id="{3945638F-0F3C-4F6B-BB5C-05B48AF9DEAF}"/>
              </a:ext>
            </a:extLst>
          </p:cNvPr>
          <p:cNvPicPr>
            <a:picLocks noChangeAspect="1"/>
          </p:cNvPicPr>
          <p:nvPr/>
        </p:nvPicPr>
        <p:blipFill>
          <a:blip r:embed="rId2"/>
          <a:stretch>
            <a:fillRect/>
          </a:stretch>
        </p:blipFill>
        <p:spPr>
          <a:xfrm>
            <a:off x="1792441" y="2214273"/>
            <a:ext cx="6162367" cy="3962545"/>
          </a:xfrm>
          <a:prstGeom prst="rect">
            <a:avLst/>
          </a:prstGeom>
          <a:ln>
            <a:noFill/>
          </a:ln>
        </p:spPr>
      </p:pic>
      <p:sp>
        <p:nvSpPr>
          <p:cNvPr id="10" name="TextBox 9">
            <a:extLst>
              <a:ext uri="{FF2B5EF4-FFF2-40B4-BE49-F238E27FC236}">
                <a16:creationId xmlns:a16="http://schemas.microsoft.com/office/drawing/2014/main" id="{2ACFF832-8571-4BEC-A36A-EA33870A4E6D}"/>
              </a:ext>
            </a:extLst>
          </p:cNvPr>
          <p:cNvSpPr txBox="1"/>
          <p:nvPr/>
        </p:nvSpPr>
        <p:spPr>
          <a:xfrm>
            <a:off x="3200400" y="1500179"/>
            <a:ext cx="4419600" cy="954107"/>
          </a:xfrm>
          <a:prstGeom prst="rect">
            <a:avLst/>
          </a:prstGeom>
          <a:noFill/>
          <a:ln>
            <a:solidFill>
              <a:schemeClr val="tx1"/>
            </a:solidFill>
          </a:ln>
        </p:spPr>
        <p:txBody>
          <a:bodyPr wrap="square" rtlCol="0">
            <a:spAutoFit/>
          </a:bodyPr>
          <a:lstStyle/>
          <a:p>
            <a:r>
              <a:rPr lang="en-US" sz="2800" dirty="0">
                <a:solidFill>
                  <a:schemeClr val="tx1"/>
                </a:solidFill>
              </a:rPr>
              <a:t>Sensing application</a:t>
            </a:r>
          </a:p>
          <a:p>
            <a:endParaRPr lang="en-US" sz="2800" dirty="0">
              <a:solidFill>
                <a:schemeClr val="tx1"/>
              </a:solidFill>
            </a:endParaRPr>
          </a:p>
        </p:txBody>
      </p:sp>
      <p:sp>
        <p:nvSpPr>
          <p:cNvPr id="11" name="TextBox 10">
            <a:extLst>
              <a:ext uri="{FF2B5EF4-FFF2-40B4-BE49-F238E27FC236}">
                <a16:creationId xmlns:a16="http://schemas.microsoft.com/office/drawing/2014/main" id="{7738643A-58BA-46C8-AB03-61DA498320F9}"/>
              </a:ext>
            </a:extLst>
          </p:cNvPr>
          <p:cNvSpPr txBox="1"/>
          <p:nvPr/>
        </p:nvSpPr>
        <p:spPr>
          <a:xfrm>
            <a:off x="3200401" y="1977232"/>
            <a:ext cx="2895599" cy="461665"/>
          </a:xfrm>
          <a:prstGeom prst="rect">
            <a:avLst/>
          </a:prstGeom>
          <a:noFill/>
          <a:ln>
            <a:solidFill>
              <a:schemeClr val="tx1"/>
            </a:solidFill>
          </a:ln>
        </p:spPr>
        <p:txBody>
          <a:bodyPr wrap="square" rtlCol="0">
            <a:spAutoFit/>
          </a:bodyPr>
          <a:lstStyle/>
          <a:p>
            <a:pPr algn="ctr"/>
            <a:r>
              <a:rPr lang="en-US" dirty="0">
                <a:solidFill>
                  <a:schemeClr val="tx1"/>
                </a:solidFill>
              </a:rPr>
              <a:t>IP stack</a:t>
            </a:r>
          </a:p>
        </p:txBody>
      </p:sp>
    </p:spTree>
    <p:extLst>
      <p:ext uri="{BB962C8B-B14F-4D97-AF65-F5344CB8AC3E}">
        <p14:creationId xmlns:p14="http://schemas.microsoft.com/office/powerpoint/2010/main" val="3110808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12B06-7EB3-4320-9622-F2E5F050A640}"/>
              </a:ext>
            </a:extLst>
          </p:cNvPr>
          <p:cNvSpPr>
            <a:spLocks noGrp="1"/>
          </p:cNvSpPr>
          <p:nvPr>
            <p:ph type="title"/>
          </p:nvPr>
        </p:nvSpPr>
        <p:spPr>
          <a:xfrm>
            <a:off x="685800" y="685801"/>
            <a:ext cx="7770813" cy="685800"/>
          </a:xfrm>
        </p:spPr>
        <p:txBody>
          <a:bodyPr/>
          <a:lstStyle/>
          <a:p>
            <a:r>
              <a:rPr lang="en-US" dirty="0"/>
              <a:t>Measurement and report delivery</a:t>
            </a:r>
          </a:p>
        </p:txBody>
      </p:sp>
      <p:sp>
        <p:nvSpPr>
          <p:cNvPr id="4" name="Date Placeholder 3">
            <a:extLst>
              <a:ext uri="{FF2B5EF4-FFF2-40B4-BE49-F238E27FC236}">
                <a16:creationId xmlns:a16="http://schemas.microsoft.com/office/drawing/2014/main" id="{EF2FB527-0E5C-4B5D-829B-9D64204BF29E}"/>
              </a:ext>
            </a:extLst>
          </p:cNvPr>
          <p:cNvSpPr>
            <a:spLocks noGrp="1"/>
          </p:cNvSpPr>
          <p:nvPr>
            <p:ph type="dt" idx="10"/>
          </p:nvPr>
        </p:nvSpPr>
        <p:spPr/>
        <p:txBody>
          <a:bodyPr/>
          <a:lstStyle/>
          <a:p>
            <a:r>
              <a:rPr lang="en-US"/>
              <a:t>December 2020</a:t>
            </a:r>
            <a:endParaRPr lang="en-GB" dirty="0"/>
          </a:p>
        </p:txBody>
      </p:sp>
      <p:sp>
        <p:nvSpPr>
          <p:cNvPr id="5" name="Footer Placeholder 4">
            <a:extLst>
              <a:ext uri="{FF2B5EF4-FFF2-40B4-BE49-F238E27FC236}">
                <a16:creationId xmlns:a16="http://schemas.microsoft.com/office/drawing/2014/main" id="{0D37381D-B371-49DD-901F-6DDCC1B9AFC1}"/>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4609BD69-6B68-4C80-BB94-E33762FB8785}"/>
              </a:ext>
            </a:extLst>
          </p:cNvPr>
          <p:cNvSpPr>
            <a:spLocks noGrp="1"/>
          </p:cNvSpPr>
          <p:nvPr>
            <p:ph type="sldNum" idx="12"/>
          </p:nvPr>
        </p:nvSpPr>
        <p:spPr/>
        <p:txBody>
          <a:bodyPr/>
          <a:lstStyle/>
          <a:p>
            <a:r>
              <a:rPr lang="en-GB"/>
              <a:t>Slide </a:t>
            </a:r>
            <a:fld id="{D09C756B-EB39-4236-ADBB-73052B179AE4}" type="slidenum">
              <a:rPr lang="en-GB" smtClean="0"/>
              <a:pPr/>
              <a:t>21</a:t>
            </a:fld>
            <a:endParaRPr lang="en-GB"/>
          </a:p>
        </p:txBody>
      </p:sp>
      <p:pic>
        <p:nvPicPr>
          <p:cNvPr id="8" name="Picture 7">
            <a:extLst>
              <a:ext uri="{FF2B5EF4-FFF2-40B4-BE49-F238E27FC236}">
                <a16:creationId xmlns:a16="http://schemas.microsoft.com/office/drawing/2014/main" id="{504A2646-ABB6-4FE8-ADEA-BF7E1F81ED83}"/>
              </a:ext>
            </a:extLst>
          </p:cNvPr>
          <p:cNvPicPr>
            <a:picLocks noChangeAspect="1"/>
          </p:cNvPicPr>
          <p:nvPr/>
        </p:nvPicPr>
        <p:blipFill>
          <a:blip r:embed="rId2"/>
          <a:stretch>
            <a:fillRect/>
          </a:stretch>
        </p:blipFill>
        <p:spPr>
          <a:xfrm>
            <a:off x="41896" y="1766310"/>
            <a:ext cx="9060208" cy="3932382"/>
          </a:xfrm>
          <a:prstGeom prst="rect">
            <a:avLst/>
          </a:prstGeom>
        </p:spPr>
      </p:pic>
    </p:spTree>
    <p:extLst>
      <p:ext uri="{BB962C8B-B14F-4D97-AF65-F5344CB8AC3E}">
        <p14:creationId xmlns:p14="http://schemas.microsoft.com/office/powerpoint/2010/main" val="2113505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360605-639C-4921-AB9C-65F8C5B47308}"/>
              </a:ext>
            </a:extLst>
          </p:cNvPr>
          <p:cNvSpPr>
            <a:spLocks noGrp="1"/>
          </p:cNvSpPr>
          <p:nvPr>
            <p:ph type="dt" idx="10"/>
          </p:nvPr>
        </p:nvSpPr>
        <p:spPr/>
        <p:txBody>
          <a:bodyPr/>
          <a:lstStyle/>
          <a:p>
            <a:r>
              <a:rPr lang="en-US"/>
              <a:t>December 2020</a:t>
            </a:r>
            <a:endParaRPr lang="en-GB"/>
          </a:p>
        </p:txBody>
      </p:sp>
      <p:sp>
        <p:nvSpPr>
          <p:cNvPr id="3" name="Footer Placeholder 2">
            <a:extLst>
              <a:ext uri="{FF2B5EF4-FFF2-40B4-BE49-F238E27FC236}">
                <a16:creationId xmlns:a16="http://schemas.microsoft.com/office/drawing/2014/main" id="{7F009B35-5AD8-4F0E-B6CF-7554867E3EBE}"/>
              </a:ext>
            </a:extLst>
          </p:cNvPr>
          <p:cNvSpPr>
            <a:spLocks noGrp="1"/>
          </p:cNvSpPr>
          <p:nvPr>
            <p:ph type="ftr" idx="11"/>
          </p:nvPr>
        </p:nvSpPr>
        <p:spPr/>
        <p:txBody>
          <a:bodyPr/>
          <a:lstStyle/>
          <a:p>
            <a:r>
              <a:rPr lang="en-GB"/>
              <a:t>Solomon Trainin, Qualcomm</a:t>
            </a:r>
          </a:p>
        </p:txBody>
      </p:sp>
      <p:sp>
        <p:nvSpPr>
          <p:cNvPr id="4" name="Slide Number Placeholder 3">
            <a:extLst>
              <a:ext uri="{FF2B5EF4-FFF2-40B4-BE49-F238E27FC236}">
                <a16:creationId xmlns:a16="http://schemas.microsoft.com/office/drawing/2014/main" id="{5A90D858-5AD0-4B52-8068-D57CC913F15E}"/>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pic>
        <p:nvPicPr>
          <p:cNvPr id="9" name="Picture 8">
            <a:extLst>
              <a:ext uri="{FF2B5EF4-FFF2-40B4-BE49-F238E27FC236}">
                <a16:creationId xmlns:a16="http://schemas.microsoft.com/office/drawing/2014/main" id="{783B2B27-876F-4532-8F4A-7EEFB456F039}"/>
              </a:ext>
            </a:extLst>
          </p:cNvPr>
          <p:cNvPicPr>
            <a:picLocks noChangeAspect="1"/>
          </p:cNvPicPr>
          <p:nvPr/>
        </p:nvPicPr>
        <p:blipFill>
          <a:blip r:embed="rId2"/>
          <a:stretch>
            <a:fillRect/>
          </a:stretch>
        </p:blipFill>
        <p:spPr>
          <a:xfrm>
            <a:off x="1143000" y="828215"/>
            <a:ext cx="7162800" cy="4679785"/>
          </a:xfrm>
          <a:prstGeom prst="rect">
            <a:avLst/>
          </a:prstGeom>
        </p:spPr>
      </p:pic>
      <p:sp>
        <p:nvSpPr>
          <p:cNvPr id="11" name="TextBox 10">
            <a:extLst>
              <a:ext uri="{FF2B5EF4-FFF2-40B4-BE49-F238E27FC236}">
                <a16:creationId xmlns:a16="http://schemas.microsoft.com/office/drawing/2014/main" id="{8855B6AA-57C0-42AD-B168-9C6F194B91BC}"/>
              </a:ext>
            </a:extLst>
          </p:cNvPr>
          <p:cNvSpPr txBox="1"/>
          <p:nvPr/>
        </p:nvSpPr>
        <p:spPr>
          <a:xfrm>
            <a:off x="990600" y="4882662"/>
            <a:ext cx="7924800" cy="1569660"/>
          </a:xfrm>
          <a:prstGeom prst="rect">
            <a:avLst/>
          </a:prstGeom>
          <a:noFill/>
        </p:spPr>
        <p:txBody>
          <a:bodyPr wrap="square">
            <a:spAutoFit/>
          </a:bodyPr>
          <a:lstStyle/>
          <a:p>
            <a:br>
              <a:rPr lang="en-US" dirty="0"/>
            </a:br>
            <a:r>
              <a:rPr lang="en-US" b="0" i="0" dirty="0">
                <a:solidFill>
                  <a:srgbClr val="181818"/>
                </a:solidFill>
                <a:effectLst/>
                <a:latin typeface="Merriweather"/>
              </a:rPr>
              <a:t>“The hardest thing of all is to find a black cat in a dark room, especially if there is no cat.”</a:t>
            </a:r>
          </a:p>
          <a:p>
            <a:r>
              <a:rPr lang="en-US" b="0" i="0" dirty="0">
                <a:solidFill>
                  <a:srgbClr val="181818"/>
                </a:solidFill>
                <a:effectLst/>
                <a:latin typeface="Merriweather"/>
              </a:rPr>
              <a:t>― </a:t>
            </a:r>
            <a:r>
              <a:rPr lang="en-US" b="1" i="0" dirty="0">
                <a:solidFill>
                  <a:srgbClr val="333333"/>
                </a:solidFill>
                <a:effectLst/>
                <a:latin typeface="Lato"/>
              </a:rPr>
              <a:t>Confucius</a:t>
            </a:r>
            <a:endParaRPr lang="en-US" dirty="0"/>
          </a:p>
        </p:txBody>
      </p:sp>
    </p:spTree>
    <p:extLst>
      <p:ext uri="{BB962C8B-B14F-4D97-AF65-F5344CB8AC3E}">
        <p14:creationId xmlns:p14="http://schemas.microsoft.com/office/powerpoint/2010/main" val="117702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609600"/>
          </a:xfrm>
        </p:spPr>
        <p:txBody>
          <a:bodyPr/>
          <a:lstStyle/>
          <a:p>
            <a:r>
              <a:rPr lang="en-US" dirty="0"/>
              <a:t>Sensing taxonomy</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89292" y="1295400"/>
            <a:ext cx="7770813" cy="5029199"/>
          </a:xfrm>
        </p:spPr>
        <p:txBody>
          <a:bodyPr/>
          <a:lstStyle/>
          <a:p>
            <a:pPr>
              <a:buFont typeface="Arial" panose="020B0604020202020204" pitchFamily="34" charset="0"/>
              <a:buChar char="•"/>
            </a:pPr>
            <a:r>
              <a:rPr lang="en-US" sz="2000" dirty="0"/>
              <a:t>Sensing methods</a:t>
            </a:r>
          </a:p>
          <a:p>
            <a:pPr lvl="1">
              <a:buFont typeface="Arial" panose="020B0604020202020204" pitchFamily="34" charset="0"/>
              <a:buChar char="•"/>
            </a:pPr>
            <a:r>
              <a:rPr lang="en-US" sz="1800" dirty="0"/>
              <a:t>Unsynchronized  measurement </a:t>
            </a:r>
          </a:p>
          <a:p>
            <a:pPr marL="0" indent="0"/>
            <a:r>
              <a:rPr lang="en-US" sz="1800" b="0" dirty="0"/>
              <a:t>The CSI measurement of the received frames is used to detect changes in the object parameters  </a:t>
            </a:r>
          </a:p>
          <a:p>
            <a:pPr lvl="1">
              <a:buFont typeface="Arial" panose="020B0604020202020204" pitchFamily="34" charset="0"/>
              <a:buChar char="•"/>
            </a:pPr>
            <a:r>
              <a:rPr lang="en-US" sz="1800" dirty="0"/>
              <a:t>Radar </a:t>
            </a:r>
          </a:p>
          <a:p>
            <a:pPr marL="0" indent="0"/>
            <a:r>
              <a:rPr lang="en-US" sz="1800" b="0" dirty="0">
                <a:effectLst/>
                <a:ea typeface="Calibri" panose="020F0502020204030204" pitchFamily="34" charset="0"/>
              </a:rPr>
              <a:t>The measurement of the distance to the object uses the propagation time of the signal between the radar transmitter and the radar receiver. To be able to provide the measurement the received echo shall be synchronized to the time base of the transmitted signal</a:t>
            </a:r>
            <a:endParaRPr lang="en-US" b="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dirty="0"/>
              <a:t>Solomon Trainin, Qualcomm</a:t>
            </a:r>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407373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609600"/>
          </a:xfrm>
        </p:spPr>
        <p:txBody>
          <a:bodyPr/>
          <a:lstStyle/>
          <a:p>
            <a:r>
              <a:rPr lang="en-US" dirty="0"/>
              <a:t>Sensing Session</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723899" y="1374777"/>
            <a:ext cx="7770813" cy="4429924"/>
          </a:xfrm>
        </p:spPr>
        <p:txBody>
          <a:bodyPr/>
          <a:lstStyle/>
          <a:p>
            <a:pPr>
              <a:buFont typeface="Arial" panose="020B0604020202020204" pitchFamily="34" charset="0"/>
              <a:buChar char="•"/>
            </a:pPr>
            <a:r>
              <a:rPr lang="en-US" sz="2000" dirty="0"/>
              <a:t>Sensing session</a:t>
            </a:r>
          </a:p>
          <a:p>
            <a:pPr lvl="1">
              <a:buFont typeface="Arial" panose="020B0604020202020204" pitchFamily="34" charset="0"/>
              <a:buChar char="•"/>
            </a:pPr>
            <a:r>
              <a:rPr lang="en-US" sz="1800" dirty="0"/>
              <a:t>The long-term agreement to maintain sensing and exchange results</a:t>
            </a:r>
          </a:p>
          <a:p>
            <a:pPr lvl="1">
              <a:buFont typeface="Arial" panose="020B0604020202020204" pitchFamily="34" charset="0"/>
              <a:buChar char="•"/>
            </a:pPr>
            <a:r>
              <a:rPr lang="en-US" sz="1800" dirty="0"/>
              <a:t>Session can be established proactively or by default</a:t>
            </a:r>
          </a:p>
          <a:p>
            <a:pPr lvl="1">
              <a:buFont typeface="Arial" panose="020B0604020202020204" pitchFamily="34" charset="0"/>
              <a:buChar char="•"/>
            </a:pPr>
            <a:r>
              <a:rPr lang="en-US" sz="1800" dirty="0"/>
              <a:t>Participants: consumer, initiator, transmitter(s), and receiver(s)</a:t>
            </a:r>
          </a:p>
          <a:p>
            <a:pPr lvl="2">
              <a:buFont typeface="Arial" panose="020B0604020202020204" pitchFamily="34" charset="0"/>
              <a:buChar char="•"/>
            </a:pPr>
            <a:r>
              <a:rPr lang="en-US" sz="1600" dirty="0"/>
              <a:t>Initiator identifies and initializes the Transmitter(s) and Receiver(s) to participate in the session, and organizes the session</a:t>
            </a:r>
          </a:p>
          <a:p>
            <a:pPr lvl="2">
              <a:buFont typeface="Arial" panose="020B0604020202020204" pitchFamily="34" charset="0"/>
              <a:buChar char="•"/>
            </a:pPr>
            <a:r>
              <a:rPr lang="en-US" sz="1600" dirty="0"/>
              <a:t>Transmitter(s) and Receiver(s) operate the Sensing measurements</a:t>
            </a:r>
          </a:p>
          <a:p>
            <a:pPr lvl="2">
              <a:buFont typeface="Arial" panose="020B0604020202020204" pitchFamily="34" charset="0"/>
              <a:buChar char="•"/>
            </a:pPr>
            <a:r>
              <a:rPr lang="en-US" sz="1600" dirty="0"/>
              <a:t>Consumer represents the application that utilizes the measurement </a:t>
            </a:r>
            <a:r>
              <a:rPr lang="en-US" sz="1600"/>
              <a:t>results and  </a:t>
            </a:r>
            <a:r>
              <a:rPr lang="en-US" sz="1600" dirty="0"/>
              <a:t>may be not involved in the session coordination and measurements </a:t>
            </a:r>
          </a:p>
          <a:p>
            <a:pPr lvl="1">
              <a:buFont typeface="Arial" panose="020B0604020202020204" pitchFamily="34" charset="0"/>
              <a:buChar char="•"/>
            </a:pPr>
            <a:r>
              <a:rPr lang="en-US" sz="1800" dirty="0"/>
              <a:t>Instances of the Consumer, Initiator, Transmitter and Receiver may coexist in the same STA</a:t>
            </a:r>
          </a:p>
          <a:p>
            <a:pPr lvl="1">
              <a:buFont typeface="Arial" panose="020B0604020202020204" pitchFamily="34" charset="0"/>
              <a:buChar char="•"/>
            </a:pPr>
            <a:r>
              <a:rPr lang="en-US" sz="1800" dirty="0"/>
              <a:t>Participants may be organized in a Sensing Group controlled by CP to maintain coordination</a:t>
            </a:r>
          </a:p>
          <a:p>
            <a:pPr marL="57150" indent="0"/>
            <a:r>
              <a:rPr lang="en-US" sz="1800" b="0" dirty="0"/>
              <a:t>NOTE: consumer, initiator, transmitter, and receiver are functions rather than fixed roles of STA</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dirty="0"/>
              <a:t>Solomon Trainin, Qualcomm</a:t>
            </a:r>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3927433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376237"/>
          </a:xfrm>
        </p:spPr>
        <p:txBody>
          <a:bodyPr/>
          <a:lstStyle/>
          <a:p>
            <a:r>
              <a:rPr lang="en-US" dirty="0"/>
              <a:t>Measurement types</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457200" y="1141414"/>
            <a:ext cx="8229600" cy="5106986"/>
          </a:xfrm>
        </p:spPr>
        <p:txBody>
          <a:bodyPr/>
          <a:lstStyle/>
          <a:p>
            <a:pPr marL="0" indent="0"/>
            <a:r>
              <a:rPr lang="en-US" sz="1800" dirty="0"/>
              <a:t>Active sensing</a:t>
            </a:r>
          </a:p>
          <a:p>
            <a:pPr marL="685800" lvl="1">
              <a:buFont typeface="Arial" panose="020B0604020202020204" pitchFamily="34" charset="0"/>
              <a:buChar char="•"/>
            </a:pPr>
            <a:r>
              <a:rPr lang="en-US" sz="1600" dirty="0"/>
              <a:t>Radar - STA measures the transmission of itself - monostatic Radar</a:t>
            </a:r>
          </a:p>
          <a:p>
            <a:pPr lvl="2">
              <a:buFont typeface="Arial" panose="020B0604020202020204" pitchFamily="34" charset="0"/>
              <a:buChar char="•"/>
            </a:pPr>
            <a:r>
              <a:rPr lang="en-US" sz="1600" dirty="0"/>
              <a:t>No connection to another STA is needed</a:t>
            </a:r>
          </a:p>
          <a:p>
            <a:pPr lvl="1">
              <a:buFont typeface="Arial" panose="020B0604020202020204" pitchFamily="34" charset="0"/>
              <a:buChar char="•"/>
            </a:pPr>
            <a:r>
              <a:rPr lang="en-US" sz="1600" dirty="0"/>
              <a:t>Radar - transmitting and receiving STAs tightly collaborate at the measurement – multistatic Radar</a:t>
            </a:r>
          </a:p>
          <a:p>
            <a:pPr lvl="2">
              <a:buFont typeface="Arial" panose="020B0604020202020204" pitchFamily="34" charset="0"/>
              <a:buChar char="•"/>
            </a:pPr>
            <a:r>
              <a:rPr lang="en-US" sz="1600" dirty="0"/>
              <a:t>Setup phase with participants to exchange parameters is needed</a:t>
            </a:r>
            <a:endParaRPr lang="en-US" sz="2000" dirty="0"/>
          </a:p>
          <a:p>
            <a:pPr lvl="1">
              <a:buFont typeface="Arial" panose="020B0604020202020204" pitchFamily="34" charset="0"/>
              <a:buChar char="•"/>
            </a:pPr>
            <a:r>
              <a:rPr lang="en-US" sz="1600" dirty="0"/>
              <a:t>Coordinated unsynchronized  measurement - receiving STA measures transmissions of frames sent by one or more dedicated transmitting STAs</a:t>
            </a:r>
          </a:p>
          <a:p>
            <a:pPr lvl="2">
              <a:buFont typeface="Arial" panose="020B0604020202020204" pitchFamily="34" charset="0"/>
              <a:buChar char="•"/>
            </a:pPr>
            <a:r>
              <a:rPr lang="en-US" sz="1600" dirty="0"/>
              <a:t>One or more sensing (receiving) STA measures transmissions of the dedicated transmission STAs</a:t>
            </a:r>
          </a:p>
          <a:p>
            <a:pPr lvl="2">
              <a:buFont typeface="Arial" panose="020B0604020202020204" pitchFamily="34" charset="0"/>
              <a:buChar char="•"/>
            </a:pPr>
            <a:r>
              <a:rPr lang="en-US" sz="1600" dirty="0"/>
              <a:t>Setup phase with participants to exchange parameters is needed</a:t>
            </a:r>
          </a:p>
          <a:p>
            <a:pPr marL="0" indent="0"/>
            <a:r>
              <a:rPr lang="en-US" sz="1800" dirty="0"/>
              <a:t>Passive sensing</a:t>
            </a:r>
          </a:p>
          <a:p>
            <a:pPr lvl="1">
              <a:buFont typeface="Arial" panose="020B0604020202020204" pitchFamily="34" charset="0"/>
              <a:buChar char="•"/>
            </a:pPr>
            <a:r>
              <a:rPr lang="en-US" sz="1600" dirty="0"/>
              <a:t>Opportunistic unsynchronized  measurement - receiving STA measures multiple frames transmitted by other stations</a:t>
            </a:r>
          </a:p>
          <a:p>
            <a:pPr lvl="2">
              <a:buFont typeface="Arial" panose="020B0604020202020204" pitchFamily="34" charset="0"/>
              <a:buChar char="•"/>
            </a:pPr>
            <a:r>
              <a:rPr lang="en-US" sz="1600" dirty="0"/>
              <a:t>Multiple sensing STAs (receiving) STA may use transmissions of the same transmitting STAs</a:t>
            </a:r>
          </a:p>
          <a:p>
            <a:pPr lvl="2">
              <a:buFont typeface="Arial" panose="020B0604020202020204" pitchFamily="34" charset="0"/>
              <a:buChar char="•"/>
            </a:pPr>
            <a:r>
              <a:rPr lang="en-US" sz="1600" dirty="0"/>
              <a:t>No signaling to setup parameters of the transmitters</a:t>
            </a:r>
          </a:p>
          <a:p>
            <a:pPr lvl="1">
              <a:buFont typeface="Arial" panose="020B0604020202020204" pitchFamily="34" charset="0"/>
              <a:buChar char="•"/>
            </a:pPr>
            <a:endParaRPr lang="en-US" sz="1600" dirty="0"/>
          </a:p>
          <a:p>
            <a:pPr marL="457200" lvl="1" indent="0"/>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1906663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0"/>
            <a:ext cx="7770813" cy="682625"/>
          </a:xfrm>
        </p:spPr>
        <p:txBody>
          <a:bodyPr/>
          <a:lstStyle/>
          <a:p>
            <a:r>
              <a:rPr lang="en-US" dirty="0"/>
              <a:t>Preparation for measurement </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96912" y="1368426"/>
            <a:ext cx="7770813" cy="5106988"/>
          </a:xfrm>
        </p:spPr>
        <p:txBody>
          <a:bodyPr/>
          <a:lstStyle/>
          <a:p>
            <a:pPr>
              <a:buFont typeface="Arial" panose="020B0604020202020204" pitchFamily="34" charset="0"/>
              <a:buChar char="•"/>
            </a:pPr>
            <a:r>
              <a:rPr lang="en-US" dirty="0"/>
              <a:t>Active sensing </a:t>
            </a:r>
          </a:p>
          <a:p>
            <a:pPr lvl="1">
              <a:buFont typeface="Arial" panose="020B0604020202020204" pitchFamily="34" charset="0"/>
              <a:buChar char="•"/>
            </a:pPr>
            <a:r>
              <a:rPr lang="en-US" dirty="0"/>
              <a:t>Initial setup - establish rules (timing, channels, etc.) for measurement and reporting</a:t>
            </a:r>
          </a:p>
          <a:p>
            <a:pPr lvl="1">
              <a:buFont typeface="Arial" panose="020B0604020202020204" pitchFamily="34" charset="0"/>
              <a:buChar char="•"/>
            </a:pPr>
            <a:r>
              <a:rPr lang="en-US" dirty="0"/>
              <a:t>Coordinated unsynchronized  measurement: </a:t>
            </a:r>
          </a:p>
          <a:p>
            <a:pPr lvl="2">
              <a:buFont typeface="Arial" panose="020B0604020202020204" pitchFamily="34" charset="0"/>
              <a:buChar char="•"/>
            </a:pPr>
            <a:r>
              <a:rPr lang="en-US" dirty="0"/>
              <a:t>Requesting the specific transmitters to transmit using set of agreed/known parameters, or/and to the specific receivers</a:t>
            </a:r>
          </a:p>
          <a:p>
            <a:pPr lvl="2">
              <a:buFont typeface="Arial" panose="020B0604020202020204" pitchFamily="34" charset="0"/>
              <a:buChar char="•"/>
            </a:pPr>
            <a:r>
              <a:rPr lang="en-US" dirty="0"/>
              <a:t>Requesting the specific receivers to measure on top of frames received from the specific transmitter(s)</a:t>
            </a:r>
          </a:p>
          <a:p>
            <a:pPr lvl="1">
              <a:buFont typeface="Arial" panose="020B0604020202020204" pitchFamily="34" charset="0"/>
              <a:buChar char="•"/>
            </a:pPr>
            <a:r>
              <a:rPr lang="en-US" dirty="0"/>
              <a:t>Radar:</a:t>
            </a:r>
          </a:p>
          <a:p>
            <a:pPr lvl="2">
              <a:buFont typeface="Arial" panose="020B0604020202020204" pitchFamily="34" charset="0"/>
              <a:buChar char="•"/>
            </a:pPr>
            <a:r>
              <a:rPr lang="en-US" dirty="0"/>
              <a:t>Establish schedule for monostatic radar</a:t>
            </a:r>
          </a:p>
          <a:p>
            <a:pPr lvl="2">
              <a:buFont typeface="Arial" panose="020B0604020202020204" pitchFamily="34" charset="0"/>
              <a:buChar char="•"/>
            </a:pPr>
            <a:r>
              <a:rPr lang="en-US" dirty="0"/>
              <a:t>Setup the transmitter(s) and receiver(s) for Multistatic radar</a:t>
            </a:r>
          </a:p>
          <a:p>
            <a:pPr>
              <a:buFont typeface="Arial" panose="020B0604020202020204" pitchFamily="34" charset="0"/>
              <a:buChar char="•"/>
            </a:pPr>
            <a:r>
              <a:rPr lang="en-US" dirty="0"/>
              <a:t>Passive </a:t>
            </a:r>
          </a:p>
          <a:p>
            <a:pPr lvl="1">
              <a:buFont typeface="Arial" panose="020B0604020202020204" pitchFamily="34" charset="0"/>
              <a:buChar char="•"/>
            </a:pPr>
            <a:r>
              <a:rPr lang="en-US" dirty="0"/>
              <a:t>Opportunistic unsynchronized measurement </a:t>
            </a:r>
          </a:p>
          <a:p>
            <a:pPr lvl="2">
              <a:buFont typeface="Arial" panose="020B0604020202020204" pitchFamily="34" charset="0"/>
              <a:buChar char="•"/>
            </a:pPr>
            <a:r>
              <a:rPr lang="en-US" dirty="0"/>
              <a:t>Using the existent traffic for the measurements </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37575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p:txBody>
          <a:bodyPr/>
          <a:lstStyle/>
          <a:p>
            <a:r>
              <a:rPr lang="en-US" dirty="0"/>
              <a:t>Exchange Measurement results </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96912" y="1846762"/>
            <a:ext cx="7770813" cy="4113213"/>
          </a:xfrm>
        </p:spPr>
        <p:txBody>
          <a:bodyPr/>
          <a:lstStyle/>
          <a:p>
            <a:pPr>
              <a:buFont typeface="Arial" panose="020B0604020202020204" pitchFamily="34" charset="0"/>
              <a:buChar char="•"/>
            </a:pPr>
            <a:r>
              <a:rPr lang="en-US" dirty="0"/>
              <a:t>Active sensing </a:t>
            </a:r>
          </a:p>
          <a:p>
            <a:pPr lvl="1">
              <a:buFont typeface="Arial" panose="020B0604020202020204" pitchFamily="34" charset="0"/>
              <a:buChar char="•"/>
            </a:pPr>
            <a:r>
              <a:rPr lang="en-US" dirty="0"/>
              <a:t>Coordinated unsynchronized measurement: </a:t>
            </a:r>
          </a:p>
          <a:p>
            <a:pPr lvl="2">
              <a:buFont typeface="Arial" panose="020B0604020202020204" pitchFamily="34" charset="0"/>
              <a:buChar char="•"/>
            </a:pPr>
            <a:r>
              <a:rPr lang="en-US" dirty="0"/>
              <a:t>The receiver(s) delivering measurement results to the indicated  STA(s) or per request</a:t>
            </a:r>
          </a:p>
          <a:p>
            <a:pPr lvl="1">
              <a:buFont typeface="Arial" panose="020B0604020202020204" pitchFamily="34" charset="0"/>
              <a:buChar char="•"/>
            </a:pPr>
            <a:r>
              <a:rPr lang="en-US" dirty="0"/>
              <a:t>Radar:</a:t>
            </a:r>
          </a:p>
          <a:p>
            <a:pPr lvl="2">
              <a:buFont typeface="Arial" panose="020B0604020202020204" pitchFamily="34" charset="0"/>
              <a:buChar char="•"/>
            </a:pPr>
            <a:r>
              <a:rPr lang="en-US" dirty="0"/>
              <a:t>The receiver(s) of the Multistatic radar delivering measurement results to the transmitter(s) to complete the measurement  </a:t>
            </a:r>
          </a:p>
          <a:p>
            <a:pPr>
              <a:buFont typeface="Arial" panose="020B0604020202020204" pitchFamily="34" charset="0"/>
              <a:buChar char="•"/>
            </a:pPr>
            <a:r>
              <a:rPr lang="en-US" dirty="0"/>
              <a:t>Passive sensing</a:t>
            </a:r>
          </a:p>
          <a:p>
            <a:pPr lvl="1">
              <a:buFont typeface="Arial" panose="020B0604020202020204" pitchFamily="34" charset="0"/>
              <a:buChar char="•"/>
            </a:pPr>
            <a:r>
              <a:rPr lang="en-US" dirty="0"/>
              <a:t>Opportunistic unsynchronized measurement </a:t>
            </a:r>
          </a:p>
          <a:p>
            <a:pPr lvl="2">
              <a:buFont typeface="Arial" panose="020B0604020202020204" pitchFamily="34" charset="0"/>
              <a:buChar char="•"/>
            </a:pPr>
            <a:r>
              <a:rPr lang="en-US" dirty="0"/>
              <a:t>The measured STA consumes the results by it own and/or delivers to indicated consumer</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spTree>
    <p:extLst>
      <p:ext uri="{BB962C8B-B14F-4D97-AF65-F5344CB8AC3E}">
        <p14:creationId xmlns:p14="http://schemas.microsoft.com/office/powerpoint/2010/main" val="36213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798" y="679489"/>
            <a:ext cx="7770813" cy="539711"/>
          </a:xfrm>
        </p:spPr>
        <p:txBody>
          <a:bodyPr/>
          <a:lstStyle/>
          <a:p>
            <a:r>
              <a:rPr lang="en-US" dirty="0"/>
              <a:t>Measurement requirements </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3572133652"/>
              </p:ext>
            </p:extLst>
          </p:nvPr>
        </p:nvGraphicFramePr>
        <p:xfrm>
          <a:off x="456404" y="1317466"/>
          <a:ext cx="8229599" cy="5059680"/>
        </p:xfrm>
        <a:graphic>
          <a:graphicData uri="http://schemas.openxmlformats.org/drawingml/2006/table">
            <a:tbl>
              <a:tblPr firstRow="1" bandRow="1">
                <a:tableStyleId>{00A15C55-8517-42AA-B614-E9B94910E393}</a:tableStyleId>
              </a:tblPr>
              <a:tblGrid>
                <a:gridCol w="1524000">
                  <a:extLst>
                    <a:ext uri="{9D8B030D-6E8A-4147-A177-3AD203B41FA5}">
                      <a16:colId xmlns:a16="http://schemas.microsoft.com/office/drawing/2014/main" val="1950630706"/>
                    </a:ext>
                  </a:extLst>
                </a:gridCol>
                <a:gridCol w="1143000">
                  <a:extLst>
                    <a:ext uri="{9D8B030D-6E8A-4147-A177-3AD203B41FA5}">
                      <a16:colId xmlns:a16="http://schemas.microsoft.com/office/drawing/2014/main" val="1175921313"/>
                    </a:ext>
                  </a:extLst>
                </a:gridCol>
                <a:gridCol w="1524000">
                  <a:extLst>
                    <a:ext uri="{9D8B030D-6E8A-4147-A177-3AD203B41FA5}">
                      <a16:colId xmlns:a16="http://schemas.microsoft.com/office/drawing/2014/main" val="715083132"/>
                    </a:ext>
                  </a:extLst>
                </a:gridCol>
                <a:gridCol w="1348153">
                  <a:extLst>
                    <a:ext uri="{9D8B030D-6E8A-4147-A177-3AD203B41FA5}">
                      <a16:colId xmlns:a16="http://schemas.microsoft.com/office/drawing/2014/main" val="1033491527"/>
                    </a:ext>
                  </a:extLst>
                </a:gridCol>
                <a:gridCol w="1242647">
                  <a:extLst>
                    <a:ext uri="{9D8B030D-6E8A-4147-A177-3AD203B41FA5}">
                      <a16:colId xmlns:a16="http://schemas.microsoft.com/office/drawing/2014/main" val="3845852864"/>
                    </a:ext>
                  </a:extLst>
                </a:gridCol>
                <a:gridCol w="1447799">
                  <a:extLst>
                    <a:ext uri="{9D8B030D-6E8A-4147-A177-3AD203B41FA5}">
                      <a16:colId xmlns:a16="http://schemas.microsoft.com/office/drawing/2014/main" val="1368319977"/>
                    </a:ext>
                  </a:extLst>
                </a:gridCol>
              </a:tblGrid>
              <a:tr h="218440">
                <a:tc>
                  <a:txBody>
                    <a:bodyPr/>
                    <a:lstStyle/>
                    <a:p>
                      <a:r>
                        <a:rPr lang="en-US" sz="1600" dirty="0"/>
                        <a:t>Type of sensing</a:t>
                      </a:r>
                    </a:p>
                  </a:txBody>
                  <a:tcPr/>
                </a:tc>
                <a:tc>
                  <a:txBody>
                    <a:bodyPr/>
                    <a:lstStyle/>
                    <a:p>
                      <a:r>
                        <a:rPr lang="en-US" dirty="0"/>
                        <a:t>PPDU</a:t>
                      </a:r>
                    </a:p>
                  </a:txBody>
                  <a:tcPr/>
                </a:tc>
                <a:tc>
                  <a:txBody>
                    <a:bodyPr/>
                    <a:lstStyle/>
                    <a:p>
                      <a:r>
                        <a:rPr lang="en-US" dirty="0"/>
                        <a:t>Frame types to measure /addressing</a:t>
                      </a:r>
                    </a:p>
                  </a:txBody>
                  <a:tcPr/>
                </a:tc>
                <a:tc>
                  <a:txBody>
                    <a:bodyPr/>
                    <a:lstStyle/>
                    <a:p>
                      <a:r>
                        <a:rPr lang="en-US" dirty="0"/>
                        <a:t>MAC Protection</a:t>
                      </a:r>
                    </a:p>
                    <a:p>
                      <a:r>
                        <a:rPr lang="en-US" dirty="0"/>
                        <a:t>Yes/No</a:t>
                      </a:r>
                    </a:p>
                  </a:txBody>
                  <a:tcPr/>
                </a:tc>
                <a:tc>
                  <a:txBody>
                    <a:bodyPr/>
                    <a:lstStyle/>
                    <a:p>
                      <a:r>
                        <a:rPr lang="en-US" dirty="0"/>
                        <a:t>Tx PHY control of the remote STA</a:t>
                      </a:r>
                    </a:p>
                  </a:txBody>
                  <a:tcPr/>
                </a:tc>
                <a:tc>
                  <a:txBody>
                    <a:bodyPr/>
                    <a:lstStyle/>
                    <a:p>
                      <a:r>
                        <a:rPr lang="en-US" dirty="0"/>
                        <a:t>Feedback/</a:t>
                      </a:r>
                    </a:p>
                    <a:p>
                      <a:r>
                        <a:rPr lang="en-US" dirty="0"/>
                        <a:t>Frame type</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Backward compatible</a:t>
                      </a:r>
                    </a:p>
                  </a:txBody>
                  <a:tcPr/>
                </a:tc>
                <a:tc>
                  <a:txBody>
                    <a:bodyPr/>
                    <a:lstStyle/>
                    <a:p>
                      <a:r>
                        <a:rPr lang="en-US" sz="1400" b="0" i="0" kern="1200" dirty="0">
                          <a:solidFill>
                            <a:schemeClr val="dk1"/>
                          </a:solidFill>
                          <a:effectLst/>
                          <a:latin typeface="+mn-lt"/>
                          <a:ea typeface="+mn-ea"/>
                          <a:cs typeface="+mn-cs"/>
                        </a:rPr>
                        <a:t>Frames that SME and MAC can initiate  </a:t>
                      </a:r>
                      <a:r>
                        <a:rPr lang="en-US" sz="1400" b="0" i="0" dirty="0"/>
                        <a:t>/ unicast-self addressed</a:t>
                      </a:r>
                    </a:p>
                  </a:txBody>
                  <a:tcPr/>
                </a:tc>
                <a:tc>
                  <a:txBody>
                    <a:bodyPr/>
                    <a:lstStyle/>
                    <a:p>
                      <a:r>
                        <a:rPr lang="en-US" dirty="0"/>
                        <a:t>TBD</a:t>
                      </a:r>
                    </a:p>
                  </a:txBody>
                  <a:tcPr/>
                </a:tc>
                <a:tc>
                  <a:txBody>
                    <a:bodyPr/>
                    <a:lstStyle/>
                    <a:p>
                      <a:r>
                        <a:rPr lang="en-US" dirty="0"/>
                        <a:t>NA</a:t>
                      </a:r>
                    </a:p>
                  </a:txBody>
                  <a:tcPr/>
                </a:tc>
                <a:tc>
                  <a:txBody>
                    <a:bodyPr/>
                    <a:lstStyle/>
                    <a:p>
                      <a:r>
                        <a:rPr lang="en-US" dirty="0"/>
                        <a:t>NA</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Backward compatible</a:t>
                      </a:r>
                    </a:p>
                  </a:txBody>
                  <a:tcPr/>
                </a:tc>
                <a:tc>
                  <a:txBody>
                    <a:bodyPr/>
                    <a:lstStyle/>
                    <a:p>
                      <a:r>
                        <a:rPr lang="en-US" sz="1400" b="0" i="0" kern="1200" dirty="0">
                          <a:solidFill>
                            <a:schemeClr val="dk1"/>
                          </a:solidFill>
                          <a:effectLst/>
                          <a:latin typeface="+mn-lt"/>
                          <a:ea typeface="+mn-ea"/>
                          <a:cs typeface="+mn-cs"/>
                        </a:rPr>
                        <a:t>Frames that SME and MAC can initiate or respond </a:t>
                      </a:r>
                      <a:r>
                        <a:rPr lang="en-US" sz="1400" dirty="0"/>
                        <a:t>/ unicast</a:t>
                      </a:r>
                    </a:p>
                  </a:txBody>
                  <a:tcPr/>
                </a:tc>
                <a:tc>
                  <a:txBody>
                    <a:bodyPr/>
                    <a:lstStyle/>
                    <a:p>
                      <a:r>
                        <a:rPr lang="en-US" dirty="0"/>
                        <a:t>Yes</a:t>
                      </a:r>
                    </a:p>
                  </a:txBody>
                  <a:tcPr/>
                </a:tc>
                <a:tc>
                  <a:txBody>
                    <a:bodyPr/>
                    <a:lstStyle/>
                    <a:p>
                      <a:r>
                        <a:rPr lang="en-US" dirty="0"/>
                        <a:t>NA</a:t>
                      </a:r>
                    </a:p>
                  </a:txBody>
                  <a:tcPr/>
                </a:tc>
                <a:tc>
                  <a:txBody>
                    <a:bodyPr/>
                    <a:lstStyle/>
                    <a:p>
                      <a:r>
                        <a:rPr lang="en-US" dirty="0"/>
                        <a:t>Measurement results</a:t>
                      </a:r>
                    </a:p>
                    <a:p>
                      <a:r>
                        <a:rPr lang="en-US" dirty="0"/>
                        <a:t>/Management</a:t>
                      </a:r>
                    </a:p>
                  </a:txBody>
                  <a:tcPr/>
                </a:tc>
                <a:extLst>
                  <a:ext uri="{0D108BD9-81ED-4DB2-BD59-A6C34878D82A}">
                    <a16:rowId xmlns:a16="http://schemas.microsoft.com/office/drawing/2014/main" val="981995460"/>
                  </a:ext>
                </a:extLst>
              </a:tr>
              <a:tr h="370840">
                <a:tc>
                  <a:txBody>
                    <a:bodyPr/>
                    <a:lstStyle/>
                    <a:p>
                      <a:r>
                        <a:rPr lang="en-US" sz="1600" dirty="0"/>
                        <a:t>Coordinated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Backward compatible</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Frames that SME and MAC can initiate or respond </a:t>
                      </a:r>
                      <a:r>
                        <a:rPr lang="en-US" sz="1400" dirty="0"/>
                        <a:t>/ unicast/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broadcast</a:t>
                      </a:r>
                    </a:p>
                  </a:txBody>
                  <a:tcPr/>
                </a:tc>
                <a:tc>
                  <a:txBody>
                    <a:bodyPr/>
                    <a:lstStyle/>
                    <a:p>
                      <a:r>
                        <a:rPr lang="en-US" dirty="0"/>
                        <a:t>Yes</a:t>
                      </a:r>
                    </a:p>
                  </a:txBody>
                  <a:tcPr/>
                </a:tc>
                <a:tc>
                  <a:txBody>
                    <a:bodyPr/>
                    <a:lstStyle/>
                    <a:p>
                      <a:r>
                        <a:rPr lang="en-US" dirty="0"/>
                        <a:t>Yes</a:t>
                      </a:r>
                    </a:p>
                  </a:txBody>
                  <a:tcPr/>
                </a:tc>
                <a:tc>
                  <a:txBody>
                    <a:bodyPr/>
                    <a:lstStyle/>
                    <a:p>
                      <a:r>
                        <a:rPr lang="en-US" dirty="0"/>
                        <a:t>Measurement results</a:t>
                      </a:r>
                    </a:p>
                    <a:p>
                      <a:r>
                        <a:rPr lang="en-US" dirty="0"/>
                        <a:t>/Management</a:t>
                      </a:r>
                    </a:p>
                  </a:txBody>
                  <a:tcPr/>
                </a:tc>
                <a:extLst>
                  <a:ext uri="{0D108BD9-81ED-4DB2-BD59-A6C34878D82A}">
                    <a16:rowId xmlns:a16="http://schemas.microsoft.com/office/drawing/2014/main" val="505729598"/>
                  </a:ext>
                </a:extLst>
              </a:tr>
              <a:tr h="370840">
                <a:tc>
                  <a:txBody>
                    <a:bodyPr/>
                    <a:lstStyle/>
                    <a:p>
                      <a:r>
                        <a:rPr lang="en-US" sz="1600" dirty="0"/>
                        <a:t>Opportunistic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Backward compatible</a:t>
                      </a:r>
                    </a:p>
                    <a:p>
                      <a:endParaRPr lang="en-US" sz="1600" dirty="0"/>
                    </a:p>
                  </a:txBody>
                  <a:tcPr/>
                </a:tc>
                <a:tc>
                  <a:txBody>
                    <a:bodyPr/>
                    <a:lstStyle/>
                    <a:p>
                      <a:r>
                        <a:rPr lang="en-US" sz="1600" dirty="0"/>
                        <a:t>any</a:t>
                      </a:r>
                    </a:p>
                  </a:txBody>
                  <a:tcPr/>
                </a:tc>
                <a:tc>
                  <a:txBody>
                    <a:bodyPr/>
                    <a:lstStyle/>
                    <a:p>
                      <a:r>
                        <a:rPr lang="en-US" dirty="0"/>
                        <a:t>TBD</a:t>
                      </a:r>
                    </a:p>
                  </a:txBody>
                  <a:tcPr/>
                </a:tc>
                <a:tc>
                  <a:txBody>
                    <a:bodyPr/>
                    <a:lstStyle/>
                    <a:p>
                      <a:r>
                        <a:rPr lang="en-US" dirty="0"/>
                        <a:t>NA</a:t>
                      </a:r>
                    </a:p>
                  </a:txBody>
                  <a:tcPr/>
                </a:tc>
                <a:tc>
                  <a:txBody>
                    <a:bodyPr/>
                    <a:lstStyle/>
                    <a:p>
                      <a:r>
                        <a:rPr lang="en-US" dirty="0"/>
                        <a:t>NA</a:t>
                      </a:r>
                    </a:p>
                  </a:txBody>
                  <a:tcPr/>
                </a:tc>
                <a:extLst>
                  <a:ext uri="{0D108BD9-81ED-4DB2-BD59-A6C34878D82A}">
                    <a16:rowId xmlns:a16="http://schemas.microsoft.com/office/drawing/2014/main" val="2740022457"/>
                  </a:ext>
                </a:extLst>
              </a:tr>
            </a:tbl>
          </a:graphicData>
        </a:graphic>
      </p:graphicFrame>
    </p:spTree>
    <p:extLst>
      <p:ext uri="{BB962C8B-B14F-4D97-AF65-F5344CB8AC3E}">
        <p14:creationId xmlns:p14="http://schemas.microsoft.com/office/powerpoint/2010/main" val="413021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534193" y="752778"/>
            <a:ext cx="8075613" cy="701041"/>
          </a:xfrm>
        </p:spPr>
        <p:txBody>
          <a:bodyPr/>
          <a:lstStyle/>
          <a:p>
            <a:r>
              <a:rPr lang="en-US" dirty="0"/>
              <a:t>Requirements for measurement preparation</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December 2020</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123415909"/>
              </p:ext>
            </p:extLst>
          </p:nvPr>
        </p:nvGraphicFramePr>
        <p:xfrm>
          <a:off x="552666" y="1491869"/>
          <a:ext cx="8228806" cy="3657600"/>
        </p:xfrm>
        <a:graphic>
          <a:graphicData uri="http://schemas.openxmlformats.org/drawingml/2006/table">
            <a:tbl>
              <a:tblPr firstRow="1" bandRow="1">
                <a:tableStyleId>{00A15C55-8517-42AA-B614-E9B94910E393}</a:tableStyleId>
              </a:tblPr>
              <a:tblGrid>
                <a:gridCol w="1591970">
                  <a:extLst>
                    <a:ext uri="{9D8B030D-6E8A-4147-A177-3AD203B41FA5}">
                      <a16:colId xmlns:a16="http://schemas.microsoft.com/office/drawing/2014/main" val="1950630706"/>
                    </a:ext>
                  </a:extLst>
                </a:gridCol>
                <a:gridCol w="3046826">
                  <a:extLst>
                    <a:ext uri="{9D8B030D-6E8A-4147-A177-3AD203B41FA5}">
                      <a16:colId xmlns:a16="http://schemas.microsoft.com/office/drawing/2014/main" val="1175921313"/>
                    </a:ext>
                  </a:extLst>
                </a:gridCol>
                <a:gridCol w="1876596">
                  <a:extLst>
                    <a:ext uri="{9D8B030D-6E8A-4147-A177-3AD203B41FA5}">
                      <a16:colId xmlns:a16="http://schemas.microsoft.com/office/drawing/2014/main" val="715083132"/>
                    </a:ext>
                  </a:extLst>
                </a:gridCol>
                <a:gridCol w="1713414">
                  <a:extLst>
                    <a:ext uri="{9D8B030D-6E8A-4147-A177-3AD203B41FA5}">
                      <a16:colId xmlns:a16="http://schemas.microsoft.com/office/drawing/2014/main" val="1033491527"/>
                    </a:ext>
                  </a:extLst>
                </a:gridCol>
              </a:tblGrid>
              <a:tr h="218440">
                <a:tc>
                  <a:txBody>
                    <a:bodyPr/>
                    <a:lstStyle/>
                    <a:p>
                      <a:r>
                        <a:rPr lang="en-US" sz="1600" dirty="0"/>
                        <a:t>Type of sensing</a:t>
                      </a:r>
                    </a:p>
                  </a:txBody>
                  <a:tcPr/>
                </a:tc>
                <a:tc>
                  <a:txBody>
                    <a:bodyPr/>
                    <a:lstStyle/>
                    <a:p>
                      <a:r>
                        <a:rPr lang="en-US" dirty="0"/>
                        <a:t>Initiator </a:t>
                      </a:r>
                    </a:p>
                  </a:txBody>
                  <a:tcPr/>
                </a:tc>
                <a:tc>
                  <a:txBody>
                    <a:bodyPr/>
                    <a:lstStyle/>
                    <a:p>
                      <a:r>
                        <a:rPr lang="en-US" dirty="0"/>
                        <a:t>Transmitter </a:t>
                      </a:r>
                    </a:p>
                  </a:txBody>
                  <a:tcPr/>
                </a:tc>
                <a:tc>
                  <a:txBody>
                    <a:bodyPr/>
                    <a:lstStyle/>
                    <a:p>
                      <a:r>
                        <a:rPr lang="en-US" dirty="0"/>
                        <a:t>Receiver</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Schedule. Indicate consumer*</a:t>
                      </a:r>
                    </a:p>
                  </a:txBody>
                  <a:tcPr/>
                </a:tc>
                <a:tc>
                  <a:txBody>
                    <a:bodyPr/>
                    <a:lstStyle/>
                    <a:p>
                      <a:r>
                        <a:rPr lang="en-US" sz="1600" dirty="0"/>
                        <a:t>NA</a:t>
                      </a:r>
                    </a:p>
                  </a:txBody>
                  <a:tcPr/>
                </a:tc>
                <a:tc>
                  <a:txBody>
                    <a:bodyPr/>
                    <a:lstStyle/>
                    <a:p>
                      <a:r>
                        <a:rPr lang="en-US" dirty="0"/>
                        <a:t>NA</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Initial setup, invite transmitters and receivers to participate. Indicate consumer*</a:t>
                      </a:r>
                    </a:p>
                  </a:txBody>
                  <a:tcPr/>
                </a:tc>
                <a:tc>
                  <a:txBody>
                    <a:bodyPr/>
                    <a:lstStyle/>
                    <a:p>
                      <a:r>
                        <a:rPr lang="en-US" sz="1600" dirty="0"/>
                        <a:t>Initiate setup of multiple receivers </a:t>
                      </a:r>
                    </a:p>
                  </a:txBody>
                  <a:tcPr/>
                </a:tc>
                <a:tc>
                  <a:txBody>
                    <a:bodyPr/>
                    <a:lstStyle/>
                    <a:p>
                      <a:r>
                        <a:rPr lang="en-US" sz="1600" dirty="0"/>
                        <a:t>Initiate setup of multiple transmitters</a:t>
                      </a:r>
                    </a:p>
                  </a:txBody>
                  <a:tcPr/>
                </a:tc>
                <a:extLst>
                  <a:ext uri="{0D108BD9-81ED-4DB2-BD59-A6C34878D82A}">
                    <a16:rowId xmlns:a16="http://schemas.microsoft.com/office/drawing/2014/main" val="981995460"/>
                  </a:ext>
                </a:extLst>
              </a:tr>
              <a:tr h="370840">
                <a:tc>
                  <a:txBody>
                    <a:bodyPr/>
                    <a:lstStyle/>
                    <a:p>
                      <a:r>
                        <a:rPr lang="en-US" sz="1600" dirty="0"/>
                        <a:t>Coordinated  unsynchronized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Initial setup, invite transmitters and receivers to participate. Indicate consumer*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Inform receivers of Tx parameters </a:t>
                      </a:r>
                    </a:p>
                  </a:txBody>
                  <a:tcPr/>
                </a:tc>
                <a:tc>
                  <a:txBody>
                    <a:bodyPr/>
                    <a:lstStyle/>
                    <a:p>
                      <a:r>
                        <a:rPr lang="en-US" sz="1600" dirty="0"/>
                        <a:t>Request transmitters of Tx parameters</a:t>
                      </a:r>
                    </a:p>
                  </a:txBody>
                  <a:tcPr/>
                </a:tc>
                <a:extLst>
                  <a:ext uri="{0D108BD9-81ED-4DB2-BD59-A6C34878D82A}">
                    <a16:rowId xmlns:a16="http://schemas.microsoft.com/office/drawing/2014/main" val="505729598"/>
                  </a:ext>
                </a:extLst>
              </a:tr>
              <a:tr h="370840">
                <a:tc>
                  <a:txBody>
                    <a:bodyPr/>
                    <a:lstStyle/>
                    <a:p>
                      <a:r>
                        <a:rPr lang="en-US" sz="1600" dirty="0"/>
                        <a:t>Opportunistic unsynchronized  measurement </a:t>
                      </a:r>
                    </a:p>
                  </a:txBody>
                  <a:tcPr/>
                </a:tc>
                <a:tc>
                  <a:txBody>
                    <a:bodyPr/>
                    <a:lstStyle/>
                    <a:p>
                      <a:r>
                        <a:rPr lang="en-US" sz="1600" dirty="0"/>
                        <a:t>Provide conditions for the Opportunistic unsynchronized  measurements. Indicate consumer*</a:t>
                      </a:r>
                    </a:p>
                  </a:txBody>
                  <a:tcPr/>
                </a:tc>
                <a:tc>
                  <a:txBody>
                    <a:bodyPr/>
                    <a:lstStyle/>
                    <a:p>
                      <a:r>
                        <a:rPr lang="en-US" sz="1600" dirty="0"/>
                        <a:t>TBD</a:t>
                      </a:r>
                    </a:p>
                  </a:txBody>
                  <a:tcPr/>
                </a:tc>
                <a:tc>
                  <a:txBody>
                    <a:bodyPr/>
                    <a:lstStyle/>
                    <a:p>
                      <a:r>
                        <a:rPr lang="en-US" dirty="0"/>
                        <a:t>NA</a:t>
                      </a:r>
                    </a:p>
                  </a:txBody>
                  <a:tcPr/>
                </a:tc>
                <a:extLst>
                  <a:ext uri="{0D108BD9-81ED-4DB2-BD59-A6C34878D82A}">
                    <a16:rowId xmlns:a16="http://schemas.microsoft.com/office/drawing/2014/main" val="2740022457"/>
                  </a:ext>
                </a:extLst>
              </a:tr>
            </a:tbl>
          </a:graphicData>
        </a:graphic>
      </p:graphicFrame>
      <p:sp>
        <p:nvSpPr>
          <p:cNvPr id="3" name="TextBox 2">
            <a:extLst>
              <a:ext uri="{FF2B5EF4-FFF2-40B4-BE49-F238E27FC236}">
                <a16:creationId xmlns:a16="http://schemas.microsoft.com/office/drawing/2014/main" id="{D541459D-0BB6-4C99-87EB-8FA58756370A}"/>
              </a:ext>
            </a:extLst>
          </p:cNvPr>
          <p:cNvSpPr txBox="1"/>
          <p:nvPr/>
        </p:nvSpPr>
        <p:spPr>
          <a:xfrm>
            <a:off x="729455" y="5405536"/>
            <a:ext cx="7685088" cy="1015663"/>
          </a:xfrm>
          <a:prstGeom prst="rect">
            <a:avLst/>
          </a:prstGeom>
          <a:noFill/>
        </p:spPr>
        <p:txBody>
          <a:bodyPr wrap="square" rtlCol="0">
            <a:spAutoFit/>
          </a:bodyPr>
          <a:lstStyle/>
          <a:p>
            <a:r>
              <a:rPr lang="en-US" sz="2000" dirty="0">
                <a:solidFill>
                  <a:schemeClr val="tx1"/>
                </a:solidFill>
              </a:rPr>
              <a:t>*Note: Consumer belongs to the application. It may be relevant to indicate the MAC address of the Consumer in the parameters exchanged at the measurement's preparation</a:t>
            </a:r>
          </a:p>
        </p:txBody>
      </p:sp>
    </p:spTree>
    <p:extLst>
      <p:ext uri="{BB962C8B-B14F-4D97-AF65-F5344CB8AC3E}">
        <p14:creationId xmlns:p14="http://schemas.microsoft.com/office/powerpoint/2010/main" val="24745162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10049</TotalTime>
  <Words>1551</Words>
  <Application>Microsoft Office PowerPoint</Application>
  <PresentationFormat>On-screen Show (4:3)</PresentationFormat>
  <Paragraphs>305</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Arial-BoldMT</vt:lpstr>
      <vt:lpstr>Lato</vt:lpstr>
      <vt:lpstr>Merriweather</vt:lpstr>
      <vt:lpstr>Times New Roman</vt:lpstr>
      <vt:lpstr>Office Theme</vt:lpstr>
      <vt:lpstr>Document</vt:lpstr>
      <vt:lpstr>Analysis of SENS approaches </vt:lpstr>
      <vt:lpstr>Abstract</vt:lpstr>
      <vt:lpstr>Sensing taxonomy</vt:lpstr>
      <vt:lpstr>Sensing Session</vt:lpstr>
      <vt:lpstr>Measurement types</vt:lpstr>
      <vt:lpstr>Preparation for measurement </vt:lpstr>
      <vt:lpstr>Exchange Measurement results </vt:lpstr>
      <vt:lpstr>Measurement requirements </vt:lpstr>
      <vt:lpstr>Requirements for measurement preparation</vt:lpstr>
      <vt:lpstr>Requirements to exchange results</vt:lpstr>
      <vt:lpstr>Session topology</vt:lpstr>
      <vt:lpstr>Sensing Group functionality and requirements </vt:lpstr>
      <vt:lpstr>SP 1</vt:lpstr>
      <vt:lpstr>SP 2</vt:lpstr>
      <vt:lpstr>SP 3</vt:lpstr>
      <vt:lpstr>SP 4</vt:lpstr>
      <vt:lpstr>SP 5</vt:lpstr>
      <vt:lpstr>SP 6</vt:lpstr>
      <vt:lpstr>BACKUP</vt:lpstr>
      <vt:lpstr>Sensing reference model on top of Figure 4-24—Portion of the ISO/IEC basic reference model covered in this standard</vt:lpstr>
      <vt:lpstr>Measurement and report delivery</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105</cp:revision>
  <cp:lastPrinted>1601-01-01T00:00:00Z</cp:lastPrinted>
  <dcterms:created xsi:type="dcterms:W3CDTF">2020-11-09T11:09:06Z</dcterms:created>
  <dcterms:modified xsi:type="dcterms:W3CDTF">2021-01-06T08:17:22Z</dcterms:modified>
</cp:coreProperties>
</file>