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360" r:id="rId3"/>
    <p:sldId id="366" r:id="rId4"/>
    <p:sldId id="365" r:id="rId5"/>
    <p:sldId id="361" r:id="rId6"/>
    <p:sldId id="368" r:id="rId7"/>
    <p:sldId id="364" r:id="rId8"/>
    <p:sldId id="369" r:id="rId9"/>
    <p:sldId id="343" r:id="rId10"/>
    <p:sldId id="354" r:id="rId11"/>
    <p:sldId id="355" r:id="rId12"/>
    <p:sldId id="356" r:id="rId13"/>
    <p:sldId id="372" r:id="rId14"/>
    <p:sldId id="373" r:id="rId15"/>
    <p:sldId id="344" r:id="rId16"/>
    <p:sldId id="370" r:id="rId17"/>
    <p:sldId id="374" r:id="rId18"/>
    <p:sldId id="334" r:id="rId19"/>
  </p:sldIdLst>
  <p:sldSz cx="12192000" cy="6858000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1D38888-79E6-4B8F-A7E5-96BDED502F2F}">
          <p14:sldIdLst>
            <p14:sldId id="256"/>
            <p14:sldId id="360"/>
            <p14:sldId id="366"/>
            <p14:sldId id="365"/>
            <p14:sldId id="361"/>
            <p14:sldId id="368"/>
            <p14:sldId id="364"/>
            <p14:sldId id="369"/>
            <p14:sldId id="343"/>
            <p14:sldId id="354"/>
            <p14:sldId id="355"/>
            <p14:sldId id="356"/>
            <p14:sldId id="372"/>
            <p14:sldId id="373"/>
            <p14:sldId id="344"/>
            <p14:sldId id="370"/>
            <p14:sldId id="374"/>
            <p14:sldId id="33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egev, Jonathan" initials="SJ" lastIdx="1" clrIdx="0">
    <p:extLst>
      <p:ext uri="{19B8F6BF-5375-455C-9EA6-DF929625EA0E}">
        <p15:presenceInfo xmlns:p15="http://schemas.microsoft.com/office/powerpoint/2012/main" userId="S-1-5-21-725345543-602162358-527237240-398766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2600"/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266" autoAdjust="0"/>
    <p:restoredTop sz="96327"/>
  </p:normalViewPr>
  <p:slideViewPr>
    <p:cSldViewPr>
      <p:cViewPr varScale="1">
        <p:scale>
          <a:sx n="128" d="100"/>
          <a:sy n="128" d="100"/>
        </p:scale>
        <p:origin x="1136" y="176"/>
      </p:cViewPr>
      <p:guideLst>
        <p:guide orient="horz" pos="2160"/>
        <p:guide pos="384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5" d="100"/>
          <a:sy n="95" d="100"/>
        </p:scale>
        <p:origin x="4336" y="20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1/6/21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5763" y="701675"/>
            <a:ext cx="6161087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7974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986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December 2020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A. Batra et al.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1" y="1981201"/>
            <a:ext cx="10361084" cy="4494213"/>
          </a:xfrm>
        </p:spPr>
        <p:txBody>
          <a:bodyPr/>
          <a:lstStyle>
            <a:lvl1pPr>
              <a:buFont typeface="Arial" panose="020B0604020202020204" pitchFamily="34" charset="0"/>
              <a:buChar char="•"/>
              <a:defRPr sz="2000" b="0"/>
            </a:lvl1pPr>
            <a:lvl2pPr marL="800100" indent="-342900">
              <a:buFont typeface="System Font Regular"/>
              <a:buChar char="-"/>
              <a:defRPr sz="1800"/>
            </a:lvl2pPr>
            <a:lvl3pPr marL="1200150" indent="-285750">
              <a:buFont typeface="System Font Regular"/>
              <a:buChar char="-"/>
              <a:defRPr sz="1600"/>
            </a:lvl3pPr>
            <a:lvl4pPr marL="1657350" indent="-285750">
              <a:buFont typeface="System Font Regular"/>
              <a:buChar char="-"/>
              <a:defRPr sz="1400"/>
            </a:lvl4pPr>
            <a:lvl5pPr marL="2114550" indent="-285750">
              <a:buFont typeface="System Font Regular"/>
              <a:buChar char="-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A. Batra et al.</a:t>
            </a:r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December 2020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December 2020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A. Batra et al.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1" y="1981201"/>
            <a:ext cx="5077884" cy="4113213"/>
          </a:xfrm>
        </p:spPr>
        <p:txBody>
          <a:bodyPr/>
          <a:lstStyle>
            <a:lvl1pPr>
              <a:buFont typeface="Arial" panose="020B0604020202020204" pitchFamily="34" charset="0"/>
              <a:buChar char="•"/>
              <a:defRPr sz="2000" b="0"/>
            </a:lvl1pPr>
            <a:lvl2pPr marL="742950" indent="-285750">
              <a:buFont typeface="System Font Regular"/>
              <a:buChar char="-"/>
              <a:defRPr sz="1800"/>
            </a:lvl2pPr>
            <a:lvl3pPr marL="1200150" indent="-285750">
              <a:buFont typeface="System Font Regular"/>
              <a:buChar char="-"/>
              <a:defRPr sz="1600"/>
            </a:lvl3pPr>
            <a:lvl4pPr marL="1657350" indent="-285750">
              <a:buFont typeface="System Font Regular"/>
              <a:buChar char="-"/>
              <a:defRPr sz="1400"/>
            </a:lvl4pPr>
            <a:lvl5pPr marL="2114550" indent="-285750">
              <a:buFont typeface="System Font Regular"/>
              <a:buChar char="-"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981201"/>
            <a:ext cx="5080000" cy="4113213"/>
          </a:xfrm>
        </p:spPr>
        <p:txBody>
          <a:bodyPr/>
          <a:lstStyle>
            <a:lvl1pPr>
              <a:buFont typeface="Arial" panose="020B0604020202020204" pitchFamily="34" charset="0"/>
              <a:buChar char="•"/>
              <a:defRPr sz="2000" b="0"/>
            </a:lvl1pPr>
            <a:lvl2pPr marL="742950" indent="-285750">
              <a:buFont typeface="System Font Regular"/>
              <a:buChar char="-"/>
              <a:defRPr sz="1800"/>
            </a:lvl2pPr>
            <a:lvl3pPr marL="1200150" indent="-285750">
              <a:buFont typeface="System Font Regular"/>
              <a:buChar char="-"/>
              <a:defRPr sz="1600"/>
            </a:lvl3pPr>
            <a:lvl4pPr marL="1657350" indent="-285750">
              <a:buFont typeface="System Font Regular"/>
              <a:buChar char="-"/>
              <a:defRPr sz="1400"/>
            </a:lvl4pPr>
            <a:lvl5pPr marL="2114550" indent="-285750">
              <a:buFont typeface="System Font Regular"/>
              <a:buChar char="-"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December 2020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A. Batra et al.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December 2020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7524760" y="6475414"/>
            <a:ext cx="3865024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A. Batra et al.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December 2020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A. Batra et al.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December 2020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A. Batra et al.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December 2020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A. Batra et al.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1" y="685801"/>
            <a:ext cx="2588684" cy="5408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1"/>
            <a:ext cx="7569200" cy="54086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December 2020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A. Batra et al.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1" y="685801"/>
            <a:ext cx="10361084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1981201"/>
            <a:ext cx="10361084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Jan 2021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A. Batra et al.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793318" y="6475414"/>
            <a:ext cx="704849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914400" y="609600"/>
            <a:ext cx="103632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12285" y="6475413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477000"/>
            <a:ext cx="104648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6667504" y="357166"/>
            <a:ext cx="466728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802.11-20/1959r2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6" charset="0"/>
              <a:ea typeface="MS Gothic" charset="-128"/>
              <a:cs typeface="Arial Unicode M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1022723" y="434032"/>
            <a:ext cx="10363200" cy="1470025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dirty="0"/>
              <a:t>Tx FD Window Design for Secure LTF</a:t>
            </a:r>
            <a:endParaRPr lang="en-GB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1731664"/>
            <a:ext cx="8534400" cy="476250"/>
          </a:xfrm>
          <a:ln/>
        </p:spPr>
        <p:txBody>
          <a:bodyPr/>
          <a:lstStyle/>
          <a:p>
            <a:pPr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2020-12-16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/>
              <a:t>December 2020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A. Batra et al.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993775" y="1972991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  <p:graphicFrame>
        <p:nvGraphicFramePr>
          <p:cNvPr id="9" name="Object 3">
            <a:extLst>
              <a:ext uri="{FF2B5EF4-FFF2-40B4-BE49-F238E27FC236}">
                <a16:creationId xmlns:a16="http://schemas.microsoft.com/office/drawing/2014/main" id="{98A9D154-EB38-3B4F-8195-30166070C10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4037380"/>
              </p:ext>
            </p:extLst>
          </p:nvPr>
        </p:nvGraphicFramePr>
        <p:xfrm>
          <a:off x="2047007" y="2323574"/>
          <a:ext cx="8097986" cy="42010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13" name="Document" r:id="rId4" imgW="10769600" imgH="5880100" progId="Word.Document.8">
                  <p:embed/>
                </p:oleObj>
              </mc:Choice>
              <mc:Fallback>
                <p:oleObj name="Document" r:id="rId4" imgW="10769600" imgH="5880100" progId="Word.Document.8">
                  <p:embed/>
                  <p:pic>
                    <p:nvPicPr>
                      <p:cNvPr id="30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7007" y="2323574"/>
                        <a:ext cx="8097986" cy="420105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725B891-559A-CA44-80B7-4F433222DA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4941" y="1751014"/>
            <a:ext cx="5534039" cy="415052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1F9AD2-6BB0-D748-B1BB-7760815BB3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278" y="1826027"/>
            <a:ext cx="5534040" cy="415053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1295CC4-897E-0642-BC72-7E2598FBC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MMSE Sample-by-Sample Attack: SNR=40 dB, Ta=2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400FA7-9A2C-E843-BE40-6AD939B5959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BDE353-A324-1942-B4BF-412D1334BC2B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A. Batra et al.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27B7294-F1DF-1746-AD39-8BD4D084C22C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December 2020</a:t>
            </a:r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D11E7D2-91EE-0A45-ADB3-B61E07843F22}"/>
              </a:ext>
            </a:extLst>
          </p:cNvPr>
          <p:cNvSpPr txBox="1"/>
          <p:nvPr/>
        </p:nvSpPr>
        <p:spPr>
          <a:xfrm>
            <a:off x="2052809" y="5972388"/>
            <a:ext cx="8084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432FF"/>
                </a:solidFill>
              </a:rPr>
              <a:t>Flat top window has much better performance than either Rectangular or RC windows</a:t>
            </a:r>
          </a:p>
        </p:txBody>
      </p:sp>
    </p:spTree>
    <p:extLst>
      <p:ext uri="{BB962C8B-B14F-4D97-AF65-F5344CB8AC3E}">
        <p14:creationId xmlns:p14="http://schemas.microsoft.com/office/powerpoint/2010/main" val="18290166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B6B9831-A183-FE40-97EE-3BC5D3CDD2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4942" y="1750658"/>
            <a:ext cx="5534039" cy="415052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9294DE7-F5B2-2B4D-82C1-BDD9799411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278" y="1822215"/>
            <a:ext cx="5534040" cy="415053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1295CC4-897E-0642-BC72-7E2598FBC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MMSE Sample-by-Sample Attack: SNR=40 dB, Ta=3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400FA7-9A2C-E843-BE40-6AD939B5959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BDE353-A324-1942-B4BF-412D1334BC2B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A. Batra et al.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27B7294-F1DF-1746-AD39-8BD4D084C22C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December 2020</a:t>
            </a:r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B7309D8-247C-FF47-934C-D0C1999C0D70}"/>
              </a:ext>
            </a:extLst>
          </p:cNvPr>
          <p:cNvSpPr txBox="1"/>
          <p:nvPr/>
        </p:nvSpPr>
        <p:spPr>
          <a:xfrm>
            <a:off x="2052809" y="5972388"/>
            <a:ext cx="8084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432FF"/>
                </a:solidFill>
              </a:rPr>
              <a:t>Flat top window has much better performance than either Rectangular or RC windows</a:t>
            </a:r>
          </a:p>
        </p:txBody>
      </p:sp>
    </p:spTree>
    <p:extLst>
      <p:ext uri="{BB962C8B-B14F-4D97-AF65-F5344CB8AC3E}">
        <p14:creationId xmlns:p14="http://schemas.microsoft.com/office/powerpoint/2010/main" val="16547124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1F46849-92A4-224C-992F-0936781C84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4940" y="1751014"/>
            <a:ext cx="5534039" cy="41505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7FD016F-8155-D543-8A24-BBB5E61A8A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277" y="1823332"/>
            <a:ext cx="5534039" cy="415052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1295CC4-897E-0642-BC72-7E2598FBC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MMSE Sample-by-Sample Attack: SNR=40 dB, Ta=4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400FA7-9A2C-E843-BE40-6AD939B5959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BDE353-A324-1942-B4BF-412D1334BC2B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A. Batra et al.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27B7294-F1DF-1746-AD39-8BD4D084C22C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December 2020</a:t>
            </a:r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6676356-2D8B-F841-B77E-DF4C5C9526DE}"/>
              </a:ext>
            </a:extLst>
          </p:cNvPr>
          <p:cNvSpPr txBox="1"/>
          <p:nvPr/>
        </p:nvSpPr>
        <p:spPr>
          <a:xfrm>
            <a:off x="2052809" y="5972388"/>
            <a:ext cx="8084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432FF"/>
                </a:solidFill>
              </a:rPr>
              <a:t>Flat top window has much better performance than either Rectangular or RC windows</a:t>
            </a:r>
          </a:p>
        </p:txBody>
      </p:sp>
    </p:spTree>
    <p:extLst>
      <p:ext uri="{BB962C8B-B14F-4D97-AF65-F5344CB8AC3E}">
        <p14:creationId xmlns:p14="http://schemas.microsoft.com/office/powerpoint/2010/main" val="17260807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95CC4-897E-0642-BC72-7E2598FBC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Sphere Decoder + SIC Attack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977AD6-BA8C-C94F-A0F9-CB493FD929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Simulation assumptions:</a:t>
            </a:r>
          </a:p>
          <a:p>
            <a:pPr lvl="1"/>
            <a:r>
              <a:rPr lang="en-US" dirty="0"/>
              <a:t>CBW = 20 MHz (NFFT = 128, </a:t>
            </a:r>
            <a:r>
              <a:rPr lang="en-US" dirty="0" err="1"/>
              <a:t>Nsd</a:t>
            </a:r>
            <a:r>
              <a:rPr lang="en-US" dirty="0"/>
              <a:t> = 122+DC)</a:t>
            </a:r>
          </a:p>
          <a:p>
            <a:pPr lvl="1"/>
            <a:r>
              <a:rPr lang="en-US" dirty="0"/>
              <a:t>SNR = 40 dB</a:t>
            </a:r>
          </a:p>
          <a:p>
            <a:pPr lvl="1"/>
            <a:r>
              <a:rPr lang="en-US" dirty="0" err="1"/>
              <a:t>i.i.d</a:t>
            </a:r>
            <a:r>
              <a:rPr lang="en-US" dirty="0"/>
              <a:t>. AWGN noise</a:t>
            </a:r>
          </a:p>
          <a:p>
            <a:pPr lvl="1"/>
            <a:r>
              <a:rPr lang="en-US" dirty="0"/>
              <a:t>Constellations: 64QAM</a:t>
            </a:r>
          </a:p>
          <a:p>
            <a:pPr lvl="1"/>
            <a:r>
              <a:rPr lang="en-US" dirty="0"/>
              <a:t>Attacker uses OSR = 2 and applies Hamming window </a:t>
            </a:r>
          </a:p>
          <a:p>
            <a:pPr lvl="1"/>
            <a:r>
              <a:rPr lang="en-US" dirty="0"/>
              <a:t>Sphere decoder based on </a:t>
            </a:r>
            <a:r>
              <a:rPr lang="en-US" dirty="0" err="1"/>
              <a:t>Matlab</a:t>
            </a:r>
            <a:r>
              <a:rPr lang="en-US" dirty="0"/>
              <a:t> toolbox with infinite radius (R = ∞)</a:t>
            </a:r>
          </a:p>
          <a:p>
            <a:pPr lvl="1"/>
            <a:r>
              <a:rPr lang="en-US" dirty="0"/>
              <a:t>Observation window: To = 75% (M = 96)</a:t>
            </a:r>
          </a:p>
          <a:p>
            <a:pPr lvl="1"/>
            <a:r>
              <a:rPr lang="en-US" dirty="0"/>
              <a:t>Sphere decoder sizes: 4×4</a:t>
            </a:r>
          </a:p>
          <a:p>
            <a:pPr lvl="1"/>
            <a:r>
              <a:rPr lang="en-US" dirty="0"/>
              <a:t>Correlation over entire LTF symbol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400FA7-9A2C-E843-BE40-6AD939B5959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BDE353-A324-1942-B4BF-412D1334BC2B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A. Batra et al.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27B7294-F1DF-1746-AD39-8BD4D084C22C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December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46245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95CC4-897E-0642-BC72-7E2598FBC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Sphere Decoder + SIC Attack: SNR=40 dB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400FA7-9A2C-E843-BE40-6AD939B5959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BDE353-A324-1942-B4BF-412D1334BC2B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A. Batra et al.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27B7294-F1DF-1746-AD39-8BD4D084C22C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December 2020</a:t>
            </a:r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6676356-2D8B-F841-B77E-DF4C5C9526DE}"/>
              </a:ext>
            </a:extLst>
          </p:cNvPr>
          <p:cNvSpPr txBox="1"/>
          <p:nvPr/>
        </p:nvSpPr>
        <p:spPr>
          <a:xfrm>
            <a:off x="2299670" y="5980910"/>
            <a:ext cx="7590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432FF"/>
                </a:solidFill>
              </a:rPr>
              <a:t>Flat top window has better performance than either Rectangular or RC windows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6A7BBA7-B66D-F943-8B11-87769EA592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8722" y="1740195"/>
            <a:ext cx="5534039" cy="4150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2149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95CC4-897E-0642-BC72-7E2598FBC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977AD6-BA8C-C94F-A0F9-CB493FD929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Simulation results show that Tx FD windows (Raised-cosine and Flat Top) improve cross-correlation against both MMSE-based sample-by-sample and Sphere Decoder </a:t>
            </a:r>
            <a:r>
              <a:rPr lang="en-US"/>
              <a:t>+ SIC attacks </a:t>
            </a:r>
            <a:r>
              <a:rPr lang="en-US" dirty="0"/>
              <a:t>when compared to Rectangular window</a:t>
            </a:r>
          </a:p>
          <a:p>
            <a:endParaRPr lang="en-US" dirty="0"/>
          </a:p>
          <a:p>
            <a:r>
              <a:rPr lang="en-US" dirty="0"/>
              <a:t>Flat Top window shows the best security performance of three windows</a:t>
            </a:r>
          </a:p>
          <a:p>
            <a:endParaRPr lang="en-US" dirty="0"/>
          </a:p>
          <a:p>
            <a:r>
              <a:rPr lang="en-US" dirty="0"/>
              <a:t>Flat Top window also maintain large transmission BW (~98-99% of bandwidth of rectangular window ⟹ results in excellent ranging accuracy</a:t>
            </a:r>
          </a:p>
          <a:p>
            <a:endParaRPr lang="en-US" dirty="0"/>
          </a:p>
          <a:p>
            <a:r>
              <a:rPr lang="en-US" dirty="0"/>
              <a:t>Finally, Flat Top window is well-known and easy to implement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400FA7-9A2C-E843-BE40-6AD939B5959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BDE353-A324-1942-B4BF-412D1334BC2B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A. Batra et al.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27B7294-F1DF-1746-AD39-8BD4D084C22C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December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16825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D1B65-D9D1-8F47-8997-69253033C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C03C19-D405-BB44-98A4-4954103712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ISTA/RSTA support the following frequency domain windowing:</a:t>
            </a:r>
          </a:p>
          <a:p>
            <a:pPr lvl="1"/>
            <a:r>
              <a:rPr lang="en-US" dirty="0"/>
              <a:t>Rectangular window (equivalent to no windowing) is default</a:t>
            </a:r>
          </a:p>
          <a:p>
            <a:pPr lvl="1"/>
            <a:r>
              <a:rPr lang="en-US" dirty="0"/>
              <a:t>Flat Top window is optional</a:t>
            </a:r>
          </a:p>
          <a:p>
            <a:r>
              <a:rPr lang="en-US" dirty="0"/>
              <a:t>Flat Top window:</a:t>
            </a:r>
          </a:p>
          <a:p>
            <a:pPr lvl="1"/>
            <a:r>
              <a:rPr lang="en-US" dirty="0"/>
              <a:t>Optional but recommended for improved security</a:t>
            </a:r>
          </a:p>
          <a:p>
            <a:pPr lvl="1"/>
            <a:r>
              <a:rPr lang="en-US" dirty="0"/>
              <a:t>Future-proofs device in case lower correlation is needed to provide improved security </a:t>
            </a:r>
          </a:p>
          <a:p>
            <a:pPr lvl="1"/>
            <a:r>
              <a:rPr lang="en-US" dirty="0"/>
              <a:t>In case some receiving STA will remove the frequency domain windowing, transmitting STA indicate  whether the flat top window is used to receiving STA.  </a:t>
            </a:r>
          </a:p>
          <a:p>
            <a:r>
              <a:rPr lang="en-US" dirty="0"/>
              <a:t>Transmit system components may have impact on FD windowing:</a:t>
            </a:r>
          </a:p>
          <a:p>
            <a:pPr lvl="1"/>
            <a:r>
              <a:rPr lang="en-US" dirty="0"/>
              <a:t>Suggest not to define test in 11az spec for ISTA/RSTA Tx window ⇒ honor system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3A7736-8FB0-BB4F-A6EA-18E41A63270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C3FE47-55E8-8446-8D41-9BAA1C5FE682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A. Batra et al.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3F7056D-DA88-0749-996D-A4AF88342F65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December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22585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A7A09-C003-C748-8718-D6ED0766E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Straw Poll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C38D95-0968-2648-B2BC-042D26011F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you agree that ISTA/RSTA support following frequency domain windowing?</a:t>
            </a:r>
          </a:p>
          <a:p>
            <a:pPr lvl="1"/>
            <a:r>
              <a:rPr lang="en-US" dirty="0"/>
              <a:t>Default is Rectangular window (equivalent to no windowing)</a:t>
            </a:r>
          </a:p>
          <a:p>
            <a:pPr lvl="1"/>
            <a:r>
              <a:rPr lang="en-US" dirty="0"/>
              <a:t>Flat Top window is optional, but recommended for improved security</a:t>
            </a:r>
          </a:p>
          <a:p>
            <a:pPr lvl="2"/>
            <a:r>
              <a:rPr lang="en-US" dirty="0"/>
              <a:t>Transmitting STA will indicate to receiving STA whether flat top window is used </a:t>
            </a:r>
          </a:p>
          <a:p>
            <a:pPr lvl="2"/>
            <a:r>
              <a:rPr lang="en-US" dirty="0"/>
              <a:t>Signaling method TBD</a:t>
            </a:r>
          </a:p>
          <a:p>
            <a:pPr lvl="1"/>
            <a:r>
              <a:rPr lang="en-US" dirty="0"/>
              <a:t>No test for ISTA/RSTA Tx window defined in 11az spec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398521-A916-9F4C-AC30-EAFF3BD57F6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49A808-BD42-2040-83FC-750205428716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A. Batra et al.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BD7881F-D1E8-FA4C-AAD4-744976CA6957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December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06253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95CC4-897E-0642-BC72-7E2598FBC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977AD6-BA8C-C94F-A0F9-CB493FD929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[1] 802.11-20/1373r0 Attacks to Fully Random OFDM Sounding Signal</a:t>
            </a:r>
          </a:p>
          <a:p>
            <a:pPr marL="0" indent="0">
              <a:buNone/>
            </a:pPr>
            <a:r>
              <a:rPr lang="en-US" dirty="0"/>
              <a:t>[2] 802.11-20/0964r0 Attacks to Fully Random 64QAM Sounding Signal</a:t>
            </a:r>
          </a:p>
          <a:p>
            <a:pPr marL="0" indent="0">
              <a:buNone/>
            </a:pPr>
            <a:r>
              <a:rPr lang="en-US" dirty="0"/>
              <a:t>[3] 802.11-20/0836r0 11az Secure LTF Design</a:t>
            </a:r>
          </a:p>
          <a:p>
            <a:pPr marL="0" indent="0">
              <a:buNone/>
            </a:pPr>
            <a:r>
              <a:rPr lang="en-US" dirty="0"/>
              <a:t>[4] 802.11-20/1855r0 Further Updated on 11az Secure LTF Design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400FA7-9A2C-E843-BE40-6AD939B5959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BDE353-A324-1942-B4BF-412D1334BC2B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A. Batra et al.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27B7294-F1DF-1746-AD39-8BD4D084C22C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December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13054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ADA699-B01B-8C4A-9178-067EC1DCD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Tx FD Window Design for Secure LTF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7BB894-E3A1-2944-88F9-52BDC37BBF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this presentation, we evaluate performance of various Tx frequency-domain (FD) windows with OFDM for MMSE sample-by-sample attack [1] and Sphere Decoder + successive interference cancellation (SIC) attack [2]:</a:t>
            </a:r>
          </a:p>
          <a:p>
            <a:pPr lvl="1"/>
            <a:r>
              <a:rPr lang="en-US" dirty="0"/>
              <a:t>Rectangular window [3]</a:t>
            </a:r>
          </a:p>
          <a:p>
            <a:pPr lvl="1"/>
            <a:r>
              <a:rPr lang="en-US" dirty="0"/>
              <a:t>Raised-cosine (RC) window [4]</a:t>
            </a:r>
          </a:p>
          <a:p>
            <a:pPr lvl="1"/>
            <a:r>
              <a:rPr lang="en-US" dirty="0"/>
              <a:t>Flat Top window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3FBE58-77DD-7845-BCE7-4235E6975BF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142A83-1824-CC4B-B0C1-F6D8168C07B7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A. Batra et al.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F8870A1-73BE-2540-BD76-0E025D534B2E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December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7072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5DB6DB-6A8F-DB43-A0CA-950A3FEC0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Tx Frequency-Domain Window: Raised-Cosine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FC1E018-9B5E-D448-952F-05B3C6FFB6A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Definition of Raised-cosine window:</a:t>
                </a:r>
              </a:p>
              <a:p>
                <a:pPr lvl="1"/>
                <a:r>
                  <a:rPr lang="en-US" dirty="0"/>
                  <a:t>β = 0.16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num>
                      <m:den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𝑠𝑑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1600" dirty="0"/>
                  <a:t> </a:t>
                </a:r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type m:val="skw"/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𝑠𝑑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…</m:t>
                        </m:r>
                        <m:f>
                          <m:fPr>
                            <m:type m:val="skw"/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𝑠𝑑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1600" b="0" dirty="0"/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𝑠𝑑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=122</m:t>
                    </m:r>
                  </m:oMath>
                </a14:m>
                <a:r>
                  <a:rPr lang="en-US" sz="1600" b="0" dirty="0"/>
                  <a:t> for 20 MHz,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𝑠𝑑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498</m:t>
                    </m:r>
                  </m:oMath>
                </a14:m>
                <a:r>
                  <a:rPr lang="en-US" sz="1600" dirty="0"/>
                  <a:t> for 80 MHz</a:t>
                </a:r>
              </a:p>
              <a:p>
                <a:pPr lvl="1"/>
                <a:r>
                  <a:rPr lang="en-US" dirty="0"/>
                  <a:t>Frequency-response is given by:</a:t>
                </a:r>
              </a:p>
              <a:p>
                <a:pPr lvl="1"/>
                <a:endParaRPr lang="en-US" sz="1200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</m:t>
                                </m:r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1−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𝛽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𝑇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1+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𝑐𝑜𝑠</m:t>
                                    </m:r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𝜋</m:t>
                                            </m:r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𝑇</m:t>
                                            </m:r>
                                          </m:num>
                                          <m:den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𝛽</m:t>
                                            </m:r>
                                          </m:den>
                                        </m:f>
                                        <m:d>
                                          <m:dPr>
                                            <m:begChr m:val="["/>
                                            <m:endChr m:val="]"/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d>
                                              <m:dPr>
                                                <m:begChr m:val="|"/>
                                                <m:endChr m:val="|"/>
                                                <m:ctrlP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𝑓</m:t>
                                                </m:r>
                                              </m:e>
                                            </m:d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f>
                                              <m:fPr>
                                                <m:ctrlPr>
                                                  <a:rPr lang="en-US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fPr>
                                              <m:num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1−</m:t>
                                                </m:r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𝛽</m:t>
                                                </m:r>
                                              </m:num>
                                              <m:den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𝑇</m:t>
                                                </m:r>
                                              </m:den>
                                            </m:f>
                                          </m:e>
                                        </m:d>
                                      </m:e>
                                    </m:d>
                                  </m:e>
                                </m:d>
                              </m:e>
                              <m:e>
                                <m:f>
                                  <m:f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1−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𝛽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𝑇</m:t>
                                    </m:r>
                                  </m:den>
                                </m:f>
                                <m: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&lt;</m:t>
                                </m:r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</m:d>
                                <m: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</m:t>
                                </m:r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𝛽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𝑇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otherwise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  <a:p>
                <a:pPr marL="457200" lvl="1" indent="0">
                  <a:buNone/>
                </a:pPr>
                <a:endParaRPr lang="en-US" sz="1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FC1E018-9B5E-D448-952F-05B3C6FFB6A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90" t="-8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068A59-6507-7A4F-AA99-9937D289015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FA1E08-1C27-7741-82D3-965BED8A374A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A. Batra et al.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E05E5CA-0CED-A943-A851-472BA544FCF0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December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33888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5DB6DB-6A8F-DB43-A0CA-950A3FEC0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Tx Frequency-Domain Window: Flat Top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FC1E018-9B5E-D448-952F-05B3C6FFB6A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Definition of length </a:t>
                </a:r>
                <a:r>
                  <a:rPr lang="en-US" i="1" dirty="0"/>
                  <a:t>N</a:t>
                </a:r>
                <a:r>
                  <a:rPr lang="en-US" dirty="0"/>
                  <a:t> Flat Top window: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US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US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US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r>
                  <a:rPr lang="en-US" dirty="0"/>
                  <a:t> 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160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1600">
                        <a:latin typeface="Cambria Math" panose="02040503050406030204" pitchFamily="18" charset="0"/>
                      </a:rPr>
                      <m:t>=0.21557895</m:t>
                    </m:r>
                  </m:oMath>
                </a14:m>
                <a:endParaRPr lang="en-US" sz="1600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16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600">
                        <a:latin typeface="Cambria Math" panose="02040503050406030204" pitchFamily="18" charset="0"/>
                      </a:rPr>
                      <m:t>=0.41663158</m:t>
                    </m:r>
                  </m:oMath>
                </a14:m>
                <a:endParaRPr lang="en-US" sz="1600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160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600">
                        <a:latin typeface="Cambria Math" panose="02040503050406030204" pitchFamily="18" charset="0"/>
                      </a:rPr>
                      <m:t>=0.277263158</m:t>
                    </m:r>
                  </m:oMath>
                </a14:m>
                <a:endParaRPr lang="en-US" sz="1600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160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1600">
                        <a:latin typeface="Cambria Math" panose="02040503050406030204" pitchFamily="18" charset="0"/>
                      </a:rPr>
                      <m:t>=0.083578947</m:t>
                    </m:r>
                  </m:oMath>
                </a14:m>
                <a:endParaRPr lang="en-US" sz="1600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160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1600">
                        <a:latin typeface="Cambria Math" panose="02040503050406030204" pitchFamily="18" charset="0"/>
                      </a:rPr>
                      <m:t>=0.006947368</m:t>
                    </m:r>
                  </m:oMath>
                </a14:m>
                <a:endParaRPr lang="en-US" sz="1600" dirty="0"/>
              </a:p>
              <a:p>
                <a:pPr lvl="1"/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=[0 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−1</m:t>
                    </m:r>
                    <m:r>
                      <m:rPr>
                        <m:lit/>
                      </m:rPr>
                      <a:rPr lang="en-US" sz="16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1600" b="0" dirty="0"/>
              </a:p>
              <a:p>
                <a:r>
                  <a:rPr lang="en-US" sz="1800" dirty="0"/>
                  <a:t>For 20 and 80 MHz, we consider </a:t>
                </a:r>
                <a:r>
                  <a:rPr lang="en-US" sz="1800" i="1" dirty="0"/>
                  <a:t>N</a:t>
                </a:r>
                <a:r>
                  <a:rPr lang="en-US" sz="1800" dirty="0"/>
                  <a:t> = 21</a:t>
                </a:r>
              </a:p>
              <a:p>
                <a:r>
                  <a:rPr lang="en-US" sz="1800" dirty="0"/>
                  <a:t>Frequency-domain response can be found by FFT of time-domain response, where the Flat Top window is centered within the FFT window to produce a real, symmetric frequency-domain window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FC1E018-9B5E-D448-952F-05B3C6FFB6A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90" t="-8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068A59-6507-7A4F-AA99-9937D289015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FA1E08-1C27-7741-82D3-965BED8A374A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A. Batra et al.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E05E5CA-0CED-A943-A851-472BA544FCF0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December 2020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94291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C8200437-6EE1-D844-A84C-86D8AF4260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2063" y="1987466"/>
            <a:ext cx="5075647" cy="380673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0B4C25A-637F-454B-9675-B51ADC39D4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416" y="1976152"/>
            <a:ext cx="5075647" cy="380673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75DB6DB-6A8F-DB43-A0CA-950A3FEC0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Tx Frequency-Domain Window: Impulse Response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E05E5CA-0CED-A943-A851-472BA544FCF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December 2020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FA1E08-1C27-7741-82D3-965BED8A374A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A. Batra et al.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068A59-6507-7A4F-AA99-9937D289015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05E8B53-84F5-144B-AB00-AFC6D4429335}"/>
              </a:ext>
            </a:extLst>
          </p:cNvPr>
          <p:cNvSpPr txBox="1"/>
          <p:nvPr/>
        </p:nvSpPr>
        <p:spPr>
          <a:xfrm>
            <a:off x="1559496" y="1661113"/>
            <a:ext cx="28560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432FF"/>
                </a:solidFill>
              </a:rPr>
              <a:t>Time-domain response: 20 MHz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DDB4159-DDA2-F44D-A776-D201A4659566}"/>
              </a:ext>
            </a:extLst>
          </p:cNvPr>
          <p:cNvSpPr txBox="1"/>
          <p:nvPr/>
        </p:nvSpPr>
        <p:spPr>
          <a:xfrm>
            <a:off x="6672064" y="1661113"/>
            <a:ext cx="28560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432FF"/>
                </a:solidFill>
              </a:rPr>
              <a:t>Time-domain response: 80 MHz</a:t>
            </a:r>
          </a:p>
        </p:txBody>
      </p:sp>
    </p:spTree>
    <p:extLst>
      <p:ext uri="{BB962C8B-B14F-4D97-AF65-F5344CB8AC3E}">
        <p14:creationId xmlns:p14="http://schemas.microsoft.com/office/powerpoint/2010/main" val="9963849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3CCDB38E-70F8-134E-8A52-C82D6B1176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4815" y="1999176"/>
            <a:ext cx="5075647" cy="380673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F8E4F53-4994-794C-811A-573A040184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168" y="1983718"/>
            <a:ext cx="5075647" cy="380673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75DB6DB-6A8F-DB43-A0CA-950A3FEC0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Tx Frequency-Domain Window: Frequency Response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E05E5CA-0CED-A943-A851-472BA544FCF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December 2020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FA1E08-1C27-7741-82D3-965BED8A374A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A. Batra et al.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068A59-6507-7A4F-AA99-9937D289015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05E8B53-84F5-144B-AB00-AFC6D4429335}"/>
              </a:ext>
            </a:extLst>
          </p:cNvPr>
          <p:cNvSpPr txBox="1"/>
          <p:nvPr/>
        </p:nvSpPr>
        <p:spPr>
          <a:xfrm>
            <a:off x="1559496" y="1661113"/>
            <a:ext cx="28055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432FF"/>
                </a:solidFill>
              </a:rPr>
              <a:t>Freq-domain response: 20 MHz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DDB4159-DDA2-F44D-A776-D201A4659566}"/>
              </a:ext>
            </a:extLst>
          </p:cNvPr>
          <p:cNvSpPr txBox="1"/>
          <p:nvPr/>
        </p:nvSpPr>
        <p:spPr>
          <a:xfrm>
            <a:off x="6672064" y="1661113"/>
            <a:ext cx="28055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432FF"/>
                </a:solidFill>
              </a:rPr>
              <a:t>Freq-domain response: 80 MHz</a:t>
            </a:r>
          </a:p>
        </p:txBody>
      </p:sp>
    </p:spTree>
    <p:extLst>
      <p:ext uri="{BB962C8B-B14F-4D97-AF65-F5344CB8AC3E}">
        <p14:creationId xmlns:p14="http://schemas.microsoft.com/office/powerpoint/2010/main" val="3672463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4DE12AC-6CEB-714F-8EFB-B707881CC2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0581" y="1987465"/>
            <a:ext cx="5075648" cy="38067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699A8D9-9E54-AC44-8EBA-150BAEB0D7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352" y="2003414"/>
            <a:ext cx="5075648" cy="38067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75DB6DB-6A8F-DB43-A0CA-950A3FEC0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Tx Frequency-Domain Window: Spectrum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E05E5CA-0CED-A943-A851-472BA544FCF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December 2020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FA1E08-1C27-7741-82D3-965BED8A374A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A. Batra et al.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068A59-6507-7A4F-AA99-9937D289015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05E8B53-84F5-144B-AB00-AFC6D4429335}"/>
              </a:ext>
            </a:extLst>
          </p:cNvPr>
          <p:cNvSpPr txBox="1"/>
          <p:nvPr/>
        </p:nvSpPr>
        <p:spPr>
          <a:xfrm>
            <a:off x="1559496" y="1661113"/>
            <a:ext cx="28889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432FF"/>
                </a:solidFill>
              </a:rPr>
              <a:t>Spectrum with window: 20 MHz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DDB4159-DDA2-F44D-A776-D201A4659566}"/>
              </a:ext>
            </a:extLst>
          </p:cNvPr>
          <p:cNvSpPr txBox="1"/>
          <p:nvPr/>
        </p:nvSpPr>
        <p:spPr>
          <a:xfrm>
            <a:off x="6672064" y="1661113"/>
            <a:ext cx="28889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432FF"/>
                </a:solidFill>
              </a:rPr>
              <a:t>Spectrum with window: 80 MHz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82FC91E-1930-E643-AA58-1A1CF048C41D}"/>
              </a:ext>
            </a:extLst>
          </p:cNvPr>
          <p:cNvSpPr txBox="1"/>
          <p:nvPr/>
        </p:nvSpPr>
        <p:spPr>
          <a:xfrm>
            <a:off x="1715555" y="5971630"/>
            <a:ext cx="88603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432FF"/>
                </a:solidFill>
              </a:rPr>
              <a:t>A time-domain window (ex: </a:t>
            </a:r>
            <a:r>
              <a:rPr lang="en-US" sz="1600" dirty="0" err="1">
                <a:solidFill>
                  <a:srgbClr val="0432FF"/>
                </a:solidFill>
              </a:rPr>
              <a:t>RevMD</a:t>
            </a:r>
            <a:r>
              <a:rPr lang="en-US" sz="1600" dirty="0">
                <a:solidFill>
                  <a:srgbClr val="0432FF"/>
                </a:solidFill>
              </a:rPr>
              <a:t> D4.0 17-4) is applied to 6.4 us Secure LTF signal to shape spectrum</a:t>
            </a:r>
          </a:p>
        </p:txBody>
      </p:sp>
    </p:spTree>
    <p:extLst>
      <p:ext uri="{BB962C8B-B14F-4D97-AF65-F5344CB8AC3E}">
        <p14:creationId xmlns:p14="http://schemas.microsoft.com/office/powerpoint/2010/main" val="16611275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5DB6DB-6A8F-DB43-A0CA-950A3FEC0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Tx Frequency-Domain Window: Bandwidth Comparison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068A59-6507-7A4F-AA99-9937D289015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FA1E08-1C27-7741-82D3-965BED8A374A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A. Batra et al.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E05E5CA-0CED-A943-A851-472BA544FCF0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December 2020</a:t>
            </a:r>
            <a:endParaRPr lang="en-GB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DB1F9BF2-F888-A948-BAFD-3654F9C8D1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Ranging accuracy is approximately proportional to inverse of signal BW (rule of thumb) ⇒ larger BW is better!</a:t>
            </a:r>
          </a:p>
        </p:txBody>
      </p:sp>
      <p:graphicFrame>
        <p:nvGraphicFramePr>
          <p:cNvPr id="12" name="Table 7">
            <a:extLst>
              <a:ext uri="{FF2B5EF4-FFF2-40B4-BE49-F238E27FC236}">
                <a16:creationId xmlns:a16="http://schemas.microsoft.com/office/drawing/2014/main" id="{82D5C123-030E-6A43-904B-25549CB8B30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54833"/>
              </p:ext>
            </p:extLst>
          </p:nvPr>
        </p:nvGraphicFramePr>
        <p:xfrm>
          <a:off x="972609" y="3140968"/>
          <a:ext cx="10346265" cy="158496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069253">
                  <a:extLst>
                    <a:ext uri="{9D8B030D-6E8A-4147-A177-3AD203B41FA5}">
                      <a16:colId xmlns:a16="http://schemas.microsoft.com/office/drawing/2014/main" val="1520226463"/>
                    </a:ext>
                  </a:extLst>
                </a:gridCol>
                <a:gridCol w="2069253">
                  <a:extLst>
                    <a:ext uri="{9D8B030D-6E8A-4147-A177-3AD203B41FA5}">
                      <a16:colId xmlns:a16="http://schemas.microsoft.com/office/drawing/2014/main" val="3842700432"/>
                    </a:ext>
                  </a:extLst>
                </a:gridCol>
                <a:gridCol w="2069253">
                  <a:extLst>
                    <a:ext uri="{9D8B030D-6E8A-4147-A177-3AD203B41FA5}">
                      <a16:colId xmlns:a16="http://schemas.microsoft.com/office/drawing/2014/main" val="2085388017"/>
                    </a:ext>
                  </a:extLst>
                </a:gridCol>
                <a:gridCol w="2069253">
                  <a:extLst>
                    <a:ext uri="{9D8B030D-6E8A-4147-A177-3AD203B41FA5}">
                      <a16:colId xmlns:a16="http://schemas.microsoft.com/office/drawing/2014/main" val="950161001"/>
                    </a:ext>
                  </a:extLst>
                </a:gridCol>
                <a:gridCol w="2069253">
                  <a:extLst>
                    <a:ext uri="{9D8B030D-6E8A-4147-A177-3AD203B41FA5}">
                      <a16:colId xmlns:a16="http://schemas.microsoft.com/office/drawing/2014/main" val="1403350542"/>
                    </a:ext>
                  </a:extLst>
                </a:gridCol>
              </a:tblGrid>
              <a:tr h="28994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Tx FD Window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20 MHz: BW (10 dB)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Relative BW </a:t>
                      </a:r>
                      <a:br>
                        <a:rPr lang="en-US" sz="1600" dirty="0"/>
                      </a:br>
                      <a:r>
                        <a:rPr lang="en-US" sz="1600" dirty="0"/>
                        <a:t>to Rectangular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80 MHz: BW (10 dB)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Relative BW </a:t>
                      </a:r>
                      <a:br>
                        <a:rPr lang="en-US" sz="1600" dirty="0"/>
                      </a:br>
                      <a:r>
                        <a:rPr lang="en-US" sz="1600" dirty="0"/>
                        <a:t>to Rectangular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24974"/>
                  </a:ext>
                </a:extLst>
              </a:tr>
              <a:tr h="28994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Rectangular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19.4 MHz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100%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78.4 MHz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100%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7683985"/>
                  </a:ext>
                </a:extLst>
              </a:tr>
              <a:tr h="28994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Raised-cosine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17.1 MHz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88.1%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69.7 MHz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88.9%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2793324"/>
                  </a:ext>
                </a:extLst>
              </a:tr>
              <a:tr h="28994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Flat Top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19.1 MHz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98.5%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78.2 MHz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99.7%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17429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18622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95CC4-897E-0642-BC72-7E2598FBC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MMSE Sample-by-Sample Attack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977AD6-BA8C-C94F-A0F9-CB493FD929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Simulation assumptions:</a:t>
            </a:r>
          </a:p>
          <a:p>
            <a:pPr lvl="1"/>
            <a:r>
              <a:rPr lang="en-US" dirty="0"/>
              <a:t>CBW = 20 MHz (</a:t>
            </a:r>
            <a:r>
              <a:rPr lang="en-US" i="1" dirty="0"/>
              <a:t>N</a:t>
            </a:r>
            <a:r>
              <a:rPr lang="en-US" i="1" baseline="-25000" dirty="0"/>
              <a:t>FFT</a:t>
            </a:r>
            <a:r>
              <a:rPr lang="en-US" dirty="0"/>
              <a:t> = 128, </a:t>
            </a:r>
            <a:r>
              <a:rPr lang="en-US" i="1" dirty="0" err="1"/>
              <a:t>N</a:t>
            </a:r>
            <a:r>
              <a:rPr lang="en-US" i="1" baseline="-25000" dirty="0" err="1"/>
              <a:t>sd</a:t>
            </a:r>
            <a:r>
              <a:rPr lang="en-US" dirty="0"/>
              <a:t> = 122), CBW = 80 MHz (</a:t>
            </a:r>
            <a:r>
              <a:rPr lang="en-US" i="1" dirty="0"/>
              <a:t>N</a:t>
            </a:r>
            <a:r>
              <a:rPr lang="en-US" i="1" baseline="-25000" dirty="0"/>
              <a:t>FFT</a:t>
            </a:r>
            <a:r>
              <a:rPr lang="en-US" dirty="0"/>
              <a:t> = 512, </a:t>
            </a:r>
            <a:r>
              <a:rPr lang="en-US" i="1" dirty="0" err="1"/>
              <a:t>N</a:t>
            </a:r>
            <a:r>
              <a:rPr lang="en-US" i="1" baseline="-25000" dirty="0" err="1"/>
              <a:t>sd</a:t>
            </a:r>
            <a:r>
              <a:rPr lang="en-US" dirty="0"/>
              <a:t> = 498)</a:t>
            </a:r>
          </a:p>
          <a:p>
            <a:pPr lvl="1"/>
            <a:r>
              <a:rPr lang="en-US" dirty="0"/>
              <a:t>SNR = 40 dB</a:t>
            </a:r>
          </a:p>
          <a:p>
            <a:pPr lvl="1"/>
            <a:r>
              <a:rPr lang="en-US" dirty="0" err="1"/>
              <a:t>i.i.d</a:t>
            </a:r>
            <a:r>
              <a:rPr lang="en-US" dirty="0"/>
              <a:t>. AWGN noise</a:t>
            </a:r>
          </a:p>
          <a:p>
            <a:pPr lvl="1"/>
            <a:r>
              <a:rPr lang="en-US" dirty="0"/>
              <a:t>Constellations: 4096QAM</a:t>
            </a:r>
          </a:p>
          <a:p>
            <a:pPr lvl="1"/>
            <a:r>
              <a:rPr lang="en-US" dirty="0"/>
              <a:t>Tx FD windows: Rectangular, Raised Cosine, Flat Top – all windows are normalized to same RMS value</a:t>
            </a:r>
          </a:p>
          <a:p>
            <a:pPr lvl="1"/>
            <a:r>
              <a:rPr lang="en-US" dirty="0"/>
              <a:t>Correlation over entire LTF symbol</a:t>
            </a:r>
          </a:p>
          <a:p>
            <a:pPr lvl="1"/>
            <a:r>
              <a:rPr lang="en-US" dirty="0"/>
              <a:t>Time advance of signal: Ta = 2, 3, 4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400FA7-9A2C-E843-BE40-6AD939B5959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BDE353-A324-1942-B4BF-412D1334BC2B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A. Batra et al.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27B7294-F1DF-1746-AD39-8BD4D084C22C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December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73815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802-11-Submission-16-9.potx" id="{5CD6ABF7-B8BD-443A-9DC0-E5B38AC683DA}" vid="{19A33F2F-E7B4-4D20-A394-337028C24156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19853</TotalTime>
  <Words>1136</Words>
  <Application>Microsoft Macintosh PowerPoint</Application>
  <PresentationFormat>Widescreen</PresentationFormat>
  <Paragraphs>183</Paragraphs>
  <Slides>18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System Font Regular</vt:lpstr>
      <vt:lpstr>Arial</vt:lpstr>
      <vt:lpstr>Cambria Math</vt:lpstr>
      <vt:lpstr>Times New Roman</vt:lpstr>
      <vt:lpstr>Office Theme</vt:lpstr>
      <vt:lpstr>Document</vt:lpstr>
      <vt:lpstr>Tx FD Window Design for Secure LTF</vt:lpstr>
      <vt:lpstr>Tx FD Window Design for Secure LTF</vt:lpstr>
      <vt:lpstr>Tx Frequency-Domain Window: Raised-Cosine</vt:lpstr>
      <vt:lpstr>Tx Frequency-Domain Window: Flat Top</vt:lpstr>
      <vt:lpstr>Tx Frequency-Domain Window: Impulse Response</vt:lpstr>
      <vt:lpstr>Tx Frequency-Domain Window: Frequency Response</vt:lpstr>
      <vt:lpstr>Tx Frequency-Domain Window: Spectrum</vt:lpstr>
      <vt:lpstr>Tx Frequency-Domain Window: Bandwidth Comparison</vt:lpstr>
      <vt:lpstr>MMSE Sample-by-Sample Attack</vt:lpstr>
      <vt:lpstr>MMSE Sample-by-Sample Attack: SNR=40 dB, Ta=2</vt:lpstr>
      <vt:lpstr>MMSE Sample-by-Sample Attack: SNR=40 dB, Ta=3</vt:lpstr>
      <vt:lpstr>MMSE Sample-by-Sample Attack: SNR=40 dB, Ta=4</vt:lpstr>
      <vt:lpstr>Sphere Decoder + SIC Attack</vt:lpstr>
      <vt:lpstr>Sphere Decoder + SIC Attack: SNR=40 dB</vt:lpstr>
      <vt:lpstr>Summary</vt:lpstr>
      <vt:lpstr>Proposal</vt:lpstr>
      <vt:lpstr>Straw Poll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Results for Multi-Stage Attack</dc:title>
  <dc:creator>Anuj Batra</dc:creator>
  <cp:lastModifiedBy>Tianyu Wu</cp:lastModifiedBy>
  <cp:revision>700</cp:revision>
  <dcterms:created xsi:type="dcterms:W3CDTF">2020-10-05T19:10:48Z</dcterms:created>
  <dcterms:modified xsi:type="dcterms:W3CDTF">2021-01-06T18:00:49Z</dcterms:modified>
</cp:coreProperties>
</file>