
<file path=[Content_Types].xml><?xml version="1.0" encoding="utf-8"?>
<Types xmlns="http://schemas.openxmlformats.org/package/2006/content-types">
  <Default Extension="png" ContentType="image/png"/>
  <Default Extension="emf" ContentType="image/x-emf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01" r:id="rId2"/>
    <p:sldId id="608" r:id="rId3"/>
    <p:sldId id="609" r:id="rId4"/>
    <p:sldId id="610" r:id="rId5"/>
    <p:sldId id="601" r:id="rId6"/>
    <p:sldId id="614" r:id="rId7"/>
    <p:sldId id="615" r:id="rId8"/>
    <p:sldId id="611" r:id="rId9"/>
    <p:sldId id="621" r:id="rId10"/>
    <p:sldId id="612" r:id="rId11"/>
    <p:sldId id="620" r:id="rId12"/>
    <p:sldId id="622" r:id="rId13"/>
    <p:sldId id="617" r:id="rId14"/>
    <p:sldId id="623" r:id="rId15"/>
    <p:sldId id="619" r:id="rId16"/>
    <p:sldId id="583" r:id="rId17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6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29" d="100"/>
          <a:sy n="129" d="100"/>
        </p:scale>
        <p:origin x="725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20-12-15T18:25:25.805" idx="6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20-12-15T18:25:25.805" idx="6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Jan  2021                                                                                                            </a:t>
            </a:r>
            <a:r>
              <a:rPr lang="pt-BR" sz="1400" b="1" baseline="0" dirty="0" smtClean="0"/>
              <a:t>doc.: IEEE </a:t>
            </a:r>
            <a:r>
              <a:rPr lang="pt-BR" sz="1400" b="1" baseline="0" dirty="0" smtClean="0"/>
              <a:t>802.11-20/1956r1</a:t>
            </a:r>
            <a:endParaRPr lang="pt-BR" sz="1400" b="1" baseline="0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0"/>
            <a:ext cx="7772400" cy="87391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Ranging PHY Security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Jan</a:t>
            </a:r>
            <a:r>
              <a:rPr lang="en-GB" sz="2000" b="0" dirty="0" smtClean="0"/>
              <a:t> 6, 2021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721960"/>
              </p:ext>
            </p:extLst>
          </p:nvPr>
        </p:nvGraphicFramePr>
        <p:xfrm>
          <a:off x="706438" y="3048000"/>
          <a:ext cx="7226300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" name="Document" r:id="rId4" imgW="8268970" imgH="3133606" progId="Word.Document.8">
                  <p:embed/>
                </p:oleObj>
              </mc:Choice>
              <mc:Fallback>
                <p:oleObj name="Document" r:id="rId4" imgW="8268970" imgH="31336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3048000"/>
                        <a:ext cx="7226300" cy="272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97" y="876226"/>
            <a:ext cx="7772400" cy="730396"/>
          </a:xfrm>
        </p:spPr>
        <p:txBody>
          <a:bodyPr/>
          <a:lstStyle/>
          <a:p>
            <a:r>
              <a:rPr lang="en-US" dirty="0" smtClean="0"/>
              <a:t>Addition of PSTOA field in LMR frame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683568" y="2420888"/>
            <a:ext cx="7454924" cy="2269073"/>
            <a:chOff x="685800" y="1844824"/>
            <a:chExt cx="7454924" cy="2269073"/>
          </a:xfrm>
        </p:grpSpPr>
        <p:grpSp>
          <p:nvGrpSpPr>
            <p:cNvPr id="19" name="Group 18"/>
            <p:cNvGrpSpPr/>
            <p:nvPr/>
          </p:nvGrpSpPr>
          <p:grpSpPr>
            <a:xfrm>
              <a:off x="1515988" y="1844824"/>
              <a:ext cx="6624736" cy="655841"/>
              <a:chOff x="1403648" y="2276871"/>
              <a:chExt cx="6624736" cy="655841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403648" y="2276872"/>
                <a:ext cx="6624736" cy="64807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 bwMode="auto">
              <a:xfrm>
                <a:off x="2195736" y="2276872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" name="TextBox 8"/>
              <p:cNvSpPr txBox="1"/>
              <p:nvPr/>
            </p:nvSpPr>
            <p:spPr>
              <a:xfrm>
                <a:off x="1451079" y="2462408"/>
                <a:ext cx="750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Category</a:t>
                </a:r>
                <a:endParaRPr lang="en-US" dirty="0"/>
              </a:p>
            </p:txBody>
          </p:sp>
          <p:cxnSp>
            <p:nvCxnSpPr>
              <p:cNvPr id="10" name="Straight Connector 9"/>
              <p:cNvCxnSpPr/>
              <p:nvPr/>
            </p:nvCxnSpPr>
            <p:spPr bwMode="auto">
              <a:xfrm>
                <a:off x="3110136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4067944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>
                <a:off x="4788024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5508104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6660232" y="2284640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1" name="Rectangle 20"/>
            <p:cNvSpPr/>
            <p:nvPr/>
          </p:nvSpPr>
          <p:spPr bwMode="auto">
            <a:xfrm>
              <a:off x="1515988" y="3105895"/>
              <a:ext cx="6624736" cy="6480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2308076" y="3113663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1469131" y="3199097"/>
              <a:ext cx="864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CFO Parameter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3222476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4180284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5093469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6014392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6950496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685800" y="2526367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53711" y="2030361"/>
              <a:ext cx="10290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Public Action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7808" y="3798673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89814" y="2038129"/>
              <a:ext cx="1023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Dialog Token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71343" y="2038129"/>
              <a:ext cx="537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TOD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5790" y="2025865"/>
              <a:ext cx="537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TOA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78057" y="2025865"/>
              <a:ext cx="8933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TOD Error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032427" y="2025865"/>
              <a:ext cx="8484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TOA Error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341793" y="3215819"/>
              <a:ext cx="8528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R2I NDP Tx Power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41704" y="3199097"/>
              <a:ext cx="10151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I2R NDP Target RSSI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71254" y="3115644"/>
              <a:ext cx="10151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AOA Feedback</a:t>
              </a:r>
            </a:p>
            <a:p>
              <a:pPr algn="ctr"/>
              <a:r>
                <a:rPr lang="en-US" dirty="0" smtClean="0"/>
                <a:t>(Optional)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56854" y="3114533"/>
              <a:ext cx="10151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Secure LTF Parameters</a:t>
              </a:r>
            </a:p>
            <a:p>
              <a:pPr algn="ctr"/>
              <a:r>
                <a:rPr lang="en-US" dirty="0" smtClean="0"/>
                <a:t>(Optional)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05284" y="3184722"/>
              <a:ext cx="8697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PSTOA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(Optional)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975061" y="3185802"/>
              <a:ext cx="10818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PSTOA Error</a:t>
              </a:r>
            </a:p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(Optional)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770374" y="253721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637406" y="253721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04438" y="252517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409519" y="251259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143966" y="251259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4176" y="251961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325843" y="251961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07877" y="383689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37406" y="380496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570976" y="38129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550059" y="3836897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36809" y="380496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70379" y="379039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426406" y="377508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42257" y="5057842"/>
            <a:ext cx="6110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Add PS-TOA feedback in PHY secure mode as additional protection against attacks!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5273" y="1713642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LMR frame: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55601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Negotiation of TOA+_PSTOA Feedback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771525" y="1412776"/>
            <a:ext cx="7772400" cy="4896544"/>
          </a:xfrm>
        </p:spPr>
        <p:txBody>
          <a:bodyPr/>
          <a:lstStyle/>
          <a:p>
            <a:r>
              <a:rPr lang="en-US" b="0" dirty="0" smtClean="0"/>
              <a:t>The ISTA can signal both R2I </a:t>
            </a:r>
            <a:r>
              <a:rPr lang="en-US" b="0" dirty="0"/>
              <a:t>TOA </a:t>
            </a:r>
            <a:r>
              <a:rPr lang="en-US" b="0" dirty="0"/>
              <a:t>Type </a:t>
            </a:r>
            <a:r>
              <a:rPr lang="en-US" b="0" dirty="0" smtClean="0"/>
              <a:t>and </a:t>
            </a:r>
            <a:r>
              <a:rPr lang="en-US" b="0" dirty="0"/>
              <a:t>I2R TOA </a:t>
            </a:r>
            <a:r>
              <a:rPr lang="en-US" b="0" dirty="0" smtClean="0"/>
              <a:t>Type = 1, and the RSTA can respond with both fields also set to 1.</a:t>
            </a:r>
          </a:p>
          <a:p>
            <a:r>
              <a:rPr lang="en-US" b="0" dirty="0" smtClean="0"/>
              <a:t>This trigger PSTOA feedback type in both directions (assuming R2I LMR is negotiated).</a:t>
            </a:r>
          </a:p>
          <a:p>
            <a:r>
              <a:rPr lang="en-US" b="0" dirty="0"/>
              <a:t>P</a:t>
            </a:r>
            <a:r>
              <a:rPr lang="en-US" b="0" dirty="0" smtClean="0"/>
              <a:t>ropose to in this corner case we can require that both PSTOA and TOA is fed back.</a:t>
            </a:r>
            <a:r>
              <a:rPr lang="en-US" b="0" dirty="0"/>
              <a:t>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Thus, we have a way to negotiate combined PSTOA and TOA feedback without having to add a bit.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Or we can add a byte to the Ranging Parameters Field.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Or we can use a reserved bit in the Non-TB specific subelement.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15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Mandate TOA+PSTOA Feedback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27741" y="2852936"/>
            <a:ext cx="7088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Do we want to mandate TOA+PSTOA Feedback when secure LTFs are used?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92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</a:t>
            </a:r>
            <a:r>
              <a:rPr lang="en-US" dirty="0" smtClean="0"/>
              <a:t>adding mechanism to negotiate and feed back both TOA and PSTOA?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08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do you prefer?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Opt 1: </a:t>
            </a:r>
            <a:r>
              <a:rPr lang="en-US" dirty="0"/>
              <a:t>Using R2I TOA Type and I2R TOA Type = </a:t>
            </a:r>
            <a:r>
              <a:rPr lang="en-US" dirty="0" smtClean="0"/>
              <a:t>1</a:t>
            </a:r>
            <a:r>
              <a:rPr lang="en-US" dirty="0"/>
              <a:t> </a:t>
            </a:r>
            <a:r>
              <a:rPr lang="en-US" dirty="0" smtClean="0"/>
              <a:t>to signal feeding back both TOA and PSTOA</a:t>
            </a:r>
          </a:p>
          <a:p>
            <a:pPr marL="0" indent="0">
              <a:buNone/>
            </a:pPr>
            <a:r>
              <a:rPr lang="en-US" dirty="0" smtClean="0"/>
              <a:t>Opt 2: Adding a byte to the Ranging Parameters field and using a bit there for negotiation of feeding back both TOA and PSTOA</a:t>
            </a:r>
          </a:p>
          <a:p>
            <a:pPr marL="0" indent="0">
              <a:buNone/>
            </a:pPr>
            <a:r>
              <a:rPr lang="en-US" dirty="0" smtClean="0"/>
              <a:t>Opt 3: Neither</a:t>
            </a:r>
          </a:p>
          <a:p>
            <a:pPr marL="0" indent="0">
              <a:buNone/>
            </a:pPr>
            <a:r>
              <a:rPr lang="en-US" dirty="0" smtClean="0"/>
              <a:t>Opt 4: 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3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</a:t>
            </a:r>
            <a:r>
              <a:rPr lang="en-US" dirty="0" smtClean="0"/>
              <a:t>mandating feeding back both TOA and PSTOA when secure LTFs are used?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915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12741" y="2996952"/>
            <a:ext cx="5994718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Protected PHY Security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265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of PHY attacks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We have repetition of LTFs to enable attack on encrypted LTFs.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Relies on the peer modem to detect the attack</a:t>
            </a:r>
            <a:endParaRPr lang="en-US" dirty="0" smtClean="0"/>
          </a:p>
          <a:p>
            <a:r>
              <a:rPr lang="en-US" dirty="0" smtClean="0"/>
              <a:t>Consider channel metric feedback to detect PHY attacks</a:t>
            </a:r>
          </a:p>
          <a:p>
            <a:pPr lvl="1"/>
            <a:r>
              <a:rPr lang="en-US" dirty="0" smtClean="0"/>
              <a:t>Utilize reciprocity of channel</a:t>
            </a:r>
          </a:p>
          <a:p>
            <a:pPr lvl="1"/>
            <a:r>
              <a:rPr lang="en-US" dirty="0" smtClean="0"/>
              <a:t>Feed back a metric of the channel estimate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hole channel estimate, or e.g.</a:t>
            </a:r>
          </a:p>
          <a:p>
            <a:pPr lvl="2"/>
            <a:r>
              <a:rPr lang="en-US" dirty="0" smtClean="0"/>
              <a:t>Average delay in the channel, i.e. the PS-TOA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Enables the originating modem to detect the attack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5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8467" y="881600"/>
            <a:ext cx="7772400" cy="870992"/>
          </a:xfrm>
        </p:spPr>
        <p:txBody>
          <a:bodyPr/>
          <a:lstStyle/>
          <a:p>
            <a:r>
              <a:rPr lang="en-US" dirty="0" smtClean="0"/>
              <a:t>Attack Scenario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495912"/>
            <a:ext cx="1941984" cy="12903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24944"/>
            <a:ext cx="597992" cy="9361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272232"/>
            <a:ext cx="872277" cy="826964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endCxn id="12" idx="1"/>
          </p:cNvCxnSpPr>
          <p:nvPr/>
        </p:nvCxnSpPr>
        <p:spPr bwMode="auto">
          <a:xfrm>
            <a:off x="2051720" y="3495912"/>
            <a:ext cx="4248472" cy="6451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2051720" y="3803647"/>
            <a:ext cx="4176464" cy="633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7952" y="4437112"/>
            <a:ext cx="2664296" cy="1677072"/>
          </a:xfrm>
          <a:prstGeom prst="rect">
            <a:avLst/>
          </a:prstGeom>
        </p:spPr>
      </p:pic>
      <p:cxnSp>
        <p:nvCxnSpPr>
          <p:cNvPr id="30" name="Straight Arrow Connector 29"/>
          <p:cNvCxnSpPr/>
          <p:nvPr/>
        </p:nvCxnSpPr>
        <p:spPr bwMode="auto">
          <a:xfrm flipV="1">
            <a:off x="2051720" y="2636912"/>
            <a:ext cx="4824536" cy="462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>
            <a:endCxn id="12" idx="0"/>
          </p:cNvCxnSpPr>
          <p:nvPr/>
        </p:nvCxnSpPr>
        <p:spPr bwMode="auto">
          <a:xfrm>
            <a:off x="7271184" y="3199882"/>
            <a:ext cx="0" cy="296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3212732" y="3223719"/>
            <a:ext cx="3419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Unlikely that the channels are the same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2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352928" cy="74830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PS-TOA Feedback PHY Attack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3079310" y="1956481"/>
            <a:ext cx="18370" cy="2552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698971" y="1909070"/>
            <a:ext cx="0" cy="26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3088680" y="2038420"/>
            <a:ext cx="2610292" cy="2418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818651" y="155679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RSTA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2947" y="155679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097681" y="2602518"/>
            <a:ext cx="2601290" cy="2476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1540861" y="2097483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Measure t2 and tp2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83689" y="2699252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 t4 and tp4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097681" y="3290556"/>
            <a:ext cx="2601290" cy="252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3070677" y="3983606"/>
            <a:ext cx="2634177" cy="243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3522951" y="3083828"/>
            <a:ext cx="175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Feedback t2 and tp2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531953" y="3747189"/>
            <a:ext cx="1678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Feedback t4 and tp4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83689" y="3399518"/>
            <a:ext cx="238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Compare tp2-t2 with tp4-t4!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3309" y="1807561"/>
            <a:ext cx="790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I2R NDP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44593" y="2414828"/>
            <a:ext cx="790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R2I NDP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4068262"/>
            <a:ext cx="2366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Compare tp2-t2 with tp4-t4!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2180" y="4663690"/>
            <a:ext cx="678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Forces attacker to attack both links or shift the entire channel estimate. </a:t>
            </a:r>
            <a:endParaRPr lang="en-US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1566377" y="5180673"/>
            <a:ext cx="592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Probably hard to do without triggering detection of the attack!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43640" y="5730398"/>
            <a:ext cx="3895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Can be combined with LTF encryption!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540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23728" y="2780928"/>
            <a:ext cx="4806559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Combination with LTF encryption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832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attacks when the LTFs are encrypted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03984"/>
          </a:xfrm>
        </p:spPr>
        <p:txBody>
          <a:bodyPr/>
          <a:lstStyle/>
          <a:p>
            <a:r>
              <a:rPr lang="en-US" b="0" dirty="0" smtClean="0"/>
              <a:t>When the LTFs are encrypted, attacks may not be possible with perfect LTF replica</a:t>
            </a:r>
          </a:p>
          <a:p>
            <a:pPr lvl="1"/>
            <a:r>
              <a:rPr lang="en-US" dirty="0" smtClean="0"/>
              <a:t>Possibly only some of the tones are estimated correctly</a:t>
            </a:r>
          </a:p>
          <a:p>
            <a:pPr lvl="1"/>
            <a:r>
              <a:rPr lang="en-US" dirty="0" smtClean="0"/>
              <a:t>The attack may only be partial in the time domain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Causes unintended distortions of the channel raising the probability of detection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99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44849" y="3068960"/>
            <a:ext cx="4015843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Proposed draft changes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555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draft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Add optional fields in LMR frame to feedback TOA and PSTOA at the same time.</a:t>
            </a:r>
          </a:p>
          <a:p>
            <a:r>
              <a:rPr lang="en-US" b="0" dirty="0" smtClean="0"/>
              <a:t>Add mechanism to negotiate TOA+PSTOA feedback.</a:t>
            </a:r>
          </a:p>
          <a:p>
            <a:r>
              <a:rPr lang="en-US" b="0" dirty="0" smtClean="0"/>
              <a:t>Possibly mandate TOA+PSTOA feedback when secure LTFs are negotiated.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54237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212449</TotalTime>
  <Words>635</Words>
  <Application>Microsoft Office PowerPoint</Application>
  <PresentationFormat>On-screen Show (4:3)</PresentationFormat>
  <Paragraphs>138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Gothic</vt:lpstr>
      <vt:lpstr>Arial</vt:lpstr>
      <vt:lpstr>Times New Roman</vt:lpstr>
      <vt:lpstr>ACcord-Submission</vt:lpstr>
      <vt:lpstr>Document</vt:lpstr>
      <vt:lpstr>Ranging PHY Security</vt:lpstr>
      <vt:lpstr>PowerPoint Presentation</vt:lpstr>
      <vt:lpstr>Detection of PHY attacks</vt:lpstr>
      <vt:lpstr>Attack Scenario</vt:lpstr>
      <vt:lpstr>PS-TOA Feedback PHY Attack Detection</vt:lpstr>
      <vt:lpstr>PowerPoint Presentation</vt:lpstr>
      <vt:lpstr>PHY attacks when the LTFs are encrypted</vt:lpstr>
      <vt:lpstr>PowerPoint Presentation</vt:lpstr>
      <vt:lpstr>Proposed draft changes</vt:lpstr>
      <vt:lpstr>Addition of PSTOA field in LMR frame</vt:lpstr>
      <vt:lpstr>Negotiation of TOA+_PSTOA Feedback</vt:lpstr>
      <vt:lpstr>Mandate TOA+PSTOA Feedback</vt:lpstr>
      <vt:lpstr>Straw Poll 1</vt:lpstr>
      <vt:lpstr>Straw Poll 2</vt:lpstr>
      <vt:lpstr>Straw Poll 3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FTM Timestamp Optimization</dc:title>
  <dc:subject>Optimization of Wi-Fi FTM timestamp reporting.</dc:subject>
  <dc:creator>Erik Lindskog, Samsung</dc:creator>
  <cp:keywords/>
  <cp:lastModifiedBy>Erik Lindskog</cp:lastModifiedBy>
  <cp:revision>1870</cp:revision>
  <cp:lastPrinted>2019-02-07T19:32:22Z</cp:lastPrinted>
  <dcterms:created xsi:type="dcterms:W3CDTF">2009-11-13T19:11:16Z</dcterms:created>
  <dcterms:modified xsi:type="dcterms:W3CDTF">2021-01-06T17:51:23Z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