
<file path=[Content_Types].xml><?xml version="1.0" encoding="utf-8"?>
<Types xmlns="http://schemas.openxmlformats.org/package/2006/content-types">
  <Default Extension="png" ContentType="image/png"/>
  <Default Extension="emf" ContentType="image/x-emf"/>
  <Default Extension="webp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01" r:id="rId2"/>
    <p:sldId id="608" r:id="rId3"/>
    <p:sldId id="609" r:id="rId4"/>
    <p:sldId id="610" r:id="rId5"/>
    <p:sldId id="601" r:id="rId6"/>
    <p:sldId id="614" r:id="rId7"/>
    <p:sldId id="615" r:id="rId8"/>
    <p:sldId id="611" r:id="rId9"/>
    <p:sldId id="612" r:id="rId10"/>
    <p:sldId id="604" r:id="rId11"/>
    <p:sldId id="599" r:id="rId12"/>
    <p:sldId id="605" r:id="rId13"/>
    <p:sldId id="613" r:id="rId14"/>
    <p:sldId id="583" r:id="rId15"/>
  </p:sldIdLst>
  <p:sldSz cx="9144000" cy="6858000" type="screen4x3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Aldana, Carlos H" initials="ACH" lastIdx="4" clrIdx="2">
    <p:extLst>
      <p:ext uri="{19B8F6BF-5375-455C-9EA6-DF929625EA0E}">
        <p15:presenceInfo xmlns:p15="http://schemas.microsoft.com/office/powerpoint/2012/main" userId="S-1-5-21-725345543-602162358-527237240-3309005" providerId="AD"/>
      </p:ext>
    </p:extLst>
  </p:cmAuthor>
  <p:cmAuthor id="4" name="Erik Lindskog" initials="EL" lastIdx="6" clrIdx="3">
    <p:extLst>
      <p:ext uri="{19B8F6BF-5375-455C-9EA6-DF929625EA0E}">
        <p15:presenceInfo xmlns:p15="http://schemas.microsoft.com/office/powerpoint/2012/main" userId="S-1-5-21-191130273-305881739-1540833222-690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66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743" autoAdjust="0"/>
    <p:restoredTop sz="93190" autoAdjust="0"/>
  </p:normalViewPr>
  <p:slideViewPr>
    <p:cSldViewPr>
      <p:cViewPr varScale="1">
        <p:scale>
          <a:sx n="121" d="100"/>
          <a:sy n="121" d="100"/>
        </p:scale>
        <p:origin x="86" y="26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6147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010" y="67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4" dt="2020-12-15T18:25:25.805" idx="6">
    <p:pos x="10" y="10"/>
    <p:text/>
    <p:extLst>
      <p:ext uri="{C676402C-5697-4E1C-873F-D02D1690AC5C}">
        <p15:threadingInfo xmlns:p15="http://schemas.microsoft.com/office/powerpoint/2012/main" timeZoneBias="48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5750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58787" y="8997439"/>
            <a:ext cx="1328895" cy="184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/>
            </a:lvl1pPr>
          </a:lstStyle>
          <a:p>
            <a:pPr>
              <a:defRPr/>
            </a:pPr>
            <a:r>
              <a:rPr lang="en-GB" dirty="0"/>
              <a:t>Jonathan Segev, 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8677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54835" y="9000620"/>
            <a:ext cx="1795934" cy="184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/>
            </a:lvl5pPr>
          </a:lstStyle>
          <a:p>
            <a:pPr lvl="4">
              <a:defRPr/>
            </a:pPr>
            <a:r>
              <a:rPr lang="en-GB" dirty="0"/>
              <a:t>Jonathan Segev,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06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6916236" y="6475413"/>
            <a:ext cx="17123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dirty="0" smtClean="0"/>
              <a:t>Erik</a:t>
            </a:r>
            <a:r>
              <a:rPr lang="fr-FR" baseline="0" dirty="0" smtClean="0"/>
              <a:t> Lindskog, Samsung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AE19327-4C68-46D6-BDB6-D6C46F595B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20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8770FBA-13FD-45A2-B02A-86C02E5AF2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916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857164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47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874134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27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6136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77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6136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85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70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862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15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94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1594516-5E1A-4508-A168-C8B6B68557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6804248" y="6475413"/>
            <a:ext cx="17796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dirty="0" smtClean="0"/>
              <a:t>Erik Lindskog, Samsung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48039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16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05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87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25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61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28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268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98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376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Samsung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41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249753" y="6475413"/>
            <a:ext cx="3294172" cy="161583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50"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724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19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035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194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83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Samsung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09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29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059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72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5413"/>
            <a:ext cx="28918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8847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03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Samsung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95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43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29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89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431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953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589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51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57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508104" y="6475413"/>
            <a:ext cx="30358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D9E2F85-1C86-4BD5-B173-39EEDF247E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7047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260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96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96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6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372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84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309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1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73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0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22555B-E558-466E-8574-043BF9D9A5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55468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02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87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698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78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889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842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42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98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856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72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5C880F8-9C7D-4760-B738-53F7D56774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20532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66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90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42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24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689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67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246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AC5C183-5979-48EE-9F16-AA28435B14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43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6356C7F-401A-452F-A03B-44C52A153C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12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1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52120" y="6473309"/>
            <a:ext cx="28060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685800" y="310275"/>
            <a:ext cx="7772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4763" lvl="4" algn="r"/>
            <a:r>
              <a:rPr lang="pt-BR" sz="1400" b="1" baseline="0" dirty="0" smtClean="0"/>
              <a:t>Dec </a:t>
            </a:r>
            <a:r>
              <a:rPr lang="pt-BR" sz="1400" b="1" baseline="0" dirty="0" smtClean="0"/>
              <a:t>2020                                                                                                            doc.: IEEE </a:t>
            </a:r>
            <a:r>
              <a:rPr lang="pt-BR" sz="1400" b="1" baseline="0" dirty="0" smtClean="0"/>
              <a:t>802.11-20/1956r0</a:t>
            </a:r>
            <a:endParaRPr lang="pt-BR" sz="1400" b="1" baseline="0" dirty="0" smtClean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 flipV="1">
            <a:off x="471819" y="603379"/>
            <a:ext cx="7986381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 smtClean="0"/>
              <a:t>Submission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18065" y="6473568"/>
            <a:ext cx="798638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2" r:id="rId12"/>
    <p:sldLayoutId id="2147483684" r:id="rId13"/>
    <p:sldLayoutId id="2147483685" r:id="rId14"/>
    <p:sldLayoutId id="214748368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13" r:id="rId22"/>
    <p:sldLayoutId id="2147483714" r:id="rId23"/>
    <p:sldLayoutId id="2147483715" r:id="rId24"/>
    <p:sldLayoutId id="2147483716" r:id="rId25"/>
    <p:sldLayoutId id="2147483717" r:id="rId26"/>
    <p:sldLayoutId id="2147483718" r:id="rId27"/>
    <p:sldLayoutId id="2147483729" r:id="rId28"/>
    <p:sldLayoutId id="2147483730" r:id="rId29"/>
    <p:sldLayoutId id="2147483731" r:id="rId30"/>
    <p:sldLayoutId id="2147483732" r:id="rId31"/>
    <p:sldLayoutId id="2147483733" r:id="rId32"/>
    <p:sldLayoutId id="2147483734" r:id="rId33"/>
    <p:sldLayoutId id="2147483735" r:id="rId34"/>
    <p:sldLayoutId id="2147483736" r:id="rId35"/>
    <p:sldLayoutId id="2147483737" r:id="rId36"/>
    <p:sldLayoutId id="2147483738" r:id="rId37"/>
    <p:sldLayoutId id="2147483739" r:id="rId38"/>
    <p:sldLayoutId id="2147483740" r:id="rId39"/>
    <p:sldLayoutId id="2147483741" r:id="rId40"/>
    <p:sldLayoutId id="2147483742" r:id="rId41"/>
    <p:sldLayoutId id="2147483743" r:id="rId42"/>
    <p:sldLayoutId id="2147483744" r:id="rId43"/>
    <p:sldLayoutId id="2147483745" r:id="rId44"/>
    <p:sldLayoutId id="2147483746" r:id="rId45"/>
    <p:sldLayoutId id="2147483747" r:id="rId46"/>
    <p:sldLayoutId id="2147483748" r:id="rId47"/>
    <p:sldLayoutId id="2147483749" r:id="rId48"/>
    <p:sldLayoutId id="2147483750" r:id="rId49"/>
    <p:sldLayoutId id="2147483751" r:id="rId50"/>
    <p:sldLayoutId id="2147483752" r:id="rId51"/>
    <p:sldLayoutId id="2147483753" r:id="rId52"/>
    <p:sldLayoutId id="2147483754" r:id="rId53"/>
    <p:sldLayoutId id="2147483755" r:id="rId54"/>
    <p:sldLayoutId id="2147483756" r:id="rId55"/>
    <p:sldLayoutId id="2147483757" r:id="rId56"/>
    <p:sldLayoutId id="2147483758" r:id="rId57"/>
    <p:sldLayoutId id="2147483759" r:id="rId58"/>
    <p:sldLayoutId id="2147483760" r:id="rId59"/>
    <p:sldLayoutId id="2147483761" r:id="rId60"/>
    <p:sldLayoutId id="2147483762" r:id="rId61"/>
    <p:sldLayoutId id="2147483763" r:id="rId62"/>
    <p:sldLayoutId id="2147483764" r:id="rId63"/>
    <p:sldLayoutId id="2147483765" r:id="rId64"/>
    <p:sldLayoutId id="2147483766" r:id="rId65"/>
    <p:sldLayoutId id="2147483767" r:id="rId66"/>
    <p:sldLayoutId id="2147483768" r:id="rId67"/>
    <p:sldLayoutId id="2147483769" r:id="rId68"/>
    <p:sldLayoutId id="2147483770" r:id="rId69"/>
    <p:sldLayoutId id="2147483771" r:id="rId70"/>
    <p:sldLayoutId id="2147483772" r:id="rId71"/>
    <p:sldLayoutId id="2147483773" r:id="rId72"/>
    <p:sldLayoutId id="2147483774" r:id="rId73"/>
    <p:sldLayoutId id="2147483775" r:id="rId74"/>
    <p:sldLayoutId id="2147483776" r:id="rId75"/>
    <p:sldLayoutId id="2147483777" r:id="rId76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ebp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emf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07065" y="846930"/>
            <a:ext cx="7772400" cy="87391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Ranging PHY Security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771800" y="1819275"/>
            <a:ext cx="3382144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Dec</a:t>
            </a:r>
            <a:r>
              <a:rPr lang="en-GB" sz="2000" b="0" dirty="0" smtClean="0"/>
              <a:t> </a:t>
            </a:r>
            <a:r>
              <a:rPr lang="en-GB" sz="2000" b="0" dirty="0" smtClean="0"/>
              <a:t>16</a:t>
            </a:r>
            <a:r>
              <a:rPr lang="en-GB" sz="2000" b="0" dirty="0" smtClean="0"/>
              <a:t>, </a:t>
            </a:r>
            <a:r>
              <a:rPr lang="en-GB" sz="2000" b="0" dirty="0" smtClean="0"/>
              <a:t>2020</a:t>
            </a:r>
            <a:endParaRPr lang="en-GB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4721960"/>
              </p:ext>
            </p:extLst>
          </p:nvPr>
        </p:nvGraphicFramePr>
        <p:xfrm>
          <a:off x="706438" y="3048000"/>
          <a:ext cx="7226300" cy="272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" name="Document" r:id="rId4" imgW="8268970" imgH="3133606" progId="Word.Document.8">
                  <p:embed/>
                </p:oleObj>
              </mc:Choice>
              <mc:Fallback>
                <p:oleObj name="Document" r:id="rId4" imgW="8268970" imgH="31336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38" y="3048000"/>
                        <a:ext cx="7226300" cy="2727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6181" y="2193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5332975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123728" y="2780928"/>
            <a:ext cx="4806559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Combination with Ranging Authentication Payload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16498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85800"/>
            <a:ext cx="7990656" cy="917598"/>
          </a:xfrm>
        </p:spPr>
        <p:txBody>
          <a:bodyPr/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Ranging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Authentication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Message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Erik </a:t>
            </a:r>
            <a:r>
              <a:rPr lang="en-US" dirty="0" smtClean="0"/>
              <a:t>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grpSp>
        <p:nvGrpSpPr>
          <p:cNvPr id="9" name="Group 8"/>
          <p:cNvGrpSpPr/>
          <p:nvPr/>
        </p:nvGrpSpPr>
        <p:grpSpPr>
          <a:xfrm>
            <a:off x="1942282" y="1806745"/>
            <a:ext cx="4542353" cy="3471278"/>
            <a:chOff x="1771509" y="1541898"/>
            <a:chExt cx="4542353" cy="3471278"/>
          </a:xfrm>
        </p:grpSpPr>
        <p:cxnSp>
          <p:nvCxnSpPr>
            <p:cNvPr id="7" name="Straight Connector 6"/>
            <p:cNvCxnSpPr/>
            <p:nvPr/>
          </p:nvCxnSpPr>
          <p:spPr bwMode="auto">
            <a:xfrm flipH="1">
              <a:off x="3323991" y="2348880"/>
              <a:ext cx="23873" cy="26642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Straight Connector 7"/>
            <p:cNvCxnSpPr/>
            <p:nvPr/>
          </p:nvCxnSpPr>
          <p:spPr bwMode="auto">
            <a:xfrm>
              <a:off x="5940152" y="2276872"/>
              <a:ext cx="0" cy="27363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Arrow Connector 9"/>
            <p:cNvCxnSpPr/>
            <p:nvPr/>
          </p:nvCxnSpPr>
          <p:spPr bwMode="auto">
            <a:xfrm flipH="1">
              <a:off x="3329861" y="2406222"/>
              <a:ext cx="2610292" cy="24180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TextBox 11"/>
            <p:cNvSpPr txBox="1"/>
            <p:nvPr/>
          </p:nvSpPr>
          <p:spPr>
            <a:xfrm>
              <a:off x="3059832" y="1924594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RSTA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724128" y="1924594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dirty="0" smtClean="0"/>
                <a:t>STA</a:t>
              </a:r>
              <a:endParaRPr lang="en-US" dirty="0"/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>
              <a:off x="3338862" y="2970320"/>
              <a:ext cx="2601290" cy="24764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TextBox 17"/>
            <p:cNvSpPr txBox="1"/>
            <p:nvPr/>
          </p:nvSpPr>
          <p:spPr>
            <a:xfrm>
              <a:off x="1771509" y="2483781"/>
              <a:ext cx="1615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Authenticate M1</a:t>
              </a:r>
              <a:endParaRPr lang="en-US" dirty="0"/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>
              <a:off x="3338862" y="3658358"/>
              <a:ext cx="2601290" cy="2526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H="1">
              <a:off x="3311858" y="4351408"/>
              <a:ext cx="2634177" cy="2432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TextBox 30"/>
            <p:cNvSpPr txBox="1"/>
            <p:nvPr/>
          </p:nvSpPr>
          <p:spPr>
            <a:xfrm>
              <a:off x="3802583" y="3443469"/>
              <a:ext cx="17507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Feed </a:t>
              </a:r>
              <a:r>
                <a:rPr lang="en-US" dirty="0" smtClean="0"/>
                <a:t>back M1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787722" y="4092357"/>
              <a:ext cx="184953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Feed </a:t>
              </a:r>
              <a:r>
                <a:rPr lang="en-US" dirty="0" smtClean="0"/>
                <a:t>back M2</a:t>
              </a:r>
              <a:endParaRPr lang="en-US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4453246" y="2244731"/>
              <a:ext cx="4209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M1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453246" y="2839195"/>
              <a:ext cx="4209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M2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44029" y="1541898"/>
              <a:ext cx="33698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Ranging </a:t>
              </a:r>
              <a:r>
                <a:rPr lang="en-US" dirty="0"/>
                <a:t>authentication </a:t>
              </a:r>
              <a:r>
                <a:rPr lang="en-US" dirty="0" smtClean="0"/>
                <a:t>messages in ranging frames</a:t>
              </a:r>
              <a:endParaRPr lang="en-US" dirty="0"/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>
              <a:off x="4392545" y="1872514"/>
              <a:ext cx="179455" cy="39982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4139952" y="1880486"/>
              <a:ext cx="444679" cy="9699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" name="TextBox 14"/>
          <p:cNvSpPr txBox="1"/>
          <p:nvPr/>
        </p:nvSpPr>
        <p:spPr>
          <a:xfrm>
            <a:off x="1425904" y="5587154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Keeping TOA minus PS-TOA consistent makes it harder to attack the LTF and allow correct demodulation of the ranging authentication messages!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01514" y="3328671"/>
            <a:ext cx="1615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Authenticate </a:t>
            </a:r>
            <a:r>
              <a:rPr lang="en-US" dirty="0" smtClean="0"/>
              <a:t>that </a:t>
            </a:r>
            <a:r>
              <a:rPr lang="en-US" dirty="0" smtClean="0"/>
              <a:t>M2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206644" y="4037363"/>
            <a:ext cx="1615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Authenticate </a:t>
            </a:r>
            <a:r>
              <a:rPr lang="en-US" dirty="0" smtClean="0"/>
              <a:t>that </a:t>
            </a:r>
            <a:r>
              <a:rPr lang="en-US" dirty="0" smtClean="0"/>
              <a:t>M1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894790" y="4710413"/>
            <a:ext cx="1615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Authenticate M2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188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Vehicle and Modulation for Ranging Authentication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455912"/>
          </a:xfrm>
        </p:spPr>
        <p:txBody>
          <a:bodyPr/>
          <a:lstStyle/>
          <a:p>
            <a:r>
              <a:rPr lang="en-US" dirty="0" smtClean="0"/>
              <a:t>Vehicle</a:t>
            </a:r>
          </a:p>
          <a:p>
            <a:pPr lvl="1"/>
            <a:r>
              <a:rPr lang="en-US" dirty="0" smtClean="0"/>
              <a:t>NDP PE</a:t>
            </a:r>
          </a:p>
          <a:p>
            <a:pPr lvl="1"/>
            <a:r>
              <a:rPr lang="en-US" dirty="0" smtClean="0"/>
              <a:t>Replace NDP with regular PPDU</a:t>
            </a:r>
          </a:p>
          <a:p>
            <a:r>
              <a:rPr lang="en-US" dirty="0" smtClean="0"/>
              <a:t>Modulation</a:t>
            </a:r>
          </a:p>
          <a:p>
            <a:pPr lvl="1"/>
            <a:r>
              <a:rPr lang="en-US" dirty="0" smtClean="0"/>
              <a:t>Need LTF sounding all Tx antennas</a:t>
            </a:r>
          </a:p>
          <a:p>
            <a:pPr lvl="1"/>
            <a:r>
              <a:rPr lang="en-US" dirty="0" smtClean="0"/>
              <a:t>Need to use STBC or MIMO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707904" y="4665712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Feasible?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240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 you support adding PS-TOA feedback, along with the TOA feedback, in the PHY secure mode?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Y/N/A: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667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840786" y="6504741"/>
            <a:ext cx="3960440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Erik Lindskog, Samsung </a:t>
            </a:r>
            <a:endParaRPr lang="en-GB" altLang="en-US" dirty="0"/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/>
              <a:t>Slide </a:t>
            </a:r>
            <a:fld id="{180A7CBB-D779-47FF-8121-3D1EAC5BC8AA}" type="slidenum">
              <a:rPr lang="en-GB" altLang="en-US"/>
              <a:pPr/>
              <a:t>14</a:t>
            </a:fld>
            <a:endParaRPr lang="en-GB" altLang="en-US"/>
          </a:p>
        </p:txBody>
      </p:sp>
      <p:sp>
        <p:nvSpPr>
          <p:cNvPr id="6146" name="Content Placeholder 2"/>
          <p:cNvSpPr>
            <a:spLocks noGrp="1"/>
          </p:cNvSpPr>
          <p:nvPr>
            <p:ph idx="4294967295"/>
          </p:nvPr>
        </p:nvSpPr>
        <p:spPr>
          <a:xfrm>
            <a:off x="3131840" y="2780928"/>
            <a:ext cx="3292773" cy="720080"/>
          </a:xfrm>
          <a:solidFill>
            <a:srgbClr val="FFFF00"/>
          </a:solidFill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36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81871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612741" y="2996952"/>
            <a:ext cx="5994718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Feedback Protected PHY Security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2653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 of PHY attacks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114800"/>
          </a:xfrm>
        </p:spPr>
        <p:txBody>
          <a:bodyPr/>
          <a:lstStyle/>
          <a:p>
            <a:r>
              <a:rPr lang="en-US" dirty="0" smtClean="0"/>
              <a:t>We have repetition of LTFs to enable attack on encrypted LTFs.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Relies on the peer modem to detect the attack</a:t>
            </a:r>
            <a:endParaRPr lang="en-US" dirty="0" smtClean="0"/>
          </a:p>
          <a:p>
            <a:r>
              <a:rPr lang="en-US" dirty="0" smtClean="0"/>
              <a:t>Consider channel metric feedback to detect PHY attacks</a:t>
            </a:r>
          </a:p>
          <a:p>
            <a:pPr lvl="1"/>
            <a:r>
              <a:rPr lang="en-US" dirty="0" smtClean="0"/>
              <a:t>Utilize reciprocity of channel</a:t>
            </a:r>
          </a:p>
          <a:p>
            <a:pPr lvl="1"/>
            <a:r>
              <a:rPr lang="en-US" dirty="0" smtClean="0"/>
              <a:t>Feed back a metric of the channel estimate</a:t>
            </a:r>
          </a:p>
          <a:p>
            <a:pPr lvl="2"/>
            <a:r>
              <a:rPr lang="en-US" dirty="0"/>
              <a:t>W</a:t>
            </a:r>
            <a:r>
              <a:rPr lang="en-US" dirty="0" smtClean="0"/>
              <a:t>hole channel estimate, or e.g.</a:t>
            </a:r>
          </a:p>
          <a:p>
            <a:pPr lvl="2"/>
            <a:r>
              <a:rPr lang="en-US" dirty="0" smtClean="0"/>
              <a:t>Average delay in the channel, i.e. the PS-TOA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Enables the originating modem to detect the attack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5C880F8-9C7D-4760-B738-53F7D5677438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155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78467" y="881600"/>
            <a:ext cx="7772400" cy="870992"/>
          </a:xfrm>
        </p:spPr>
        <p:txBody>
          <a:bodyPr/>
          <a:lstStyle/>
          <a:p>
            <a:r>
              <a:rPr lang="en-US" dirty="0" smtClean="0"/>
              <a:t>Attack Scenario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3495912"/>
            <a:ext cx="1941984" cy="12903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924944"/>
            <a:ext cx="597992" cy="93610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272232"/>
            <a:ext cx="872277" cy="826964"/>
          </a:xfrm>
          <a:prstGeom prst="rect">
            <a:avLst/>
          </a:prstGeom>
        </p:spPr>
      </p:pic>
      <p:cxnSp>
        <p:nvCxnSpPr>
          <p:cNvPr id="17" name="Straight Arrow Connector 16"/>
          <p:cNvCxnSpPr>
            <a:endCxn id="12" idx="1"/>
          </p:cNvCxnSpPr>
          <p:nvPr/>
        </p:nvCxnSpPr>
        <p:spPr bwMode="auto">
          <a:xfrm>
            <a:off x="2051720" y="3495912"/>
            <a:ext cx="4248472" cy="6451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2051720" y="3803647"/>
            <a:ext cx="4176464" cy="6334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7952" y="4437112"/>
            <a:ext cx="2664296" cy="1677072"/>
          </a:xfrm>
          <a:prstGeom prst="rect">
            <a:avLst/>
          </a:prstGeom>
        </p:spPr>
      </p:pic>
      <p:cxnSp>
        <p:nvCxnSpPr>
          <p:cNvPr id="30" name="Straight Arrow Connector 29"/>
          <p:cNvCxnSpPr/>
          <p:nvPr/>
        </p:nvCxnSpPr>
        <p:spPr bwMode="auto">
          <a:xfrm flipV="1">
            <a:off x="2051720" y="2636912"/>
            <a:ext cx="4824536" cy="4622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Arrow Connector 31"/>
          <p:cNvCxnSpPr>
            <a:endCxn id="12" idx="0"/>
          </p:cNvCxnSpPr>
          <p:nvPr/>
        </p:nvCxnSpPr>
        <p:spPr bwMode="auto">
          <a:xfrm>
            <a:off x="7271184" y="3199882"/>
            <a:ext cx="0" cy="2960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TextBox 32"/>
          <p:cNvSpPr txBox="1"/>
          <p:nvPr/>
        </p:nvSpPr>
        <p:spPr>
          <a:xfrm>
            <a:off x="3212732" y="3223719"/>
            <a:ext cx="34195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Unlikely that the channels are the same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520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352928" cy="74830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PS-TOA Feedback PHY Attack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Erik </a:t>
            </a:r>
            <a:r>
              <a:rPr lang="en-US" dirty="0" smtClean="0"/>
              <a:t>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3079310" y="1956481"/>
            <a:ext cx="18370" cy="25526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5698971" y="1909070"/>
            <a:ext cx="0" cy="26000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3088680" y="2038420"/>
            <a:ext cx="2610292" cy="2418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2818651" y="1556792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RSTA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482947" y="1556792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STA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3097681" y="2602518"/>
            <a:ext cx="2601290" cy="2476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1540861" y="2097483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Measure t2 </a:t>
            </a:r>
            <a:r>
              <a:rPr lang="en-US" dirty="0" smtClean="0"/>
              <a:t>and </a:t>
            </a:r>
            <a:r>
              <a:rPr lang="en-US" dirty="0" smtClean="0"/>
              <a:t>tp2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783689" y="2699252"/>
            <a:ext cx="1370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 </a:t>
            </a:r>
            <a:r>
              <a:rPr lang="en-US" dirty="0" smtClean="0"/>
              <a:t>t4 and tp4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3097681" y="3290556"/>
            <a:ext cx="2601290" cy="252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Arrow Connector 24"/>
          <p:cNvCxnSpPr/>
          <p:nvPr/>
        </p:nvCxnSpPr>
        <p:spPr bwMode="auto">
          <a:xfrm flipH="1">
            <a:off x="3070677" y="3983606"/>
            <a:ext cx="2634177" cy="2432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Box 30"/>
          <p:cNvSpPr txBox="1"/>
          <p:nvPr/>
        </p:nvSpPr>
        <p:spPr>
          <a:xfrm>
            <a:off x="3522951" y="3083828"/>
            <a:ext cx="1750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Feedback t2 and tp2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531953" y="3747189"/>
            <a:ext cx="1678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Feedback t4 and tp4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783689" y="3399518"/>
            <a:ext cx="2388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Compare </a:t>
            </a:r>
            <a:r>
              <a:rPr lang="en-US" sz="1400" b="1" dirty="0" smtClean="0">
                <a:solidFill>
                  <a:srgbClr val="FF0000"/>
                </a:solidFill>
              </a:rPr>
              <a:t>tp2-t2 with tp4-t4! 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03309" y="1807561"/>
            <a:ext cx="790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I2R NDP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044593" y="2414828"/>
            <a:ext cx="790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R2I NDP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39552" y="4068262"/>
            <a:ext cx="23667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Compare </a:t>
            </a:r>
            <a:r>
              <a:rPr lang="en-US" sz="1400" b="1" dirty="0" smtClean="0">
                <a:solidFill>
                  <a:srgbClr val="FF0000"/>
                </a:solidFill>
              </a:rPr>
              <a:t>tp2-t2 with tp4-t4! 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42180" y="4663690"/>
            <a:ext cx="6789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Forces attacker to attack both links or shift the entire channel estimate. </a:t>
            </a:r>
            <a:endParaRPr lang="en-US" sz="1800" dirty="0"/>
          </a:p>
        </p:txBody>
      </p:sp>
      <p:sp>
        <p:nvSpPr>
          <p:cNvPr id="29" name="TextBox 28"/>
          <p:cNvSpPr txBox="1"/>
          <p:nvPr/>
        </p:nvSpPr>
        <p:spPr>
          <a:xfrm>
            <a:off x="1566377" y="5180673"/>
            <a:ext cx="5923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Probably hard to do without triggering detection of the attack! 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43640" y="5730398"/>
            <a:ext cx="3895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Can be combined with LTF encryption! 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540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123728" y="2780928"/>
            <a:ext cx="4806559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Combination with LTF encryption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78329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attacks when the LTFs are encrypted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103984"/>
          </a:xfrm>
        </p:spPr>
        <p:txBody>
          <a:bodyPr/>
          <a:lstStyle/>
          <a:p>
            <a:r>
              <a:rPr lang="en-US" b="0" dirty="0" smtClean="0"/>
              <a:t>When the LTFs are encrypted, attacks may not be possible with perfect LTF replica</a:t>
            </a:r>
          </a:p>
          <a:p>
            <a:pPr lvl="1"/>
            <a:r>
              <a:rPr lang="en-US" dirty="0" smtClean="0"/>
              <a:t>Possibly only some of the tones are estimated correctly</a:t>
            </a:r>
          </a:p>
          <a:p>
            <a:pPr lvl="1"/>
            <a:r>
              <a:rPr lang="en-US" dirty="0" smtClean="0"/>
              <a:t>The attack may only be partial in the time domain</a:t>
            </a:r>
          </a:p>
          <a:p>
            <a:r>
              <a:rPr lang="en-US" b="0" dirty="0" smtClean="0">
                <a:solidFill>
                  <a:srgbClr val="FF0000"/>
                </a:solidFill>
              </a:rPr>
              <a:t>Causes unintended distortions of the channel raising the probability of detection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5C880F8-9C7D-4760-B738-53F7D5677438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999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844849" y="3068960"/>
            <a:ext cx="4015843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Proposed draft changes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05551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97" y="876226"/>
            <a:ext cx="7772400" cy="730396"/>
          </a:xfrm>
        </p:spPr>
        <p:txBody>
          <a:bodyPr/>
          <a:lstStyle/>
          <a:p>
            <a:r>
              <a:rPr lang="en-US" dirty="0" smtClean="0"/>
              <a:t>Proposed Draft Changes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Erik </a:t>
            </a:r>
            <a:r>
              <a:rPr lang="en-US" dirty="0" smtClean="0"/>
              <a:t>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grpSp>
        <p:nvGrpSpPr>
          <p:cNvPr id="3" name="Group 2"/>
          <p:cNvGrpSpPr/>
          <p:nvPr/>
        </p:nvGrpSpPr>
        <p:grpSpPr>
          <a:xfrm>
            <a:off x="683568" y="2420888"/>
            <a:ext cx="7454924" cy="2269073"/>
            <a:chOff x="685800" y="1844824"/>
            <a:chExt cx="7454924" cy="2269073"/>
          </a:xfrm>
        </p:grpSpPr>
        <p:grpSp>
          <p:nvGrpSpPr>
            <p:cNvPr id="19" name="Group 18"/>
            <p:cNvGrpSpPr/>
            <p:nvPr/>
          </p:nvGrpSpPr>
          <p:grpSpPr>
            <a:xfrm>
              <a:off x="1515988" y="1844824"/>
              <a:ext cx="6624736" cy="655841"/>
              <a:chOff x="1403648" y="2276871"/>
              <a:chExt cx="6624736" cy="655841"/>
            </a:xfrm>
          </p:grpSpPr>
          <p:sp>
            <p:nvSpPr>
              <p:cNvPr id="6" name="Rectangle 5"/>
              <p:cNvSpPr/>
              <p:nvPr/>
            </p:nvSpPr>
            <p:spPr bwMode="auto">
              <a:xfrm>
                <a:off x="1403648" y="2276872"/>
                <a:ext cx="6624736" cy="648072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8" name="Straight Connector 7"/>
              <p:cNvCxnSpPr/>
              <p:nvPr/>
            </p:nvCxnSpPr>
            <p:spPr bwMode="auto">
              <a:xfrm>
                <a:off x="2195736" y="2276872"/>
                <a:ext cx="0" cy="64807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9" name="TextBox 8"/>
              <p:cNvSpPr txBox="1"/>
              <p:nvPr/>
            </p:nvSpPr>
            <p:spPr>
              <a:xfrm>
                <a:off x="1451079" y="2462408"/>
                <a:ext cx="7505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Category</a:t>
                </a:r>
                <a:endParaRPr lang="en-US" dirty="0"/>
              </a:p>
            </p:txBody>
          </p:sp>
          <p:cxnSp>
            <p:nvCxnSpPr>
              <p:cNvPr id="10" name="Straight Connector 9"/>
              <p:cNvCxnSpPr/>
              <p:nvPr/>
            </p:nvCxnSpPr>
            <p:spPr bwMode="auto">
              <a:xfrm>
                <a:off x="3110136" y="2276871"/>
                <a:ext cx="0" cy="64807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" name="Straight Connector 10"/>
              <p:cNvCxnSpPr/>
              <p:nvPr/>
            </p:nvCxnSpPr>
            <p:spPr bwMode="auto">
              <a:xfrm>
                <a:off x="4067944" y="2276871"/>
                <a:ext cx="0" cy="64807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" name="Straight Connector 11"/>
              <p:cNvCxnSpPr/>
              <p:nvPr/>
            </p:nvCxnSpPr>
            <p:spPr bwMode="auto">
              <a:xfrm>
                <a:off x="4788024" y="2276871"/>
                <a:ext cx="0" cy="64807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" name="Straight Connector 12"/>
              <p:cNvCxnSpPr/>
              <p:nvPr/>
            </p:nvCxnSpPr>
            <p:spPr bwMode="auto">
              <a:xfrm>
                <a:off x="5508104" y="2276871"/>
                <a:ext cx="0" cy="64807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" name="Straight Connector 13"/>
              <p:cNvCxnSpPr/>
              <p:nvPr/>
            </p:nvCxnSpPr>
            <p:spPr bwMode="auto">
              <a:xfrm>
                <a:off x="6660232" y="2284640"/>
                <a:ext cx="0" cy="64807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1" name="Rectangle 20"/>
            <p:cNvSpPr/>
            <p:nvPr/>
          </p:nvSpPr>
          <p:spPr bwMode="auto">
            <a:xfrm>
              <a:off x="1515988" y="3105895"/>
              <a:ext cx="6624736" cy="64807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>
              <a:off x="2308076" y="3113663"/>
              <a:ext cx="0" cy="6480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TextBox 22"/>
            <p:cNvSpPr txBox="1"/>
            <p:nvPr/>
          </p:nvSpPr>
          <p:spPr>
            <a:xfrm>
              <a:off x="1469131" y="3199097"/>
              <a:ext cx="8640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CFO Parameter</a:t>
              </a:r>
              <a:endParaRPr lang="en-US" dirty="0"/>
            </a:p>
          </p:txBody>
        </p:sp>
        <p:cxnSp>
          <p:nvCxnSpPr>
            <p:cNvPr id="24" name="Straight Connector 23"/>
            <p:cNvCxnSpPr/>
            <p:nvPr/>
          </p:nvCxnSpPr>
          <p:spPr bwMode="auto">
            <a:xfrm>
              <a:off x="3222476" y="3105894"/>
              <a:ext cx="0" cy="6480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4180284" y="3105894"/>
              <a:ext cx="0" cy="6480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5093469" y="3105894"/>
              <a:ext cx="0" cy="6480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6014392" y="3105894"/>
              <a:ext cx="0" cy="6480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27"/>
            <p:cNvCxnSpPr/>
            <p:nvPr/>
          </p:nvCxnSpPr>
          <p:spPr bwMode="auto">
            <a:xfrm>
              <a:off x="6950496" y="3105894"/>
              <a:ext cx="0" cy="6480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TextBox 28"/>
            <p:cNvSpPr txBox="1"/>
            <p:nvPr/>
          </p:nvSpPr>
          <p:spPr>
            <a:xfrm>
              <a:off x="685800" y="2526367"/>
              <a:ext cx="5790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Octets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253711" y="2030361"/>
              <a:ext cx="10290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Public Action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57808" y="3798673"/>
              <a:ext cx="5790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Octets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189814" y="2038129"/>
              <a:ext cx="10239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Dialog Token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271343" y="2038129"/>
              <a:ext cx="5379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TOD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005790" y="2025865"/>
              <a:ext cx="5379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TOA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778057" y="2025865"/>
              <a:ext cx="8933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TOD Error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032427" y="2025865"/>
              <a:ext cx="8484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TOA Error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341793" y="3215819"/>
              <a:ext cx="8528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R2I NDP Tx Power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141704" y="3199097"/>
              <a:ext cx="101515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I2R NDP Target RSSI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071254" y="3115644"/>
              <a:ext cx="101515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AOA Feedback</a:t>
              </a:r>
            </a:p>
            <a:p>
              <a:pPr algn="ctr"/>
              <a:r>
                <a:rPr lang="en-US" dirty="0" smtClean="0"/>
                <a:t>(Optional)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156854" y="3114533"/>
              <a:ext cx="101515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Secure LTF Parameters</a:t>
              </a:r>
            </a:p>
            <a:p>
              <a:pPr algn="ctr"/>
              <a:r>
                <a:rPr lang="en-US" dirty="0" smtClean="0"/>
                <a:t>(Optional)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105284" y="3184722"/>
              <a:ext cx="8697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PSTOA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(Optional)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975061" y="3185802"/>
              <a:ext cx="10818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PSTOA Error</a:t>
              </a:r>
            </a:p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(Optional)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770374" y="2537210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637406" y="2537210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504438" y="2525176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409519" y="251259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143966" y="251259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034176" y="2519618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325843" y="2519618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807877" y="3836898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637406" y="380496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570976" y="381293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550059" y="3836897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13</a:t>
              </a:r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436809" y="380496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9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370379" y="379039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6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426406" y="377508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742257" y="5057842"/>
            <a:ext cx="61101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Add PS-TOA feedback in PHY secure mode as additional protection against attacks!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75273" y="1713642"/>
            <a:ext cx="1447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LMR frame: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855601181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211255</TotalTime>
  <Words>506</Words>
  <Application>Microsoft Office PowerPoint</Application>
  <PresentationFormat>On-screen Show (4:3)</PresentationFormat>
  <Paragraphs>132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MS Gothic</vt:lpstr>
      <vt:lpstr>Arial</vt:lpstr>
      <vt:lpstr>Times New Roman</vt:lpstr>
      <vt:lpstr>ACcord-Submission</vt:lpstr>
      <vt:lpstr>Microsoft Word 97 - 2003 Document</vt:lpstr>
      <vt:lpstr>Ranging PHY Security</vt:lpstr>
      <vt:lpstr>PowerPoint Presentation</vt:lpstr>
      <vt:lpstr>Detection of PHY attacks</vt:lpstr>
      <vt:lpstr>Attack Scenario</vt:lpstr>
      <vt:lpstr>PS-TOA Feedback PHY Attack Detection</vt:lpstr>
      <vt:lpstr>PowerPoint Presentation</vt:lpstr>
      <vt:lpstr>PHY attacks when the LTFs are encrypted</vt:lpstr>
      <vt:lpstr>PowerPoint Presentation</vt:lpstr>
      <vt:lpstr>Proposed Draft Changes</vt:lpstr>
      <vt:lpstr>PowerPoint Presentation</vt:lpstr>
      <vt:lpstr>Ranging Authentication Message</vt:lpstr>
      <vt:lpstr>Vehicle and Modulation for Ranging Authentication Message</vt:lpstr>
      <vt:lpstr>Straw Poll</vt:lpstr>
      <vt:lpstr>PowerPoint Presentation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FTM Timestamp Optimization</dc:title>
  <dc:subject>Optimization of Wi-Fi FTM timestamp reporting.</dc:subject>
  <dc:creator>Erik Lindskog, Samsung</dc:creator>
  <cp:keywords/>
  <cp:lastModifiedBy>Erik Lindskog</cp:lastModifiedBy>
  <cp:revision>1850</cp:revision>
  <cp:lastPrinted>2019-02-07T19:32:22Z</cp:lastPrinted>
  <dcterms:created xsi:type="dcterms:W3CDTF">2009-11-13T19:11:16Z</dcterms:created>
  <dcterms:modified xsi:type="dcterms:W3CDTF">2020-12-16T17:53:19Z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0b7e9515-6d8a-4695-953d-65cf463980f9</vt:lpwstr>
  </property>
  <property fmtid="{D5CDD505-2E9C-101B-9397-08002B2CF9AE}" pid="4" name="CTP_TimeStamp">
    <vt:lpwstr>2016-10-11 04:54:41Z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  <property fmtid="{D5CDD505-2E9C-101B-9397-08002B2CF9AE}" pid="9" name="NSCPROP_SA">
    <vt:lpwstr>C:\Users\e.lindskog\AppData\Local\Microsoft\Windows\INetCache\Content.Outlook\LIZA4BMM\20180507_R0_Qualcomm_LMR_Reporting_Formats_for_Passive_Location_obs modified by Ali (003).pptx</vt:lpwstr>
  </property>
</Properties>
</file>