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99"/>
  </p:notesMasterIdLst>
  <p:handoutMasterIdLst>
    <p:handoutMasterId r:id="rId100"/>
  </p:handoutMasterIdLst>
  <p:sldIdLst>
    <p:sldId id="256" r:id="rId2"/>
    <p:sldId id="257" r:id="rId3"/>
    <p:sldId id="2391" r:id="rId4"/>
    <p:sldId id="490" r:id="rId5"/>
    <p:sldId id="491" r:id="rId6"/>
    <p:sldId id="492" r:id="rId7"/>
    <p:sldId id="493" r:id="rId8"/>
    <p:sldId id="494" r:id="rId9"/>
    <p:sldId id="2392" r:id="rId10"/>
    <p:sldId id="2402" r:id="rId11"/>
    <p:sldId id="258" r:id="rId12"/>
    <p:sldId id="262" r:id="rId13"/>
    <p:sldId id="265" r:id="rId14"/>
    <p:sldId id="270" r:id="rId15"/>
    <p:sldId id="278" r:id="rId16"/>
    <p:sldId id="273" r:id="rId17"/>
    <p:sldId id="282" r:id="rId18"/>
    <p:sldId id="338" r:id="rId19"/>
    <p:sldId id="339" r:id="rId20"/>
    <p:sldId id="340" r:id="rId21"/>
    <p:sldId id="370" r:id="rId22"/>
    <p:sldId id="421" r:id="rId23"/>
    <p:sldId id="415" r:id="rId24"/>
    <p:sldId id="341" r:id="rId25"/>
    <p:sldId id="343" r:id="rId26"/>
    <p:sldId id="1593" r:id="rId27"/>
    <p:sldId id="272" r:id="rId28"/>
    <p:sldId id="293" r:id="rId29"/>
    <p:sldId id="306" r:id="rId30"/>
    <p:sldId id="290" r:id="rId31"/>
    <p:sldId id="296" r:id="rId32"/>
    <p:sldId id="423" r:id="rId33"/>
    <p:sldId id="271" r:id="rId34"/>
    <p:sldId id="276" r:id="rId35"/>
    <p:sldId id="426" r:id="rId36"/>
    <p:sldId id="427" r:id="rId37"/>
    <p:sldId id="269" r:id="rId38"/>
    <p:sldId id="647" r:id="rId39"/>
    <p:sldId id="1572" r:id="rId40"/>
    <p:sldId id="1589" r:id="rId41"/>
    <p:sldId id="1590" r:id="rId42"/>
    <p:sldId id="1599" r:id="rId43"/>
    <p:sldId id="1600" r:id="rId44"/>
    <p:sldId id="1601" r:id="rId45"/>
    <p:sldId id="311" r:id="rId46"/>
    <p:sldId id="313" r:id="rId47"/>
    <p:sldId id="1602" r:id="rId48"/>
    <p:sldId id="1603" r:id="rId49"/>
    <p:sldId id="1604" r:id="rId50"/>
    <p:sldId id="1605" r:id="rId51"/>
    <p:sldId id="430" r:id="rId52"/>
    <p:sldId id="431" r:id="rId53"/>
    <p:sldId id="266" r:id="rId54"/>
    <p:sldId id="263" r:id="rId55"/>
    <p:sldId id="268" r:id="rId56"/>
    <p:sldId id="264" r:id="rId57"/>
    <p:sldId id="1594" r:id="rId58"/>
    <p:sldId id="1595" r:id="rId59"/>
    <p:sldId id="1596" r:id="rId60"/>
    <p:sldId id="1597" r:id="rId61"/>
    <p:sldId id="1598" r:id="rId62"/>
    <p:sldId id="1591" r:id="rId63"/>
    <p:sldId id="1592" r:id="rId64"/>
    <p:sldId id="259" r:id="rId65"/>
    <p:sldId id="1606" r:id="rId66"/>
    <p:sldId id="286" r:id="rId67"/>
    <p:sldId id="299" r:id="rId68"/>
    <p:sldId id="302" r:id="rId69"/>
    <p:sldId id="300" r:id="rId70"/>
    <p:sldId id="1607" r:id="rId71"/>
    <p:sldId id="331" r:id="rId72"/>
    <p:sldId id="387" r:id="rId73"/>
    <p:sldId id="2398" r:id="rId74"/>
    <p:sldId id="2400" r:id="rId75"/>
    <p:sldId id="2393" r:id="rId76"/>
    <p:sldId id="2394" r:id="rId77"/>
    <p:sldId id="326" r:id="rId78"/>
    <p:sldId id="2395" r:id="rId79"/>
    <p:sldId id="373" r:id="rId80"/>
    <p:sldId id="371" r:id="rId81"/>
    <p:sldId id="372" r:id="rId82"/>
    <p:sldId id="353" r:id="rId83"/>
    <p:sldId id="364" r:id="rId84"/>
    <p:sldId id="376" r:id="rId85"/>
    <p:sldId id="356" r:id="rId86"/>
    <p:sldId id="374" r:id="rId87"/>
    <p:sldId id="2396" r:id="rId88"/>
    <p:sldId id="348" r:id="rId89"/>
    <p:sldId id="357" r:id="rId90"/>
    <p:sldId id="377" r:id="rId91"/>
    <p:sldId id="368" r:id="rId92"/>
    <p:sldId id="375" r:id="rId93"/>
    <p:sldId id="366" r:id="rId94"/>
    <p:sldId id="1583" r:id="rId95"/>
    <p:sldId id="2401" r:id="rId96"/>
    <p:sldId id="319" r:id="rId97"/>
    <p:sldId id="2362" r:id="rId98"/>
  </p:sldIdLst>
  <p:sldSz cx="12192000" cy="6858000"/>
  <p:notesSz cx="6934200" cy="9280525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832" autoAdjust="0"/>
    <p:restoredTop sz="94660"/>
  </p:normalViewPr>
  <p:slideViewPr>
    <p:cSldViewPr>
      <p:cViewPr varScale="1">
        <p:scale>
          <a:sx n="153" d="100"/>
          <a:sy n="153" d="100"/>
        </p:scale>
        <p:origin x="92" y="24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notesMaster" Target="notesMasters/notesMaster1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27475" y="8815388"/>
            <a:ext cx="30051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34200" cy="9280525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40388" y="96838"/>
            <a:ext cx="639762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4050" y="96838"/>
            <a:ext cx="825500" cy="2111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701675"/>
            <a:ext cx="6161087" cy="3467100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4763" cy="4175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600" tIns="46080" rIns="9360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57813" y="8985250"/>
            <a:ext cx="92233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7200" algn="l"/>
                <a:tab pos="1371600" algn="l"/>
                <a:tab pos="2286000" algn="l"/>
                <a:tab pos="3200400" algn="l"/>
                <a:tab pos="4114800" algn="l"/>
                <a:tab pos="5029200" algn="l"/>
                <a:tab pos="5943600" algn="l"/>
                <a:tab pos="6858000" algn="l"/>
                <a:tab pos="7772400" algn="l"/>
                <a:tab pos="8686800" algn="l"/>
                <a:tab pos="9601200" algn="l"/>
                <a:tab pos="105156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22625" y="8985250"/>
            <a:ext cx="51117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2313" y="8985250"/>
            <a:ext cx="714375" cy="182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20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1587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048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04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F12C820A-A132-4231-BE0A-AC79B82FD72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204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 cap="flat"/>
        </p:spPr>
      </p:sp>
      <p:sp>
        <p:nvSpPr>
          <p:cNvPr id="204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8914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5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1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1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1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1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3D3FA66A-62ED-4644-A773-A96A93BA9B1D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42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39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  <p:sp>
        <p:nvSpPr>
          <p:cNvPr id="23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23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23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0BDA00EA-C510-44A9-980E-C8DBCAD60F3A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5327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61807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35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97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27488" y="96838"/>
            <a:ext cx="2185987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doc.: IEEE 802.11-21/xxxxr0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46113" y="96838"/>
            <a:ext cx="733425" cy="214312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400"/>
              <a:t>January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3656013" y="9001125"/>
            <a:ext cx="2557462" cy="184150"/>
          </a:xfrm>
        </p:spPr>
        <p:txBody>
          <a:bodyPr/>
          <a:lstStyle>
            <a:lvl1pPr marL="342900" indent="-3429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279775" y="9001125"/>
            <a:ext cx="414338" cy="184150"/>
          </a:xfrm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Page </a:t>
            </a:r>
            <a:fld id="{F3F42982-5C51-4B0C-81ED-C6DD168AA414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36870" name="Rectangle 2"/>
          <p:cNvSpPr txBox="1">
            <a:spLocks noGrp="1" noChangeArrowheads="1"/>
          </p:cNvSpPr>
          <p:nvPr/>
        </p:nvSpPr>
        <p:spPr bwMode="auto">
          <a:xfrm>
            <a:off x="4017963" y="95250"/>
            <a:ext cx="219551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doc.: IEEE 802.11-10/0503r4</a:t>
            </a:r>
          </a:p>
        </p:txBody>
      </p:sp>
      <p:sp>
        <p:nvSpPr>
          <p:cNvPr id="36871" name="Rectangle 3"/>
          <p:cNvSpPr txBox="1">
            <a:spLocks noGrp="1" noChangeArrowheads="1"/>
          </p:cNvSpPr>
          <p:nvPr/>
        </p:nvSpPr>
        <p:spPr bwMode="auto">
          <a:xfrm>
            <a:off x="646113" y="95250"/>
            <a:ext cx="7540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 b="1">
                <a:ea typeface="MS PGothic" pitchFamily="34" charset="-128"/>
              </a:rPr>
              <a:t>May 2010</a:t>
            </a:r>
          </a:p>
        </p:txBody>
      </p:sp>
      <p:sp>
        <p:nvSpPr>
          <p:cNvPr id="36872" name="Rectangle 6"/>
          <p:cNvSpPr txBox="1">
            <a:spLocks noGrp="1" noChangeArrowheads="1"/>
          </p:cNvSpPr>
          <p:nvPr/>
        </p:nvSpPr>
        <p:spPr bwMode="auto">
          <a:xfrm>
            <a:off x="3133725" y="9001125"/>
            <a:ext cx="307975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marL="342900" indent="-3429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 algn="r">
              <a:spcBef>
                <a:spcPct val="0"/>
              </a:spcBef>
            </a:pPr>
            <a:r>
              <a:rPr lang="en-US" altLang="en-US">
                <a:ea typeface="MS PGothic" pitchFamily="34" charset="-128"/>
              </a:rPr>
              <a:t>Michael Montemurro, Research in Motion</a:t>
            </a:r>
          </a:p>
        </p:txBody>
      </p:sp>
      <p:sp>
        <p:nvSpPr>
          <p:cNvPr id="36873" name="Rectangle 7"/>
          <p:cNvSpPr txBox="1">
            <a:spLocks noGrp="1" noChangeArrowheads="1"/>
          </p:cNvSpPr>
          <p:nvPr/>
        </p:nvSpPr>
        <p:spPr bwMode="auto">
          <a:xfrm>
            <a:off x="3278188" y="9001125"/>
            <a:ext cx="41592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0"/>
              </a:spcBef>
            </a:pPr>
            <a:r>
              <a:rPr lang="en-US" altLang="en-US"/>
              <a:t>Page </a:t>
            </a:r>
            <a:fld id="{6C7B453B-48E0-4477-A157-3A28621F65B5}" type="slidenum">
              <a:rPr lang="en-US" altLang="en-US"/>
              <a:pPr algn="r">
                <a:spcBef>
                  <a:spcPct val="0"/>
                </a:spcBef>
              </a:pPr>
              <a:t>38</a:t>
            </a:fld>
            <a:endParaRPr lang="en-US" altLang="en-US"/>
          </a:p>
        </p:txBody>
      </p:sp>
      <p:sp>
        <p:nvSpPr>
          <p:cNvPr id="36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30200" y="696913"/>
            <a:ext cx="6199188" cy="3487737"/>
          </a:xfrm>
          <a:ln/>
        </p:spPr>
      </p:sp>
      <p:sp>
        <p:nvSpPr>
          <p:cNvPr id="36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94652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doc.: IEEE 802.11-12/xxxxr0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November 2010</a:t>
            </a: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>
                <a:ea typeface="MS PGothic" pitchFamily="34" charset="-128"/>
              </a:rPr>
              <a:t>Bruce Kraemer (Marvell)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A70BF216-4F0E-40E5-A09D-9F1D7CD8F887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9575" y="698500"/>
            <a:ext cx="6203950" cy="3490913"/>
          </a:xfrm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675" y="4421188"/>
            <a:ext cx="5619750" cy="4189412"/>
          </a:xfrm>
          <a:noFill/>
          <a:ln/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4120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40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81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33625" y="536575"/>
            <a:ext cx="4705350" cy="26479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883896" y="20213"/>
            <a:ext cx="1041952" cy="215444"/>
          </a:xfrm>
        </p:spPr>
        <p:txBody>
          <a:bodyPr/>
          <a:lstStyle/>
          <a:p>
            <a:pPr>
              <a:defRPr/>
            </a:pPr>
            <a:r>
              <a:rPr lang="en-US"/>
              <a:t>July 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5595220" y="6864241"/>
            <a:ext cx="2895601" cy="184666"/>
          </a:xfrm>
        </p:spPr>
        <p:txBody>
          <a:bodyPr/>
          <a:lstStyle/>
          <a:p>
            <a:pPr lvl="4">
              <a:defRPr/>
            </a:pPr>
            <a:r>
              <a:rPr lang="en-US"/>
              <a:t>Dorothy Stanley (HP Enterprise)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635019" y="6864241"/>
            <a:ext cx="415177" cy="184666"/>
          </a:xfrm>
        </p:spPr>
        <p:txBody>
          <a:bodyPr/>
          <a:lstStyle/>
          <a:p>
            <a:pPr>
              <a:defRPr/>
            </a:pPr>
            <a:r>
              <a:rPr lang="en-US"/>
              <a:t>Page </a:t>
            </a:r>
            <a:fld id="{7797EB75-BD9E-45DB-A35F-6C321BEA61EF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6250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42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43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47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48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076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49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7030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802.11-19/1413r0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Sept. 2019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Nikola Serafimovski, pureLiFi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50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744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802.11-20/19994r0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465D53FD-DB5F-4815-BF01-6488A8FBD189}" type="slidenum">
              <a:rPr lang="en-US"/>
              <a:pPr/>
              <a:t>51</a:t>
            </a:fld>
            <a:endParaRPr lang="en-US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3247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802.11-20/19994r0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CA5AFF69-4AEE-4693-9CD6-98E2EBC076EC}" type="slidenum">
              <a:rPr lang="en-US"/>
              <a:pPr/>
              <a:t>52</a:t>
            </a:fld>
            <a:endParaRPr lang="en-US"/>
          </a:p>
        </p:txBody>
      </p:sp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331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719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802.11-20/19994r0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07B9ED38-6DD0-4691-9FC3-0BE6EBBA3E57}" type="slidenum">
              <a:rPr lang="en-US"/>
              <a:pPr/>
              <a:t>54</a:t>
            </a:fld>
            <a:endParaRPr lang="en-US"/>
          </a:p>
        </p:txBody>
      </p:sp>
      <p:sp>
        <p:nvSpPr>
          <p:cNvPr id="1945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02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54113" y="701675"/>
            <a:ext cx="4625975" cy="34686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78855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de-DE"/>
              <a:t>doc.: IEEE 802.11-20/19994r0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GB"/>
              <a:t>January 2021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de-DE"/>
              <a:t>Marc Emmelmann (Koden-TI)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6AF579C-E269-44CC-A9F4-B7D1E2EA3836}" type="slidenum">
              <a:rPr lang="en-US"/>
              <a:pPr/>
              <a:t>56</a:t>
            </a:fld>
            <a:endParaRPr lang="en-US"/>
          </a:p>
        </p:txBody>
      </p:sp>
      <p:sp>
        <p:nvSpPr>
          <p:cNvPr id="2048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822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 Title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1024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102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 dirty="0"/>
              <a:t>Page </a:t>
            </a:r>
            <a:fld id="{9A6FF2A5-3843-4034-80EC-B86A7C49C539}" type="slidenum">
              <a:rPr lang="en-US"/>
              <a:pPr/>
              <a:t>65</a:t>
            </a:fld>
            <a:endParaRPr lang="en-US" dirty="0"/>
          </a:p>
        </p:txBody>
      </p:sp>
      <p:sp>
        <p:nvSpPr>
          <p:cNvPr id="102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02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6133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257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567832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7301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Doc Title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Month Year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/>
              <a:t>John Doe, Some Company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Page </a:t>
            </a:r>
            <a:fld id="{870C1BA4-1CEE-4CD8-8532-343A8D2B3155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237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 sz="1400"/>
              <a:t>doc.: IEEE 802.11-13/0900r0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en-US" sz="1400"/>
              <a:t>July 2013</a:t>
            </a:r>
            <a:endParaRPr lang="en-GB" altLang="en-US" sz="1400"/>
          </a:p>
        </p:txBody>
      </p:sp>
      <p:sp>
        <p:nvSpPr>
          <p:cNvPr id="17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8788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59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31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303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7588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>
              <a:spcBef>
                <a:spcPct val="0"/>
              </a:spcBef>
            </a:pPr>
            <a:r>
              <a:rPr lang="en-GB" altLang="en-US" dirty="0"/>
              <a:t>Hassan Yaghoobi (Intel Corp.)</a:t>
            </a:r>
          </a:p>
        </p:txBody>
      </p:sp>
      <p:sp>
        <p:nvSpPr>
          <p:cNvPr id="17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en-GB" altLang="en-US"/>
              <a:t>Page </a:t>
            </a:r>
            <a:fld id="{B6A31C27-B09A-4880-B9CE-D62100860083}" type="slidenum">
              <a:rPr lang="en-GB" altLang="en-US"/>
              <a:pPr>
                <a:spcBef>
                  <a:spcPct val="0"/>
                </a:spcBef>
              </a:pPr>
              <a:t>71</a:t>
            </a:fld>
            <a:endParaRPr lang="en-GB" altLang="en-US"/>
          </a:p>
        </p:txBody>
      </p:sp>
      <p:sp>
        <p:nvSpPr>
          <p:cNvPr id="17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8425" y="750888"/>
            <a:ext cx="6597650" cy="3711575"/>
          </a:xfrm>
          <a:ln/>
        </p:spPr>
      </p:sp>
      <p:sp>
        <p:nvSpPr>
          <p:cNvPr id="17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97836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3556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35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59DFE69E-7B67-423D-89E4-C946A1808069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35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355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64619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458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45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C2B2D208-67FA-4E74-9755-1AF3509BEB51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245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noFill/>
          <a:ln cap="flat"/>
        </p:spPr>
      </p:sp>
      <p:sp>
        <p:nvSpPr>
          <p:cNvPr id="24583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5250" rIns="952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57613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841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12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787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199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556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 err="1"/>
              <a:t>ila</a:t>
            </a:r>
            <a:r>
              <a:rPr lang="en-US" dirty="0"/>
              <a:t> – splitting IPv6 node identity from location for improved mobility.  Done efficiently without tunneling.</a:t>
            </a:r>
          </a:p>
          <a:p>
            <a:endParaRPr lang="en-US" dirty="0"/>
          </a:p>
          <a:p>
            <a:r>
              <a:rPr lang="en-US" dirty="0" err="1"/>
              <a:t>mls</a:t>
            </a:r>
            <a:r>
              <a:rPr lang="en-US" dirty="0"/>
              <a:t> – generalized capability for message confidentiality, authentication, and integrity.  Also membership verification, asynchronous key distribution, forward secrecy, post-compromise secrecy, and scalability.</a:t>
            </a:r>
          </a:p>
          <a:p>
            <a:endParaRPr lang="en-US" dirty="0"/>
          </a:p>
          <a:p>
            <a:r>
              <a:rPr lang="en-US" dirty="0"/>
              <a:t>Not clear that coms, </a:t>
            </a:r>
            <a:r>
              <a:rPr lang="en-US" dirty="0" err="1"/>
              <a:t>ila</a:t>
            </a:r>
            <a:r>
              <a:rPr lang="en-US" dirty="0"/>
              <a:t>, and </a:t>
            </a:r>
            <a:r>
              <a:rPr lang="en-US" dirty="0" err="1"/>
              <a:t>mls</a:t>
            </a:r>
            <a:r>
              <a:rPr lang="en-US" dirty="0"/>
              <a:t> will meet at IETF 102.</a:t>
            </a:r>
          </a:p>
        </p:txBody>
      </p:sp>
    </p:spTree>
    <p:extLst>
      <p:ext uri="{BB962C8B-B14F-4D97-AF65-F5344CB8AC3E}">
        <p14:creationId xmlns:p14="http://schemas.microsoft.com/office/powerpoint/2010/main" val="243312562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/>
              <a:t>doc.: IEEE 802.11-17/1557r0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7198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388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7537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1873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4198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19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B0A0A058-61AE-463F-87ED-EACDF2E98EFB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419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199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01620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40964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409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93E5D11F-20FA-4889-9D94-08C3D54988E1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409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4096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32332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962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13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8909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1041952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January 2021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31132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04708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84601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65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sz="1400" dirty="0"/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5704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85880" y="95706"/>
            <a:ext cx="2195858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doc.: IEEE 802.11-18/1280r0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654050" y="95706"/>
            <a:ext cx="753411" cy="215444"/>
          </a:xfrm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May 2019</a:t>
            </a:r>
          </a:p>
        </p:txBody>
      </p:sp>
      <p:sp>
        <p:nvSpPr>
          <p:cNvPr id="26628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 marL="342900" indent="-3429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4572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9144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1371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18288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22860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4"/>
            <a:r>
              <a:rPr lang="en-US"/>
              <a:t>Peter Yee, AKAYLA</a:t>
            </a:r>
          </a:p>
        </p:txBody>
      </p:sp>
      <p:sp>
        <p:nvSpPr>
          <p:cNvPr id="266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93345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Page </a:t>
            </a:r>
            <a:fld id="{E783FD9D-D6EB-47B8-935B-6BFFBD965035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266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26631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31570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701675"/>
            <a:ext cx="6165850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doc.: 15-13/0083r0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US" dirty="0"/>
              <a:t>John Doe, Some Company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US" dirty="0"/>
              <a:t>Page </a:t>
            </a:r>
            <a:fld id="{2474B621-0683-2C49-85C4-D962E663A1EC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63605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EA25EADA-8DDC-4EE3-B5F1-3BBBDDDD6BEC}" type="slidenum">
              <a:rPr lang="en-US"/>
              <a:pPr/>
              <a:t>97</a:t>
            </a:fld>
            <a:endParaRPr lang="en-US"/>
          </a:p>
        </p:txBody>
      </p:sp>
      <p:sp>
        <p:nvSpPr>
          <p:cNvPr id="1433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67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14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4127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15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8654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/>
              <a:t>Page </a:t>
            </a:r>
            <a:fld id="{35E0D7E8-EBB2-4683-98FD-8E18BC106EDA}" type="slidenum">
              <a:rPr lang="en-US"/>
              <a:pPr/>
              <a:t>16</a:t>
            </a:fld>
            <a:endParaRPr lang="en-US"/>
          </a:p>
        </p:txBody>
      </p:sp>
      <p:sp>
        <p:nvSpPr>
          <p:cNvPr id="1843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384175" y="701675"/>
            <a:ext cx="6165850" cy="34686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923925" y="4408488"/>
            <a:ext cx="5086350" cy="4270375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790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/>
              <a:t>doc.: IEEE 802.11-16/0190r0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r>
              <a:rPr lang="en-US"/>
              <a:t>January 2016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pPr lvl="4"/>
            <a:r>
              <a:rPr lang="en-US"/>
              <a:t>Joseph Levy (InterDigital)</a:t>
            </a:r>
          </a:p>
        </p:txBody>
      </p:sp>
      <p:sp>
        <p:nvSpPr>
          <p:cNvPr id="194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r>
              <a:rPr lang="en-US"/>
              <a:t>Page </a:t>
            </a:r>
            <a:fld id="{7441BA8B-EA44-4BCB-8894-4A698C9D9ECD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94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701675"/>
            <a:ext cx="6165850" cy="3468688"/>
          </a:xfrm>
          <a:ln/>
        </p:spPr>
      </p:sp>
      <p:sp>
        <p:nvSpPr>
          <p:cNvPr id="194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39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DE40C9FC-4879-4F20-9ECA-A574A90476B7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10363200" cy="1066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January 2021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38FAED2-464C-4508-9182-2C89713D06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470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2021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3ABCC52B-A3F7-440B-BBF2-55191E6E777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1" y="1981201"/>
            <a:ext cx="5077884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484" y="1981201"/>
            <a:ext cx="508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1CD163DD-D5E7-41DA-95F2-71530C24F8C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>
          <a:xfrm>
            <a:off x="7524760" y="6475414"/>
            <a:ext cx="3865024" cy="180975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9B99EC4-A1FB-4C79-B9A5-C1FFD5A90380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06B781AF-4CCF-49B0-A572-DE54FBE5D94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F5D8E26B-7BCF-4D25-9C89-0168A6618F18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6B5E41C2-EF12-4EF2-8280-F2B4208277C2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1" y="685801"/>
            <a:ext cx="2588684" cy="540861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1"/>
            <a:ext cx="7569200" cy="540861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January 2021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Slide </a:t>
            </a:r>
            <a:fld id="{9B0D65C8-A0CA-4DDA-83BB-897866218593}" type="slidenum">
              <a:rPr lang="en-GB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914401" y="685801"/>
            <a:ext cx="10361084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1" y="1981201"/>
            <a:ext cx="10361084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the outline text format</a:t>
            </a:r>
          </a:p>
          <a:p>
            <a:pPr lvl="1"/>
            <a:r>
              <a:rPr lang="en-GB"/>
              <a:t>Second Outline Level</a:t>
            </a:r>
          </a:p>
          <a:p>
            <a:pPr lvl="2"/>
            <a:r>
              <a:rPr lang="en-GB"/>
              <a:t>Third Outline Level</a:t>
            </a:r>
          </a:p>
          <a:p>
            <a:pPr lvl="3"/>
            <a:r>
              <a:rPr lang="en-GB"/>
              <a:t>Fourth Outline Level</a:t>
            </a:r>
          </a:p>
          <a:p>
            <a:pPr lvl="4"/>
            <a:r>
              <a:rPr lang="en-GB"/>
              <a:t>Fifth Outline Level</a:t>
            </a:r>
          </a:p>
          <a:p>
            <a:pPr lvl="4"/>
            <a:r>
              <a:rPr lang="en-GB"/>
              <a:t>Sixth Outline Level</a:t>
            </a:r>
          </a:p>
          <a:p>
            <a:pPr lvl="4"/>
            <a:r>
              <a:rPr lang="en-GB"/>
              <a:t>Seventh Outline Level</a:t>
            </a:r>
          </a:p>
          <a:p>
            <a:pPr lvl="4"/>
            <a:r>
              <a:rPr lang="en-GB"/>
              <a:t>Eighth Outline Level</a:t>
            </a:r>
          </a:p>
          <a:p>
            <a:pPr lvl="4"/>
            <a:r>
              <a:rPr lang="en-GB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929217" y="333375"/>
            <a:ext cx="2499764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7143757" y="6475414"/>
            <a:ext cx="4246027" cy="1809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5793318" y="6475414"/>
            <a:ext cx="704849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/>
              <a:t>Slide </a:t>
            </a:r>
            <a:fld id="{D09C756B-EB39-4236-ADBB-73052B179AE4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914400" y="609600"/>
            <a:ext cx="103632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912285" y="6475413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914400" y="6477000"/>
            <a:ext cx="1046480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400"/>
          </a:p>
        </p:txBody>
      </p:sp>
      <p:sp>
        <p:nvSpPr>
          <p:cNvPr id="10" name="Date Placeholder 3"/>
          <p:cNvSpPr txBox="1">
            <a:spLocks/>
          </p:cNvSpPr>
          <p:nvPr userDrawn="1"/>
        </p:nvSpPr>
        <p:spPr bwMode="auto">
          <a:xfrm>
            <a:off x="6667504" y="357166"/>
            <a:ext cx="4667283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doc.: IEEE 802.11-20/1944r0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6" charset="0"/>
              <a:ea typeface="MS Gothic" charset="-128"/>
              <a:cs typeface="Arial Unicode MS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9" r:id="rId9"/>
    <p:sldLayoutId id="2147483660" r:id="rId10"/>
  </p:sldLayoutIdLst>
  <p:hf hdr="0"/>
  <p:txStyles>
    <p:titleStyle>
      <a:lvl1pPr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marL="742950" indent="-28575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143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600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0574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200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42900" indent="-342900" algn="l" defTabSz="449263" rtl="0" eaLnBrk="1" fontAlgn="base" hangingPunct="1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1" fontAlgn="base" hangingPunct="1">
        <a:spcBef>
          <a:spcPts val="4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mailto:volker.jungnickel@hhi.fraunhofer.de" TargetMode="External"/><Relationship Id="rId13" Type="http://schemas.openxmlformats.org/officeDocument/2006/relationships/hyperlink" Target="mailto:claudio.da.silva@intel.com" TargetMode="External"/><Relationship Id="rId3" Type="http://schemas.openxmlformats.org/officeDocument/2006/relationships/hyperlink" Target="mailto:robert.stacey@intel.com" TargetMode="External"/><Relationship Id="rId7" Type="http://schemas.openxmlformats.org/officeDocument/2006/relationships/hyperlink" Target="mailto:po-kai.huang@intel.com" TargetMode="External"/><Relationship Id="rId12" Type="http://schemas.openxmlformats.org/officeDocument/2006/relationships/hyperlink" Target="mailto:edward.ks.au@huawei.co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chaochun.wang@mediatek.com" TargetMode="External"/><Relationship Id="rId11" Type="http://schemas.openxmlformats.org/officeDocument/2006/relationships/hyperlink" Target="mailto:bahareh.sagedhi@intel.com" TargetMode="External"/><Relationship Id="rId5" Type="http://schemas.openxmlformats.org/officeDocument/2006/relationships/hyperlink" Target="mailto:RoyWant@google.com" TargetMode="External"/><Relationship Id="rId10" Type="http://schemas.openxmlformats.org/officeDocument/2006/relationships/hyperlink" Target="mailto:carol@ansley.com" TargetMode="External"/><Relationship Id="rId4" Type="http://schemas.openxmlformats.org/officeDocument/2006/relationships/hyperlink" Target="mailto:carlos.cordeiro@intel.com" TargetMode="External"/><Relationship Id="rId9" Type="http://schemas.openxmlformats.org/officeDocument/2006/relationships/hyperlink" Target="mailto:harrybims@me.com" TargetMode="External"/><Relationship Id="rId14" Type="http://schemas.openxmlformats.org/officeDocument/2006/relationships/hyperlink" Target="mailto:emily.h.qi@intel.co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myproject/Public/mytools/draft/styleman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grouper.ieee.org/groups/802/11/Reports/802.11_Timelines.h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0-AANI-draft-technical-report-on-interworking-between-3gpp-5g-network-wlan.docx" TargetMode="External"/><Relationship Id="rId7" Type="http://schemas.openxmlformats.org/officeDocument/2006/relationships/hyperlink" Target="https://mentor.ieee.org/802.11/dcn/21/11-21-0001-00-AANI-comment-review-on-technical-report-on-wlan-inetrworking-to-3gpp-5g-network.docx" TargetMode="External"/><Relationship Id="rId2" Type="http://schemas.openxmlformats.org/officeDocument/2006/relationships/hyperlink" Target="https://mentor.ieee.org/802.11/dcn/20/11-20-1937-04-AANI-aani-sc-teleconference-agenda-january-2021-interim.ppt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0/11-20-0013-08-AANI-draft-technical-report-on-interworking-between-3gpp-5g-network-wlan.docx" TargetMode="External"/><Relationship Id="rId5" Type="http://schemas.openxmlformats.org/officeDocument/2006/relationships/hyperlink" Target="https://mentor.ieee.org/802.11/dcn/20/11-20-0013-09-AANI-draft-technical-report-on-interworking-between-3gpp-5g-network-wlan.docx" TargetMode="External"/><Relationship Id="rId4" Type="http://schemas.openxmlformats.org/officeDocument/2006/relationships/hyperlink" Target="https://mentor.ieee.org/802.11/dcn/20/11-20-1645-03-AANI-the-original-figures-in-the-draft-technical-report-on-interworking-between-3gpp-5g-network-and-wlan.pptx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262-08-AANI-cc32-aani-report-comments.xlsx" TargetMode="External"/><Relationship Id="rId2" Type="http://schemas.openxmlformats.org/officeDocument/2006/relationships/hyperlink" Target="https://mentor.ieee.org/802.11/dcn/20/11-20-1262-00-AANI-cc32-aani-report-comments.xlsx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0013-10-AANI-draft-technical-report-on-interworking-between-3gpp-5g-network-wlan.docx" TargetMode="External"/><Relationship Id="rId2" Type="http://schemas.openxmlformats.org/officeDocument/2006/relationships/hyperlink" Target="https://mentor.ieee.org/802.11/dcn/20/11-20-0013-07-AANI-draft-technical-report-on-interworking-between-3gpp-5g-network-wlan.docx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0013-10-AANI-draft-technical-report-on-interworking-between-3gpp-5g-network-wlan.docx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908-06-0arc-arc-sc-agenda-jan-2021.pptx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entor.ieee.org/802.11/dcn/21/11-21-0092-01-0arc-llc-theory-and-protocol-discrimination.pdf" TargetMode="External"/><Relationship Id="rId5" Type="http://schemas.openxmlformats.org/officeDocument/2006/relationships/hyperlink" Target="https://mentor.ieee.org/802.11/dcn/20/11-20-1639-10-00be-11be-ap-mld-architecture-discussion.pptx" TargetMode="External"/><Relationship Id="rId4" Type="http://schemas.openxmlformats.org/officeDocument/2006/relationships/hyperlink" Target="https://mentor.ieee.org/802.11/dcn/20/11-20-0177-05-0arc-liaison-to-revmd-on-ess.docx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19/11-19-0106-00-000m-sta-and-ap.docx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5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973-01-coex-issues-wi-fi-client-association-and-data-transmission.pptx" TargetMode="External"/><Relationship Id="rId2" Type="http://schemas.openxmlformats.org/officeDocument/2006/relationships/hyperlink" Target="https://mentor.ieee.org/802.11/dcn/20/11-20-1928-04-coex-agenda-for-jan-2021-virtually.pptx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6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0/11-20-1895-06-0jtc-agenda-for-jan-2021-virtually.pptx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mentor.ieee.org/802.11/dcn/20/11-20-1682-01-0000-p802-11revme-revision-par.doc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standards.ieee.org/content/dam/ieee-standards/standards/web/governance/revcom/agenda.pdf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7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8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5.png"/><Relationship Id="rId4" Type="http://schemas.openxmlformats.org/officeDocument/2006/relationships/oleObject" Target="../embeddings/oleObject9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10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hyperlink" Target="https://mentor.ieee.org/802.11/dcn/21/11-21-0105-00-0itu-itu-ahg-minutes-for-jan-12-2021.docx" TargetMode="Externa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1.bin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etf.org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ols.ietf.org/dailydose/" TargetMode="External"/><Relationship Id="rId5" Type="http://schemas.openxmlformats.org/officeDocument/2006/relationships/hyperlink" Target="https://www.ietf.org/edu/tutorials.html" TargetMode="External"/><Relationship Id="rId4" Type="http://schemas.openxmlformats.org/officeDocument/2006/relationships/hyperlink" Target="https://www.ietf.org/edu/process-oriented-tutorials.html#newcomers" TargetMode="Externa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ab.org/activities/joint-activities/iab-ieee-coordination/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dhc-mac-assign/" TargetMode="External"/><Relationship Id="rId4" Type="http://schemas.openxmlformats.org/officeDocument/2006/relationships/hyperlink" Target="https://datatracker.ietf.org/wg/ipwave/charter/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bof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wg/apn/about/" TargetMode="Externa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chartering/" TargetMode="Externa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etf.org/blog/yang-catalog-latest-developments-ietf-100-hackathon/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1.ieee802.org/yangsters/" TargetMode="External"/><Relationship Id="rId4" Type="http://schemas.openxmlformats.org/officeDocument/2006/relationships/hyperlink" Target="https://yangcatalog.org/" TargetMode="Externa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6lo/charter/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rfc-editor.org/info/rfc8928" TargetMode="External"/><Relationship Id="rId4" Type="http://schemas.openxmlformats.org/officeDocument/2006/relationships/hyperlink" Target="https://www.rfc-editor.org/info/rfc8929" TargetMode="Externa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roll/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group/iotdir/about/" TargetMode="External"/><Relationship Id="rId4" Type="http://schemas.openxmlformats.org/officeDocument/2006/relationships/hyperlink" Target="http://datatracker.ietf.org/wg/core/" TargetMode="Externa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capport/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emu/" TargetMode="External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emu-eap-tls13/" TargetMode="Externa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etf.org/topics/netmgmt/" TargetMode="External"/><Relationship Id="rId3" Type="http://schemas.openxmlformats.org/officeDocument/2006/relationships/hyperlink" Target="http://datatracker.ietf.org/wg/opsawg/" TargetMode="External"/><Relationship Id="rId7" Type="http://schemas.openxmlformats.org/officeDocument/2006/relationships/hyperlink" Target="https://tools.ietf.org/html/rfc6632" TargetMode="External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rfc8886/" TargetMode="External"/><Relationship Id="rId5" Type="http://schemas.openxmlformats.org/officeDocument/2006/relationships/hyperlink" Target="https://datatracker.ietf.org/doc/draft-ietf-opsawg-vpn-common/" TargetMode="External"/><Relationship Id="rId4" Type="http://schemas.openxmlformats.org/officeDocument/2006/relationships/hyperlink" Target="https://datatracker.ietf.org/doc/draft-ietf-opsawg-l2nm/" TargetMode="Externa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hyperlink" Target="http://datatracker.ietf.org/wg/tls/" TargetMode="Externa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atatracker.ietf.org/doc/draft-ietf-tls-ctls/" TargetMode="External"/><Relationship Id="rId4" Type="http://schemas.openxmlformats.org/officeDocument/2006/relationships/hyperlink" Target="https://datatracker.ietf.org/doc/draft-ietf-tls-oldversions-deprecate/" TargetMode="Externa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wg/detnet/charter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atatracker.ietf.org/doc/draft-ietf-detnet-security/" TargetMode="External"/><Relationship Id="rId5" Type="http://schemas.openxmlformats.org/officeDocument/2006/relationships/hyperlink" Target="https://datatracker.ietf.org/doc/draft-ietf-detnet-yang/" TargetMode="External"/><Relationship Id="rId4" Type="http://schemas.openxmlformats.org/officeDocument/2006/relationships/hyperlink" Target="https://datatracker.ietf.org/doc/draft-ietf-detnet-ip-over-tsn/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draft-ietf-raw-use-cases/" TargetMode="External"/><Relationship Id="rId2" Type="http://schemas.openxmlformats.org/officeDocument/2006/relationships/hyperlink" Target="https://datatracker.ietf.org/wg/raw/charter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raw-technologies/" TargetMode="Externa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ipwave/about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ipwave-vehicular-networking/" TargetMode="Externa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group/anima/about/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datatracker.ietf.org/doc/draft-ietf-anima-bootstrapping-keyinfra/" TargetMode="Externa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tracker.ietf.org/doc/rfc7241/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eee-sa.centraldesktop.com/802liaisondb/FrontPage" TargetMode="Externa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12.bin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January 2021 Session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/>
              <a:t>Date: 2021-01-14</a:t>
            </a:r>
            <a:endParaRPr lang="en-GB" sz="2000" b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9450121"/>
              </p:ext>
            </p:extLst>
          </p:nvPr>
        </p:nvGraphicFramePr>
        <p:xfrm>
          <a:off x="989013" y="2411413"/>
          <a:ext cx="10039350" cy="242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08" name="Document" r:id="rId4" imgW="10512000" imgH="2539535" progId="Word.Document.8">
                  <p:embed/>
                </p:oleObj>
              </mc:Choice>
              <mc:Fallback>
                <p:oleObj name="Document" r:id="rId4" imgW="10512000" imgH="2539535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411413"/>
                        <a:ext cx="10039350" cy="24288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55FA0B-B8B6-4A90-8683-673AF4F2CC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Reports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68DE0-1A38-4A19-8A95-7EAC12B336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9289EE-3412-467A-BD2E-29CFC6441FB0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A62B2-DBED-4D4F-8C57-B7A1EFB25B8D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0672D2-332C-4D09-9213-DE848214A7C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439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/>
              <a:t>802.11 WG Editor’s Meeting (Jan 2021)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463675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2021-01-11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2794483"/>
              </p:ext>
            </p:extLst>
          </p:nvPr>
        </p:nvGraphicFramePr>
        <p:xfrm>
          <a:off x="993775" y="2436813"/>
          <a:ext cx="10123488" cy="246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3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2436813"/>
                        <a:ext cx="10123488" cy="24606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4073967-9F00-405B-9DF1-A8854ADDDDF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5D992E6-2D3B-4BB3-AF45-8531B69ECF0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676C5C-F4D0-4673-9586-29DC0865F653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900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Volunteer Editor Contacts</a:t>
            </a:r>
            <a:endParaRPr lang="en-GB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907283" y="1524000"/>
            <a:ext cx="10361084" cy="4876800"/>
          </a:xfrm>
          <a:noFill/>
        </p:spPr>
        <p:txBody>
          <a:bodyPr/>
          <a:lstStyle/>
          <a:p>
            <a:pPr marL="342900" lvl="1" indent="-342900">
              <a:buFontTx/>
              <a:buChar char="•"/>
            </a:pPr>
            <a:r>
              <a:rPr lang="en-US" sz="1600" b="1" dirty="0" err="1"/>
              <a:t>TGax</a:t>
            </a:r>
            <a:r>
              <a:rPr lang="en-US" sz="1600" b="1" dirty="0"/>
              <a:t> – Robert Stacey </a:t>
            </a:r>
            <a:r>
              <a:rPr lang="en-US" sz="1600" dirty="0"/>
              <a:t>– </a:t>
            </a:r>
            <a:r>
              <a:rPr lang="en-US" sz="1600" dirty="0">
                <a:hlinkClick r:id="rId3"/>
              </a:rPr>
              <a:t>robert.stacey@intel.com</a:t>
            </a:r>
            <a:r>
              <a:rPr lang="en-US" sz="1600" dirty="0"/>
              <a:t> </a:t>
            </a:r>
            <a:r>
              <a:rPr lang="en-US" sz="1600" b="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TGay</a:t>
            </a:r>
            <a:r>
              <a:rPr lang="en-US" sz="1600" b="1" dirty="0"/>
              <a:t> – Carlos </a:t>
            </a:r>
            <a:r>
              <a:rPr lang="en-US" sz="1600" b="1" dirty="0" err="1"/>
              <a:t>Cordeiro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4"/>
              </a:rPr>
              <a:t>carlos.cordeiro@intel.com</a:t>
            </a:r>
            <a:r>
              <a:rPr lang="en-US" sz="1600" dirty="0"/>
              <a:t> 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TGaz</a:t>
            </a:r>
            <a:r>
              <a:rPr lang="en-US" sz="1600" b="1" dirty="0"/>
              <a:t> – Roy Want </a:t>
            </a:r>
            <a:r>
              <a:rPr lang="en-US" sz="1600" dirty="0">
                <a:hlinkClick r:id="rId5"/>
              </a:rPr>
              <a:t>RoyWant@google.com</a:t>
            </a:r>
            <a:r>
              <a:rPr lang="en-US" sz="1600" dirty="0"/>
              <a:t> , </a:t>
            </a:r>
            <a:r>
              <a:rPr lang="en-US" sz="1600" b="1" dirty="0"/>
              <a:t>Chao Chun Wang </a:t>
            </a:r>
            <a:r>
              <a:rPr lang="en-US" sz="1600" dirty="0"/>
              <a:t>– </a:t>
            </a:r>
            <a:r>
              <a:rPr lang="en-US" sz="1600" dirty="0">
                <a:hlinkClick r:id="rId6"/>
              </a:rPr>
              <a:t>chaochun.wang@mediatek.com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TGba</a:t>
            </a:r>
            <a:r>
              <a:rPr lang="en-US" sz="1600" b="1" dirty="0"/>
              <a:t> – Po-kai Huang </a:t>
            </a:r>
            <a:r>
              <a:rPr lang="en-US" sz="1600" dirty="0"/>
              <a:t>– </a:t>
            </a:r>
            <a:r>
              <a:rPr lang="en-US" sz="1600" dirty="0">
                <a:hlinkClick r:id="rId7"/>
              </a:rPr>
              <a:t>po-kai.huang@intel.com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TGbb</a:t>
            </a:r>
            <a:r>
              <a:rPr lang="en-US" sz="1600" b="1" dirty="0"/>
              <a:t> – Volker </a:t>
            </a:r>
            <a:r>
              <a:rPr lang="en-US" sz="1600" b="1" dirty="0" err="1"/>
              <a:t>Jungnickel</a:t>
            </a:r>
            <a:r>
              <a:rPr lang="en-US" sz="1600" b="1" dirty="0"/>
              <a:t> </a:t>
            </a:r>
            <a:r>
              <a:rPr lang="en-US" sz="1600" dirty="0"/>
              <a:t>– </a:t>
            </a:r>
            <a:r>
              <a:rPr lang="en-US" sz="1600" dirty="0">
                <a:hlinkClick r:id="rId8"/>
              </a:rPr>
              <a:t>volker.jungnickel@hhi.fraunhofer.de</a:t>
            </a:r>
            <a:r>
              <a:rPr lang="en-US" sz="1600" dirty="0"/>
              <a:t> , </a:t>
            </a:r>
            <a:r>
              <a:rPr lang="en-US" sz="1600" b="1" dirty="0"/>
              <a:t>Harry </a:t>
            </a:r>
            <a:r>
              <a:rPr lang="en-US" sz="1600" b="1" dirty="0" err="1"/>
              <a:t>Bims</a:t>
            </a:r>
            <a:r>
              <a:rPr lang="en-US" sz="1600" b="1" dirty="0"/>
              <a:t> </a:t>
            </a:r>
            <a:r>
              <a:rPr lang="en-US" sz="1600" dirty="0">
                <a:hlinkClick r:id="rId9"/>
              </a:rPr>
              <a:t>harrybims@me.com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TGbc</a:t>
            </a:r>
            <a:r>
              <a:rPr lang="en-US" sz="1600" b="1" dirty="0"/>
              <a:t> – Carol Ansley </a:t>
            </a:r>
            <a:r>
              <a:rPr lang="en-US" sz="1600" dirty="0"/>
              <a:t>– </a:t>
            </a:r>
            <a:r>
              <a:rPr lang="en-US" sz="1600" dirty="0">
                <a:hlinkClick r:id="rId10"/>
              </a:rPr>
              <a:t>carol@ansley.com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TGbd</a:t>
            </a:r>
            <a:r>
              <a:rPr lang="en-US" sz="1600" b="1" dirty="0"/>
              <a:t> – </a:t>
            </a:r>
            <a:r>
              <a:rPr lang="en-US" sz="1600" b="1" dirty="0" err="1"/>
              <a:t>Bahar</a:t>
            </a:r>
            <a:r>
              <a:rPr lang="en-US" sz="1600" b="1" dirty="0"/>
              <a:t> Sadeghi </a:t>
            </a:r>
            <a:r>
              <a:rPr lang="en-US" sz="1600" dirty="0"/>
              <a:t>–</a:t>
            </a:r>
            <a:r>
              <a:rPr lang="en-US" sz="1600" b="1" dirty="0"/>
              <a:t> </a:t>
            </a:r>
            <a:r>
              <a:rPr lang="en-US" sz="1600" dirty="0">
                <a:hlinkClick r:id="rId11"/>
              </a:rPr>
              <a:t>bahareh.sagedhi@intel.com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TGbe</a:t>
            </a:r>
            <a:r>
              <a:rPr lang="en-US" sz="1600" b="1" dirty="0"/>
              <a:t> – Edward Au </a:t>
            </a:r>
            <a:r>
              <a:rPr lang="en-US" sz="1600" dirty="0"/>
              <a:t>– </a:t>
            </a:r>
            <a:r>
              <a:rPr lang="en-US" sz="1600" u="sng" dirty="0">
                <a:hlinkClick r:id="rId12"/>
              </a:rPr>
              <a:t>edward.ks.au@huawei.com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TGbf</a:t>
            </a:r>
            <a:r>
              <a:rPr lang="en-US" sz="1600" b="1" dirty="0"/>
              <a:t> – Claudio da Silva </a:t>
            </a:r>
            <a:r>
              <a:rPr lang="en-US" sz="1600" dirty="0"/>
              <a:t>– </a:t>
            </a:r>
            <a:r>
              <a:rPr lang="en-US" sz="1600" dirty="0">
                <a:hlinkClick r:id="rId13"/>
              </a:rPr>
              <a:t>claudio.da.silva@intel.com</a:t>
            </a:r>
            <a:r>
              <a:rPr lang="en-US" sz="1600" dirty="0"/>
              <a:t> </a:t>
            </a:r>
          </a:p>
          <a:p>
            <a:pPr marL="342900" lvl="1" indent="-342900">
              <a:buFontTx/>
              <a:buChar char="•"/>
            </a:pPr>
            <a:r>
              <a:rPr lang="en-US" sz="1600" b="1" dirty="0" err="1"/>
              <a:t>REVmd</a:t>
            </a:r>
            <a:r>
              <a:rPr lang="en-US" sz="1600" b="1" dirty="0"/>
              <a:t> – Emily Qi </a:t>
            </a:r>
            <a:r>
              <a:rPr lang="en-US" sz="1600" dirty="0"/>
              <a:t>– </a:t>
            </a:r>
            <a:r>
              <a:rPr lang="en-US" sz="1600" b="0" dirty="0">
                <a:hlinkClick r:id="rId14"/>
              </a:rPr>
              <a:t>emily.h.qi@intel.com</a:t>
            </a:r>
            <a:r>
              <a:rPr lang="en-US" sz="1600" dirty="0"/>
              <a:t>, </a:t>
            </a:r>
            <a:r>
              <a:rPr lang="en-US" sz="1600" b="1" dirty="0"/>
              <a:t>Edward Au </a:t>
            </a:r>
            <a:r>
              <a:rPr lang="en-US" sz="1600" dirty="0"/>
              <a:t>– </a:t>
            </a:r>
            <a:r>
              <a:rPr lang="en-US" sz="1600" b="0" u="sng" dirty="0">
                <a:hlinkClick r:id="rId12"/>
              </a:rPr>
              <a:t>edward.ks.au@huawei.com</a:t>
            </a:r>
            <a:r>
              <a:rPr lang="en-US" sz="1600" dirty="0"/>
              <a:t>, </a:t>
            </a:r>
          </a:p>
          <a:p>
            <a:pPr lvl="1"/>
            <a:endParaRPr lang="en-US" sz="16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64C736B-20BF-4F0C-999C-01E8595680E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3BFBAC-3166-4A65-A260-D0B27070717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68E848B-6943-4864-979C-E18C53EA63F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803994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458" y="685800"/>
            <a:ext cx="10361084" cy="1065213"/>
          </a:xfrm>
        </p:spPr>
        <p:txBody>
          <a:bodyPr/>
          <a:lstStyle/>
          <a:p>
            <a:r>
              <a:rPr lang="en-GB" dirty="0"/>
              <a:t>Jan 11</a:t>
            </a:r>
            <a:r>
              <a:rPr lang="en-GB" baseline="30000" dirty="0"/>
              <a:t>th</a:t>
            </a:r>
            <a:r>
              <a:rPr lang="en-GB" dirty="0"/>
              <a:t> roundtable status report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65200" y="1600200"/>
            <a:ext cx="10361084" cy="4800600"/>
          </a:xfrm>
          <a:ln/>
        </p:spPr>
        <p:txBody>
          <a:bodyPr/>
          <a:lstStyle/>
          <a:p>
            <a:r>
              <a:rPr lang="en-GB" sz="1400" dirty="0" err="1"/>
              <a:t>REVmd</a:t>
            </a:r>
            <a:r>
              <a:rPr lang="en-GB" sz="1400" dirty="0"/>
              <a:t> – Approved, await publication editing requests with large preparation needed, will break up the document for review. </a:t>
            </a:r>
          </a:p>
          <a:p>
            <a:r>
              <a:rPr lang="en-GB" sz="1400" dirty="0"/>
              <a:t>11ax </a:t>
            </a:r>
            <a:r>
              <a:rPr lang="en-US" sz="1400" dirty="0"/>
              <a:t>– draft 8.0 on </a:t>
            </a:r>
            <a:r>
              <a:rPr lang="en-US" sz="1400" dirty="0" err="1"/>
              <a:t>RevCom</a:t>
            </a:r>
            <a:r>
              <a:rPr lang="en-US" sz="1400" dirty="0"/>
              <a:t> January 26 agenda. Similarly, a large document to help with publication and Robert will coordinate publication editing </a:t>
            </a:r>
          </a:p>
          <a:p>
            <a:r>
              <a:rPr lang="en-US" sz="1400" dirty="0"/>
              <a:t>11ay –  draft 7.0 completed, package is on </a:t>
            </a:r>
            <a:r>
              <a:rPr lang="en-US" sz="1400" dirty="0" err="1"/>
              <a:t>RevCom</a:t>
            </a:r>
            <a:r>
              <a:rPr lang="en-US" sz="1400" dirty="0"/>
              <a:t> March agenda</a:t>
            </a:r>
          </a:p>
          <a:p>
            <a:r>
              <a:rPr lang="en-GB" sz="1400" dirty="0"/>
              <a:t>11az – </a:t>
            </a:r>
            <a:r>
              <a:rPr lang="en-US" sz="1400" dirty="0"/>
              <a:t> draft 2.6 processing LB249 comments, 11 remain. There is a PHY security attack consideration. Hope to have draft 3.0 WG recirc LB by early February, (alternatively, would need </a:t>
            </a:r>
            <a:r>
              <a:rPr lang="en-US" sz="1400" dirty="0" err="1"/>
              <a:t>epoll</a:t>
            </a:r>
            <a:r>
              <a:rPr lang="en-US" sz="1400" dirty="0"/>
              <a:t> 10-day whether D3.0 should go to ballot if comment resolutions are not adopted by end of Jan 14).  </a:t>
            </a:r>
            <a:endParaRPr lang="en-GB" sz="1400" dirty="0"/>
          </a:p>
          <a:p>
            <a:r>
              <a:rPr lang="en-GB" sz="1400" dirty="0"/>
              <a:t>11ba – </a:t>
            </a:r>
            <a:r>
              <a:rPr lang="en-US" sz="1400" dirty="0"/>
              <a:t>draft 8.0 completed, package is on </a:t>
            </a:r>
            <a:r>
              <a:rPr lang="en-US" sz="1400" dirty="0" err="1"/>
              <a:t>RevCom</a:t>
            </a:r>
            <a:r>
              <a:rPr lang="en-US" sz="1400" dirty="0"/>
              <a:t> March agenda  </a:t>
            </a:r>
          </a:p>
          <a:p>
            <a:r>
              <a:rPr lang="en-GB" sz="1400" dirty="0"/>
              <a:t>11bb – working on draft 0.3, further action awaits motion. Hope for further draft from this week’s work. Want PHY and MAC together before WG initial LB.  </a:t>
            </a:r>
          </a:p>
          <a:p>
            <a:r>
              <a:rPr lang="en-GB" sz="1400" dirty="0"/>
              <a:t>11bc – Draft 1.0 received 643 comments, do not know if they can be resolved this week, are working on comment resolutions this week. Hope for WG recirc LB out of March  </a:t>
            </a:r>
          </a:p>
          <a:p>
            <a:r>
              <a:rPr lang="en-GB" sz="1400" dirty="0"/>
              <a:t>11bd – comment resolution from LB251 845 comments, 366 resolved, draft 1.1 posted this week, hope for WG recirc LB out of March. </a:t>
            </a:r>
            <a:r>
              <a:rPr lang="en-GB" sz="1400" dirty="0" err="1"/>
              <a:t>Bahar</a:t>
            </a:r>
            <a:r>
              <a:rPr lang="en-GB" sz="1400" dirty="0"/>
              <a:t> on sabbatical to March, Emily Qi will cover in her absence.  </a:t>
            </a:r>
          </a:p>
          <a:p>
            <a:r>
              <a:rPr lang="en-GB" sz="1400" dirty="0"/>
              <a:t>11be – expect to have draft 0.3 by Jan 22, 2021. TG chair may ask for a comment collection after draft 0.3</a:t>
            </a:r>
            <a:r>
              <a:rPr lang="en-US" sz="1400" dirty="0"/>
              <a:t>. SFD is rev 22</a:t>
            </a:r>
          </a:p>
          <a:p>
            <a:r>
              <a:rPr lang="en-US" sz="1400" dirty="0"/>
              <a:t>11bf </a:t>
            </a:r>
            <a:r>
              <a:rPr lang="en-GB" sz="1400" dirty="0"/>
              <a:t>–</a:t>
            </a:r>
            <a:r>
              <a:rPr lang="en-US" sz="1400" dirty="0"/>
              <a:t> Claudio reports timeline approved, expect draft 0.1 in Jan 2022, and draft 1.0 in July 2022. Expect SFD in March</a:t>
            </a:r>
          </a:p>
          <a:p>
            <a:r>
              <a:rPr lang="en-GB" sz="2000" dirty="0"/>
              <a:t>  </a:t>
            </a:r>
          </a:p>
          <a:p>
            <a:endParaRPr lang="en-GB" sz="2000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77300E-3CED-4312-B60F-8C63A8EFE21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097B8A-35E7-4DED-AA8E-4448D00C3C0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DAD3C2-4DD7-490F-9C2E-BC4C780C841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54543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802.11 Style Guide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876796" y="1600200"/>
            <a:ext cx="10361084" cy="4875214"/>
          </a:xfrm>
          <a:ln/>
        </p:spPr>
        <p:txBody>
          <a:bodyPr/>
          <a:lstStyle/>
          <a:p>
            <a:r>
              <a:rPr lang="en-GB" dirty="0"/>
              <a:t>See 11-09-1034-</a:t>
            </a:r>
            <a:r>
              <a:rPr lang="en-GB" dirty="0">
                <a:solidFill>
                  <a:srgbClr val="FF0000"/>
                </a:solidFill>
              </a:rPr>
              <a:t>17</a:t>
            </a:r>
            <a:r>
              <a:rPr lang="en-GB" dirty="0"/>
              <a:t>-0000-802-11-editorial-style-guide.docx   </a:t>
            </a:r>
          </a:p>
          <a:p>
            <a:r>
              <a:rPr lang="en-US" dirty="0"/>
              <a:t>We update 802.11 Style Guide based on 2012 IEEE Standards Style Manual and consistency changes in final publication of the 802.11 standard</a:t>
            </a:r>
            <a:endParaRPr lang="en-GB" dirty="0"/>
          </a:p>
          <a:p>
            <a:r>
              <a:rPr lang="en-US" b="0" dirty="0"/>
              <a:t>Editor’s responsibility includes checking the </a:t>
            </a:r>
            <a:r>
              <a:rPr lang="en-US" dirty="0"/>
              <a:t>2020 IEEE Standards Style Manual </a:t>
            </a:r>
            <a:r>
              <a:rPr lang="en-US" b="0" dirty="0"/>
              <a:t>when creating or updating drafts. </a:t>
            </a:r>
            <a:r>
              <a:rPr lang="en-US" sz="18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hlinkClick r:id="rId3"/>
              </a:rPr>
              <a:t>https://mentor.ieee.org/myproject/Public/mytools/draft/styleman.pdf</a:t>
            </a:r>
            <a:endParaRPr lang="en-US" b="0" dirty="0"/>
          </a:p>
          <a:p>
            <a:r>
              <a:rPr lang="en-US" b="0" dirty="0"/>
              <a:t>Submissions with draft text should conform to both the WG11 Style Guide and IEEE Standards Style Manual</a:t>
            </a:r>
          </a:p>
          <a:p>
            <a:r>
              <a:rPr lang="en-US" b="0" dirty="0"/>
              <a:t>Note that the 802.11 Style Guide evolves with our practice, 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CB556B-5BE9-4B30-AB28-07FA1CB460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435F94-5728-43D6-9BE4-4875CBEDE4A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274CF156-D273-4BD0-8D46-E518E6A5F52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46446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MIB Style</a:t>
            </a:r>
            <a:r>
              <a:rPr lang="en-GB" dirty="0"/>
              <a:t>, Visio and Frame Practices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981201"/>
            <a:ext cx="10361084" cy="4419599"/>
          </a:xfrm>
          <a:ln/>
        </p:spPr>
        <p:txBody>
          <a:bodyPr/>
          <a:lstStyle/>
          <a:p>
            <a:r>
              <a:rPr lang="en-GB" sz="2000" dirty="0"/>
              <a:t>11-15/355r13 MIB </a:t>
            </a:r>
            <a:r>
              <a:rPr lang="en-GB" sz="2000" dirty="0" err="1"/>
              <a:t>TruthValue</a:t>
            </a:r>
            <a:r>
              <a:rPr lang="en-GB" sz="2000" dirty="0"/>
              <a:t> usage patterns</a:t>
            </a:r>
          </a:p>
          <a:p>
            <a:r>
              <a:rPr lang="en-GB" sz="2000" dirty="0"/>
              <a:t>MIB Style: We use a single style with appropriately set tabs,  and use leading</a:t>
            </a:r>
            <a:r>
              <a:rPr lang="en-US" sz="2000" dirty="0"/>
              <a:t> </a:t>
            </a:r>
            <a:r>
              <a:rPr lang="en-GB" sz="2000" dirty="0"/>
              <a:t>Tabs to distinguish the syntax and description parts. (Adrian Stephens Feb 9, 2010)</a:t>
            </a:r>
            <a:endParaRPr lang="en-US" sz="2000" dirty="0"/>
          </a:p>
          <a:p>
            <a:r>
              <a:rPr lang="en-GB" sz="2000" dirty="0">
                <a:solidFill>
                  <a:schemeClr val="tx1"/>
                </a:solidFill>
              </a:rPr>
              <a:t>Two ways to format a figure &amp; its caption in frame:</a:t>
            </a:r>
            <a:endParaRPr lang="en-US" sz="20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 table.  Insert anchored frame inside table cell to hold graphics.  Use table caption as figure caption.</a:t>
            </a:r>
            <a:endParaRPr lang="en-US" sz="1400" dirty="0">
              <a:solidFill>
                <a:schemeClr val="tx1"/>
              </a:solidFill>
            </a:endParaRPr>
          </a:p>
          <a:p>
            <a:pPr lvl="1"/>
            <a:r>
              <a:rPr lang="en-GB" sz="1400" dirty="0">
                <a:solidFill>
                  <a:schemeClr val="tx1"/>
                </a:solidFill>
              </a:rPr>
              <a:t>Insert an anchored frame.  Insert caption inside a text frame inside the anchored frame.  Insert graphics inside the anchored frame.</a:t>
            </a:r>
            <a:endParaRPr lang="en-US" sz="1400" dirty="0">
              <a:solidFill>
                <a:schemeClr val="tx1"/>
              </a:solidFill>
            </a:endParaRPr>
          </a:p>
          <a:p>
            <a:r>
              <a:rPr lang="en-GB" sz="1800" dirty="0">
                <a:solidFill>
                  <a:srgbClr val="FF0000"/>
                </a:solidFill>
              </a:rPr>
              <a:t>Do not reference other clauses in Visio figures</a:t>
            </a:r>
            <a:r>
              <a:rPr lang="en-US" sz="1800" dirty="0"/>
              <a:t>, it is very hard to maintain the references</a:t>
            </a:r>
            <a:r>
              <a:rPr lang="en-GB" sz="2000" dirty="0"/>
              <a:t> in figures</a:t>
            </a:r>
          </a:p>
          <a:p>
            <a:r>
              <a:rPr lang="en-GB" sz="2000" dirty="0"/>
              <a:t>Keep embedded figures using </a:t>
            </a:r>
            <a:r>
              <a:rPr lang="en-GB" sz="2000" dirty="0" err="1"/>
              <a:t>visio</a:t>
            </a:r>
            <a:r>
              <a:rPr lang="en-GB" sz="2000" dirty="0"/>
              <a:t> as long as possible (not in Word)</a:t>
            </a:r>
            <a:endParaRPr lang="en-US" sz="2000" dirty="0"/>
          </a:p>
          <a:p>
            <a:pPr lvl="1"/>
            <a:r>
              <a:rPr lang="en-GB" sz="1800" dirty="0"/>
              <a:t>Near the end of sponsor ballot, </a:t>
            </a:r>
            <a:r>
              <a:rPr lang="en-GB" sz="1800" dirty="0">
                <a:solidFill>
                  <a:schemeClr val="tx1"/>
                </a:solidFill>
              </a:rPr>
              <a:t>turn these all into .</a:t>
            </a:r>
            <a:r>
              <a:rPr lang="en-GB" sz="1800" dirty="0" err="1">
                <a:solidFill>
                  <a:schemeClr val="tx1"/>
                </a:solidFill>
              </a:rPr>
              <a:t>emf</a:t>
            </a:r>
            <a:r>
              <a:rPr lang="en-GB" sz="1800" dirty="0">
                <a:solidFill>
                  <a:schemeClr val="tx1"/>
                </a:solidFill>
              </a:rPr>
              <a:t> </a:t>
            </a:r>
            <a:r>
              <a:rPr lang="en-GB" sz="1800" dirty="0"/>
              <a:t>(windows meta file) format files (you can do this from </a:t>
            </a:r>
            <a:r>
              <a:rPr lang="en-GB" sz="1800" dirty="0" err="1"/>
              <a:t>visio</a:t>
            </a:r>
            <a:r>
              <a:rPr lang="en-GB" sz="1800" dirty="0"/>
              <a:t> using “save as”).   </a:t>
            </a:r>
            <a:r>
              <a:rPr lang="en-GB" sz="1800" dirty="0">
                <a:solidFill>
                  <a:srgbClr val="FF0000"/>
                </a:solidFill>
              </a:rPr>
              <a:t>Keep </a:t>
            </a:r>
            <a:r>
              <a:rPr lang="en-GB" sz="1800" dirty="0"/>
              <a:t>separate files for the .</a:t>
            </a:r>
            <a:r>
              <a:rPr lang="en-GB" sz="1800" dirty="0" err="1"/>
              <a:t>vsd</a:t>
            </a:r>
            <a:r>
              <a:rPr lang="en-GB" sz="1800" dirty="0"/>
              <a:t> source and the .</a:t>
            </a:r>
            <a:r>
              <a:rPr lang="en-GB" sz="1800" dirty="0" err="1"/>
              <a:t>emf</a:t>
            </a:r>
            <a:r>
              <a:rPr lang="en-GB" sz="1800" dirty="0"/>
              <a:t> file that is linked to from frame. There is high likelihood we should use .</a:t>
            </a:r>
            <a:r>
              <a:rPr lang="en-GB" sz="1800" dirty="0" err="1"/>
              <a:t>emf</a:t>
            </a:r>
            <a:endParaRPr lang="en-GB" sz="1800" dirty="0"/>
          </a:p>
          <a:p>
            <a:r>
              <a:rPr lang="en-GB" sz="1800" dirty="0"/>
              <a:t>Frame format figures are tables</a:t>
            </a:r>
          </a:p>
          <a:p>
            <a:r>
              <a:rPr lang="en-GB" sz="1800" dirty="0"/>
              <a:t>The MathML editor for equations may be applicable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35B5FC-BAEF-4E39-8C0B-AA6E29AE81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58C17-8CD7-4944-A3E2-F3E1FE38AD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E1A57AE-5DC9-4F29-80B4-84475CE7DFE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378406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380999"/>
          </a:xfrm>
        </p:spPr>
        <p:txBody>
          <a:bodyPr/>
          <a:lstStyle/>
          <a:p>
            <a:r>
              <a:rPr lang="en-US" dirty="0"/>
              <a:t>Editor Amendment Ordering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xfrm>
            <a:off x="914401" y="1146176"/>
            <a:ext cx="10361084" cy="5329237"/>
          </a:xfrm>
          <a:ln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2000" dirty="0"/>
              <a:t>Data as of </a:t>
            </a:r>
            <a:r>
              <a:rPr lang="en-US" sz="2000" dirty="0">
                <a:solidFill>
                  <a:srgbClr val="FF0000"/>
                </a:solidFill>
              </a:rPr>
              <a:t>Jan 2021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600" dirty="0"/>
              <a:t>See </a:t>
            </a:r>
            <a:r>
              <a:rPr lang="en-US" sz="1600" dirty="0">
                <a:hlinkClick r:id="rId3"/>
              </a:rPr>
              <a:t>http://grouper.ieee.org/groups/802/11/Reports/802.11_Timelines.htm</a:t>
            </a:r>
            <a:endParaRPr lang="en-US" sz="1600" dirty="0"/>
          </a:p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1800" dirty="0"/>
              <a:t>We will revisit the running order in</a:t>
            </a:r>
            <a:r>
              <a:rPr lang="en-US" sz="1800" dirty="0">
                <a:solidFill>
                  <a:srgbClr val="FF0000"/>
                </a:solidFill>
              </a:rPr>
              <a:t> Mar</a:t>
            </a:r>
            <a:r>
              <a:rPr lang="en-US" sz="1800" dirty="0"/>
              <a:t>.</a:t>
            </a:r>
          </a:p>
          <a:p>
            <a:pPr>
              <a:buFont typeface="Times New Roman" pitchFamily="16" charset="0"/>
              <a:buChar char="•"/>
            </a:pPr>
            <a:endParaRPr lang="en-GB" b="0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325060"/>
              </p:ext>
            </p:extLst>
          </p:nvPr>
        </p:nvGraphicFramePr>
        <p:xfrm>
          <a:off x="794783" y="2057400"/>
          <a:ext cx="10589685" cy="507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67617">
                  <a:extLst>
                    <a:ext uri="{9D8B030D-6E8A-4147-A177-3AD203B41FA5}">
                      <a16:colId xmlns:a16="http://schemas.microsoft.com/office/drawing/2014/main" val="3336049185"/>
                    </a:ext>
                  </a:extLst>
                </a:gridCol>
                <a:gridCol w="4297243">
                  <a:extLst>
                    <a:ext uri="{9D8B030D-6E8A-4147-A177-3AD203B41FA5}">
                      <a16:colId xmlns:a16="http://schemas.microsoft.com/office/drawing/2014/main" val="1921072032"/>
                    </a:ext>
                  </a:extLst>
                </a:gridCol>
                <a:gridCol w="3124825">
                  <a:extLst>
                    <a:ext uri="{9D8B030D-6E8A-4147-A177-3AD203B41FA5}">
                      <a16:colId xmlns:a16="http://schemas.microsoft.com/office/drawing/2014/main" val="3834352144"/>
                    </a:ext>
                  </a:extLst>
                </a:gridCol>
              </a:tblGrid>
              <a:tr h="47244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Amendment Number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Task Group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Projected REVCOM Date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78554141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1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4668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TGax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820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2020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Feb 2021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55649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2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TGay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784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4023622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3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TGba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189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Mar 2021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7809256"/>
                  </a:ext>
                </a:extLst>
              </a:tr>
              <a:tr h="51352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Amendment 5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TGaz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264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TGbb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41 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Dec 2022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Jul 2022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2380037"/>
                  </a:ext>
                </a:extLst>
              </a:tr>
              <a:tr h="677849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*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REVmd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 approved Dec, 2020,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** Other amendments need </a:t>
                      </a: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RevCom</a:t>
                      </a: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itchFamily="18" charset="0"/>
                        </a:rPr>
                        <a:t> dates</a:t>
                      </a: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90517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2416159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2494330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065581"/>
                  </a:ext>
                </a:extLst>
              </a:tr>
              <a:tr h="26703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87635205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9229099-06B3-47CD-AD51-D900550384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E43DEC-9A8D-45D3-B189-AFCC108803A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1728DBA-6EA5-4E36-9642-D4815AA04D8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47024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9753" y="580101"/>
            <a:ext cx="10361084" cy="1065213"/>
          </a:xfrm>
        </p:spPr>
        <p:txBody>
          <a:bodyPr/>
          <a:lstStyle/>
          <a:p>
            <a:r>
              <a:rPr lang="en-US" dirty="0"/>
              <a:t>Draft Development Snapshot</a:t>
            </a: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7485436"/>
              </p:ext>
            </p:extLst>
          </p:nvPr>
        </p:nvGraphicFramePr>
        <p:xfrm>
          <a:off x="737392" y="1374227"/>
          <a:ext cx="9832832" cy="5009379"/>
        </p:xfrm>
        <a:graphic>
          <a:graphicData uri="http://schemas.openxmlformats.org/drawingml/2006/table">
            <a:tbl>
              <a:tblPr firstRow="1">
                <a:tableStyleId>{073A0DAA-6AF3-43AB-8588-CEC1D06C72B9}</a:tableStyleId>
              </a:tblPr>
              <a:tblGrid>
                <a:gridCol w="618827">
                  <a:extLst>
                    <a:ext uri="{9D8B030D-6E8A-4147-A177-3AD203B41FA5}">
                      <a16:colId xmlns:a16="http://schemas.microsoft.com/office/drawing/2014/main" val="4261970102"/>
                    </a:ext>
                  </a:extLst>
                </a:gridCol>
                <a:gridCol w="403471">
                  <a:extLst>
                    <a:ext uri="{9D8B030D-6E8A-4147-A177-3AD203B41FA5}">
                      <a16:colId xmlns:a16="http://schemas.microsoft.com/office/drawing/2014/main" val="78877518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145119986"/>
                    </a:ext>
                  </a:extLst>
                </a:gridCol>
                <a:gridCol w="394224">
                  <a:extLst>
                    <a:ext uri="{9D8B030D-6E8A-4147-A177-3AD203B41FA5}">
                      <a16:colId xmlns:a16="http://schemas.microsoft.com/office/drawing/2014/main" val="302974934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94802276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1543342895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3821760127"/>
                    </a:ext>
                  </a:extLst>
                </a:gridCol>
                <a:gridCol w="533400">
                  <a:extLst>
                    <a:ext uri="{9D8B030D-6E8A-4147-A177-3AD203B41FA5}">
                      <a16:colId xmlns:a16="http://schemas.microsoft.com/office/drawing/2014/main" val="1625024730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2849464904"/>
                    </a:ext>
                  </a:extLst>
                </a:gridCol>
                <a:gridCol w="381000">
                  <a:extLst>
                    <a:ext uri="{9D8B030D-6E8A-4147-A177-3AD203B41FA5}">
                      <a16:colId xmlns:a16="http://schemas.microsoft.com/office/drawing/2014/main" val="3784159027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3327754882"/>
                    </a:ext>
                  </a:extLst>
                </a:gridCol>
                <a:gridCol w="1280551">
                  <a:extLst>
                    <a:ext uri="{9D8B030D-6E8A-4147-A177-3AD203B41FA5}">
                      <a16:colId xmlns:a16="http://schemas.microsoft.com/office/drawing/2014/main" val="309422106"/>
                    </a:ext>
                  </a:extLst>
                </a:gridCol>
                <a:gridCol w="436886">
                  <a:extLst>
                    <a:ext uri="{9D8B030D-6E8A-4147-A177-3AD203B41FA5}">
                      <a16:colId xmlns:a16="http://schemas.microsoft.com/office/drawing/2014/main" val="2746800865"/>
                    </a:ext>
                  </a:extLst>
                </a:gridCol>
                <a:gridCol w="1852449">
                  <a:extLst>
                    <a:ext uri="{9D8B030D-6E8A-4147-A177-3AD203B41FA5}">
                      <a16:colId xmlns:a16="http://schemas.microsoft.com/office/drawing/2014/main" val="664609411"/>
                    </a:ext>
                  </a:extLst>
                </a:gridCol>
                <a:gridCol w="1132938">
                  <a:extLst>
                    <a:ext uri="{9D8B030D-6E8A-4147-A177-3AD203B41FA5}">
                      <a16:colId xmlns:a16="http://schemas.microsoft.com/office/drawing/2014/main" val="1668201667"/>
                    </a:ext>
                  </a:extLst>
                </a:gridCol>
              </a:tblGrid>
              <a:tr h="354270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TG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 or Draft Baseline Documents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Source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9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Editor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9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Snapshot Date</a:t>
                      </a:r>
                      <a:endParaRPr kumimoji="0" lang="en-US" sz="9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7557412"/>
                  </a:ext>
                </a:extLst>
              </a:tr>
              <a:tr h="455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Published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md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ax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ay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ba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az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bb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bc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bd</a:t>
                      </a:r>
                      <a:r>
                        <a:rPr kumimoji="0" lang="en-US" sz="11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folHlink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4"/>
                          </a:solidFill>
                          <a:effectLst/>
                          <a:latin typeface="Times New Roman" pitchFamily="18" charset="0"/>
                        </a:rPr>
                        <a:t>be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1105578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md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Frame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Emily Qi,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Edward Au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2217997"/>
                  </a:ext>
                </a:extLst>
              </a:tr>
              <a:tr h="4830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ax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2020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Robert Stacey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3073376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Carlos </a:t>
                      </a: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Cordeiro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2362811"/>
                  </a:ext>
                </a:extLst>
              </a:tr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8.0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Framemaker</a:t>
                      </a:r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2017 release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Yes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Po-Kai Huang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2046837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az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7.0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2.6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Word</a:t>
                      </a:r>
                      <a:endParaRPr lang="en-US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Roy Want, Chao Chun Wang, 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0612243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bb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</a:rPr>
                        <a:t>0.2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Volker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Jungnickel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, Harry </a:t>
                      </a: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Bims</a:t>
                      </a:r>
                      <a:endParaRPr 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10-Jan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5854219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itchFamily="18" charset="0"/>
                        </a:rPr>
                        <a:t>Y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3.0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5.0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1.5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1.01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+mn-lt"/>
                      </a:endParaRP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 pitchFamily="18" charset="0"/>
                        </a:rPr>
                        <a:t>Word</a:t>
                      </a:r>
                    </a:p>
                  </a:txBody>
                  <a:tcPr marR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</a:rPr>
                        <a:t>Carol Ansley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</a:rPr>
                        <a:t>14-Jan</a:t>
                      </a:r>
                    </a:p>
                  </a:txBody>
                  <a:tcPr marR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11138465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err="1">
                          <a:solidFill>
                            <a:schemeClr val="tx1"/>
                          </a:solidFill>
                        </a:rPr>
                        <a:t>bd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6.0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2.3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rgbClr val="00206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1200" dirty="0">
                        <a:solidFill>
                          <a:schemeClr val="accent2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Framemaker</a:t>
                      </a:r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2019 release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err="1">
                          <a:solidFill>
                            <a:srgbClr val="002060"/>
                          </a:solidFill>
                        </a:rPr>
                        <a:t>Bahar</a:t>
                      </a:r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 Sadeghi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85866631"/>
                  </a:ext>
                </a:extLst>
              </a:tr>
              <a:tr h="41050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chemeClr val="tx1"/>
                          </a:solidFill>
                        </a:rPr>
                        <a:t>be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</a:rPr>
                        <a:t>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002060"/>
                          </a:solidFill>
                          <a:latin typeface="+mn-lt"/>
                        </a:rPr>
                        <a:t>5.0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7.0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8.0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1.0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1.1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rgbClr val="FF0000"/>
                          </a:solidFill>
                          <a:latin typeface="+mn-lt"/>
                        </a:rPr>
                        <a:t>0.2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Frame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rgbClr val="002060"/>
                          </a:solidFill>
                        </a:rPr>
                        <a:t>No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solidFill>
                            <a:srgbClr val="002060"/>
                          </a:solidFill>
                        </a:rPr>
                        <a:t>Edward Au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10-Jan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8918916"/>
                  </a:ext>
                </a:extLst>
              </a:tr>
            </a:tbl>
          </a:graphicData>
        </a:graphic>
      </p:graphicFrame>
      <p:sp>
        <p:nvSpPr>
          <p:cNvPr id="7" name="Text Box 116"/>
          <p:cNvSpPr txBox="1">
            <a:spLocks noChangeArrowheads="1"/>
          </p:cNvSpPr>
          <p:nvPr/>
        </p:nvSpPr>
        <p:spPr bwMode="auto">
          <a:xfrm>
            <a:off x="9753600" y="670986"/>
            <a:ext cx="1295400" cy="646331"/>
          </a:xfrm>
          <a:prstGeom prst="rect">
            <a:avLst/>
          </a:prstGeom>
          <a:solidFill>
            <a:srgbClr val="92D050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200" dirty="0"/>
              <a:t>Most current doc shaded green.</a:t>
            </a:r>
            <a:endParaRPr lang="en-US" sz="1200" b="1" dirty="0"/>
          </a:p>
        </p:txBody>
      </p:sp>
      <p:sp>
        <p:nvSpPr>
          <p:cNvPr id="8" name="Text Box 231"/>
          <p:cNvSpPr txBox="1">
            <a:spLocks noChangeArrowheads="1"/>
          </p:cNvSpPr>
          <p:nvPr/>
        </p:nvSpPr>
        <p:spPr bwMode="auto">
          <a:xfrm>
            <a:off x="687316" y="580101"/>
            <a:ext cx="1219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600" dirty="0">
                <a:solidFill>
                  <a:srgbClr val="FF0000"/>
                </a:solidFill>
                <a:latin typeface="Arial" charset="0"/>
              </a:rPr>
              <a:t>Jan 2021</a:t>
            </a:r>
            <a:endParaRPr lang="en-US" sz="18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9" name="Text Box 116"/>
          <p:cNvSpPr txBox="1">
            <a:spLocks noChangeArrowheads="1"/>
          </p:cNvSpPr>
          <p:nvPr/>
        </p:nvSpPr>
        <p:spPr bwMode="auto">
          <a:xfrm>
            <a:off x="687316" y="761104"/>
            <a:ext cx="167640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</a:rPr>
              <a:t>Changes from  last report shown in </a:t>
            </a:r>
            <a:r>
              <a:rPr lang="en-US" sz="1200" b="1" dirty="0">
                <a:solidFill>
                  <a:srgbClr val="FF0000"/>
                </a:solidFill>
              </a:rPr>
              <a:t>red.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59FB18C-516C-48BC-8696-8FC10B240DD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BCA2E1C1-D024-43B1-BCD2-7311AA3632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47782A62-D8B3-4E90-A5AD-C34078AE4AE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5938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714500" y="838199"/>
            <a:ext cx="8724900" cy="685801"/>
          </a:xfrm>
          <a:prstGeom prst="rect">
            <a:avLst/>
          </a:prstGeom>
          <a:noFill/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sz="2800" kern="0" dirty="0"/>
              <a:t>AANI SC Closing Report January 2021</a:t>
            </a:r>
          </a:p>
        </p:txBody>
      </p:sp>
      <p:sp>
        <p:nvSpPr>
          <p:cNvPr id="6" name="Rectangle 6"/>
          <p:cNvSpPr txBox="1">
            <a:spLocks noChangeArrowheads="1"/>
          </p:cNvSpPr>
          <p:nvPr/>
        </p:nvSpPr>
        <p:spPr bwMode="auto">
          <a:xfrm>
            <a:off x="2209800" y="1524000"/>
            <a:ext cx="77724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algn="ctr">
              <a:buFontTx/>
              <a:buNone/>
            </a:pPr>
            <a:r>
              <a:rPr lang="en-US" altLang="en-US" sz="2000" kern="0" dirty="0"/>
              <a:t>Date:</a:t>
            </a:r>
            <a:r>
              <a:rPr lang="en-US" altLang="en-US" sz="2000" b="0" kern="0" dirty="0"/>
              <a:t> 2021-01-14</a:t>
            </a:r>
          </a:p>
        </p:txBody>
      </p:sp>
      <p:sp>
        <p:nvSpPr>
          <p:cNvPr id="7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buFontTx/>
              <a:buNone/>
            </a:pPr>
            <a:r>
              <a:rPr lang="en-US" altLang="en-US" sz="2000" dirty="0"/>
              <a:t>Authors:</a:t>
            </a:r>
            <a:endParaRPr lang="en-US" altLang="en-US" sz="2000" b="0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1193477"/>
              </p:ext>
            </p:extLst>
          </p:nvPr>
        </p:nvGraphicFramePr>
        <p:xfrm>
          <a:off x="2041525" y="2359025"/>
          <a:ext cx="8034338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7" name="Document" r:id="rId3" imgW="8249760" imgH="2535120" progId="Word.Document.8">
                  <p:embed/>
                </p:oleObj>
              </mc:Choice>
              <mc:Fallback>
                <p:oleObj name="Document" r:id="rId3" imgW="8249760" imgH="2535120" progId="Word.Document.8">
                  <p:embed/>
                  <p:pic>
                    <p:nvPicPr>
                      <p:cNvPr id="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2359025"/>
                        <a:ext cx="8034338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6F141966-3625-4D4C-B9F5-C9FE5EAF8305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D0F9AE2-190B-4D39-BD53-6A0CD92B163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18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B1B61B9A-AA5D-4B43-A630-41C7950C398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67000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16945" y="725092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04245" y="2019698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1pPr>
            <a:lvl2pPr marL="74295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2pPr>
            <a:lvl3pPr marL="11430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3pPr>
            <a:lvl4pPr marL="16002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4pPr>
            <a:lvl5pPr marL="2057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bg1"/>
                </a:solidFill>
                <a:latin typeface="Times New Roman" pitchFamily="16" charset="0"/>
                <a:ea typeface="MS Gothic" charset="-128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kern="0" dirty="0"/>
              <a:t>This Document is the closing report for AANI SC, </a:t>
            </a:r>
          </a:p>
          <a:p>
            <a:pPr algn="ctr">
              <a:buFontTx/>
              <a:buNone/>
            </a:pPr>
            <a:r>
              <a:rPr lang="en-US" kern="0" dirty="0"/>
              <a:t>November 2016 Meeting in San Antonio, TX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2362201" y="838201"/>
            <a:ext cx="7770813" cy="1065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kern="0" dirty="0"/>
              <a:t>Abstract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400573" y="1896890"/>
            <a:ext cx="9378156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US" kern="0" dirty="0"/>
              <a:t>This Document is the closing report for AANI SC January</a:t>
            </a:r>
            <a:r>
              <a:rPr lang="en-US" dirty="0"/>
              <a:t> 2021 802.11 Virtual Interim Meeting</a:t>
            </a:r>
            <a:r>
              <a:rPr lang="en-GB" dirty="0"/>
              <a:t>.  Teleconferences were held: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Tuesday 12 January 2021 11:15-13:15 h ET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Wednesday 13 January 2021 19:00-21:00 h ET</a:t>
            </a:r>
          </a:p>
          <a:p>
            <a:pPr marL="0" indent="0"/>
            <a:r>
              <a:rPr lang="en-GB" dirty="0"/>
              <a:t>The current focus of the AANI SC is the completion of the Technical report on:</a:t>
            </a:r>
          </a:p>
          <a:p>
            <a:pPr marL="0" indent="0" algn="ctr"/>
            <a:r>
              <a:rPr lang="en-US" sz="2800" dirty="0"/>
              <a:t>Interworking between 3GPP 5G network &amp; WLAN</a:t>
            </a:r>
            <a:endParaRPr lang="en-GB" sz="2800" dirty="0"/>
          </a:p>
          <a:p>
            <a:pPr marL="457200" lvl="1" indent="0"/>
            <a:r>
              <a:rPr lang="en-GB" dirty="0"/>
              <a:t> </a:t>
            </a:r>
            <a:endParaRPr lang="en-US" kern="0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C284871B-B11D-418D-8F38-55FBF43BE2F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AD361294-0427-4C03-9636-4F2751A1C94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19</a:t>
            </a:fld>
            <a:endParaRPr lang="en-GB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EACD2A3-E060-4CFC-80DF-8D439AAD1CE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3037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dirty="0"/>
              <a:t>This document is a digest of the closing reports of all 802.11 sub-groups for presentation at the January 2021 closing plenary meeting. Liaison reports are also included.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620946"/>
            <a:ext cx="7770813" cy="609600"/>
          </a:xfrm>
        </p:spPr>
        <p:txBody>
          <a:bodyPr/>
          <a:lstStyle/>
          <a:p>
            <a:r>
              <a:rPr lang="en-US" dirty="0"/>
              <a:t>802.11 AANI SC – January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1313" y="1524000"/>
            <a:ext cx="11608858" cy="4876800"/>
          </a:xfrm>
        </p:spPr>
        <p:txBody>
          <a:bodyPr/>
          <a:lstStyle/>
          <a:p>
            <a:pPr marL="57150" indent="0" algn="ctr"/>
            <a:r>
              <a:rPr lang="en-US" altLang="en-US" sz="2000" dirty="0"/>
              <a:t>Agenda:</a:t>
            </a:r>
            <a:r>
              <a:rPr lang="en-US" altLang="en-US" sz="2000" b="0" dirty="0"/>
              <a:t> </a:t>
            </a:r>
            <a:r>
              <a:rPr lang="en-US" altLang="en-US" sz="2000" b="0" dirty="0">
                <a:hlinkClick r:id="rId2"/>
              </a:rPr>
              <a:t>11-20/1937r4</a:t>
            </a:r>
            <a:r>
              <a:rPr lang="en-US" altLang="en-US" sz="2000" b="0" dirty="0"/>
              <a:t> , 2 teleconferences during the Interim ~ 36 attendees each meeting</a:t>
            </a:r>
          </a:p>
          <a:p>
            <a:pPr marL="57150" indent="0"/>
            <a:r>
              <a:rPr lang="en-US" altLang="en-US" dirty="0"/>
              <a:t>Contributions: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latest “Draft technical report on interworking between 3GPP 5G network and WLAN” (</a:t>
            </a:r>
            <a:r>
              <a:rPr lang="en-US" sz="1800" dirty="0">
                <a:hlinkClick r:id="rId3"/>
              </a:rPr>
              <a:t>11-20/0013r10</a:t>
            </a:r>
            <a:r>
              <a:rPr lang="en-US" sz="1800" dirty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The figures in the “Draft technical report on interworking between 3GPP 5G network and WLAN” </a:t>
            </a:r>
            <a:br>
              <a:rPr lang="en-US" sz="1800" dirty="0"/>
            </a:br>
            <a:r>
              <a:rPr lang="en-US" sz="1800" dirty="0">
                <a:hlinkClick r:id="rId4"/>
              </a:rPr>
              <a:t>IEEE 802.11-20-1645/r3</a:t>
            </a:r>
            <a:endParaRPr lang="en-US" sz="1800" dirty="0"/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“Draft technical report on interworking between 3GPP 5G network and WLAN” (</a:t>
            </a:r>
            <a:r>
              <a:rPr lang="en-US" sz="1800" dirty="0">
                <a:hlinkClick r:id="rId5"/>
              </a:rPr>
              <a:t>IEEE 802.11-20-0013/r9</a:t>
            </a:r>
            <a:r>
              <a:rPr lang="en-US" sz="1800" dirty="0"/>
              <a:t>, clean version)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“Draft technical report on interworking between 3GPP 5G network and WLAN” (</a:t>
            </a:r>
            <a:r>
              <a:rPr lang="en-US" sz="1800" dirty="0">
                <a:hlinkClick r:id="rId6"/>
              </a:rPr>
              <a:t>IEEE 802.11-20-0013/r8</a:t>
            </a:r>
            <a:r>
              <a:rPr lang="en-US" sz="1800" dirty="0"/>
              <a:t>, redline version)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800" dirty="0"/>
              <a:t>“Comment review on technical report on WLAN interworking to 3GPP 5G network” (</a:t>
            </a:r>
            <a:r>
              <a:rPr lang="en-US" sz="1800" dirty="0">
                <a:hlinkClick r:id="rId7"/>
              </a:rPr>
              <a:t>IEEE 802.11-21-0001/r0</a:t>
            </a:r>
            <a:r>
              <a:rPr lang="en-US" sz="1800" dirty="0"/>
              <a:t>)</a:t>
            </a:r>
          </a:p>
          <a:p>
            <a:pPr marL="0" indent="0">
              <a:spcBef>
                <a:spcPts val="200"/>
              </a:spcBef>
              <a:defRPr/>
            </a:pPr>
            <a:r>
              <a:rPr lang="en-US" altLang="en-US" dirty="0"/>
              <a:t>Comment resolution motions: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2 Motions passed.  Resolving the 6 unresolved comments  </a:t>
            </a:r>
          </a:p>
          <a:p>
            <a:pPr>
              <a:spcBef>
                <a:spcPts val="2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/>
              <a:t>All comments from 802.11 WG CC32 have been resolved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8CD92AE-3858-45EE-88DA-8EB361ADDFA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6925CF8-812B-4897-9070-4A3E04E23AF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4DAE47A-8424-4943-8798-DC8375646F8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5507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611185"/>
          </a:xfrm>
        </p:spPr>
        <p:txBody>
          <a:bodyPr/>
          <a:lstStyle/>
          <a:p>
            <a:pPr>
              <a:spcBef>
                <a:spcPts val="200"/>
              </a:spcBef>
              <a:defRPr/>
            </a:pPr>
            <a:r>
              <a:rPr lang="en-US" altLang="en-US" sz="3600" dirty="0"/>
              <a:t>Comment Resolution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8758" y="1447800"/>
            <a:ext cx="10818284" cy="5027614"/>
          </a:xfrm>
        </p:spPr>
        <p:txBody>
          <a:bodyPr/>
          <a:lstStyle/>
          <a:p>
            <a:pPr marL="0" indent="0">
              <a:spcBef>
                <a:spcPts val="200"/>
              </a:spcBef>
              <a:defRPr/>
            </a:pPr>
            <a:r>
              <a:rPr lang="en-US" sz="2800" b="0" dirty="0">
                <a:hlinkClick r:id="rId2"/>
              </a:rPr>
              <a:t>1</a:t>
            </a:r>
            <a:r>
              <a:rPr lang="en-US" sz="2800" b="0" dirty="0">
                <a:hlinkClick r:id="rId3"/>
              </a:rPr>
              <a:t>1-20/1262r8</a:t>
            </a:r>
            <a:r>
              <a:rPr lang="en-US" sz="2800" b="0" dirty="0"/>
              <a:t> “CC32 AANI Report Comments”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F4DA3D6-93AE-47C0-8DDA-A81C0F27EE56}"/>
              </a:ext>
            </a:extLst>
          </p:cNvPr>
          <p:cNvSpPr txBox="1"/>
          <p:nvPr/>
        </p:nvSpPr>
        <p:spPr>
          <a:xfrm>
            <a:off x="3047215" y="3015858"/>
            <a:ext cx="609442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/>
              <a:t>Motions related to the Technical report are not in order</a:t>
            </a: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692F4E7-3BC0-4624-94DD-E5A4B72E5E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40806"/>
              </p:ext>
            </p:extLst>
          </p:nvPr>
        </p:nvGraphicFramePr>
        <p:xfrm>
          <a:off x="648758" y="2287066"/>
          <a:ext cx="10818284" cy="3123134"/>
        </p:xfrm>
        <a:graphic>
          <a:graphicData uri="http://schemas.openxmlformats.org/drawingml/2006/table">
            <a:tbl>
              <a:tblPr/>
              <a:tblGrid>
                <a:gridCol w="1825119">
                  <a:extLst>
                    <a:ext uri="{9D8B030D-6E8A-4147-A177-3AD203B41FA5}">
                      <a16:colId xmlns:a16="http://schemas.microsoft.com/office/drawing/2014/main" val="643878209"/>
                    </a:ext>
                  </a:extLst>
                </a:gridCol>
                <a:gridCol w="769779">
                  <a:extLst>
                    <a:ext uri="{9D8B030D-6E8A-4147-A177-3AD203B41FA5}">
                      <a16:colId xmlns:a16="http://schemas.microsoft.com/office/drawing/2014/main" val="3662851918"/>
                    </a:ext>
                  </a:extLst>
                </a:gridCol>
                <a:gridCol w="856690">
                  <a:extLst>
                    <a:ext uri="{9D8B030D-6E8A-4147-A177-3AD203B41FA5}">
                      <a16:colId xmlns:a16="http://schemas.microsoft.com/office/drawing/2014/main" val="2102356625"/>
                    </a:ext>
                  </a:extLst>
                </a:gridCol>
                <a:gridCol w="662175">
                  <a:extLst>
                    <a:ext uri="{9D8B030D-6E8A-4147-A177-3AD203B41FA5}">
                      <a16:colId xmlns:a16="http://schemas.microsoft.com/office/drawing/2014/main" val="45934889"/>
                    </a:ext>
                  </a:extLst>
                </a:gridCol>
                <a:gridCol w="558711">
                  <a:extLst>
                    <a:ext uri="{9D8B030D-6E8A-4147-A177-3AD203B41FA5}">
                      <a16:colId xmlns:a16="http://schemas.microsoft.com/office/drawing/2014/main" val="3557276667"/>
                    </a:ext>
                  </a:extLst>
                </a:gridCol>
                <a:gridCol w="538017">
                  <a:extLst>
                    <a:ext uri="{9D8B030D-6E8A-4147-A177-3AD203B41FA5}">
                      <a16:colId xmlns:a16="http://schemas.microsoft.com/office/drawing/2014/main" val="347118867"/>
                    </a:ext>
                  </a:extLst>
                </a:gridCol>
                <a:gridCol w="434552">
                  <a:extLst>
                    <a:ext uri="{9D8B030D-6E8A-4147-A177-3AD203B41FA5}">
                      <a16:colId xmlns:a16="http://schemas.microsoft.com/office/drawing/2014/main" val="1692127711"/>
                    </a:ext>
                  </a:extLst>
                </a:gridCol>
                <a:gridCol w="434552">
                  <a:extLst>
                    <a:ext uri="{9D8B030D-6E8A-4147-A177-3AD203B41FA5}">
                      <a16:colId xmlns:a16="http://schemas.microsoft.com/office/drawing/2014/main" val="855778701"/>
                    </a:ext>
                  </a:extLst>
                </a:gridCol>
                <a:gridCol w="744947">
                  <a:extLst>
                    <a:ext uri="{9D8B030D-6E8A-4147-A177-3AD203B41FA5}">
                      <a16:colId xmlns:a16="http://schemas.microsoft.com/office/drawing/2014/main" val="521783750"/>
                    </a:ext>
                  </a:extLst>
                </a:gridCol>
                <a:gridCol w="744947">
                  <a:extLst>
                    <a:ext uri="{9D8B030D-6E8A-4147-A177-3AD203B41FA5}">
                      <a16:colId xmlns:a16="http://schemas.microsoft.com/office/drawing/2014/main" val="3801880369"/>
                    </a:ext>
                  </a:extLst>
                </a:gridCol>
                <a:gridCol w="744947">
                  <a:extLst>
                    <a:ext uri="{9D8B030D-6E8A-4147-A177-3AD203B41FA5}">
                      <a16:colId xmlns:a16="http://schemas.microsoft.com/office/drawing/2014/main" val="791956669"/>
                    </a:ext>
                  </a:extLst>
                </a:gridCol>
                <a:gridCol w="1345043">
                  <a:extLst>
                    <a:ext uri="{9D8B030D-6E8A-4147-A177-3AD203B41FA5}">
                      <a16:colId xmlns:a16="http://schemas.microsoft.com/office/drawing/2014/main" val="3836349750"/>
                    </a:ext>
                  </a:extLst>
                </a:gridCol>
                <a:gridCol w="1158805">
                  <a:extLst>
                    <a:ext uri="{9D8B030D-6E8A-4147-A177-3AD203B41FA5}">
                      <a16:colId xmlns:a16="http://schemas.microsoft.com/office/drawing/2014/main" val="3269007567"/>
                    </a:ext>
                  </a:extLst>
                </a:gridCol>
              </a:tblGrid>
              <a:tr h="70554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Type of comment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Assigned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Proposed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Accept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Revise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Reject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SP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RFM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Motioned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M+RFM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Open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 Document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7307817"/>
                  </a:ext>
                </a:extLst>
              </a:tr>
              <a:tr h="592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Technical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1676317"/>
                  </a:ext>
                </a:extLst>
              </a:tr>
              <a:tr h="59206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Editorial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1872171"/>
                  </a:ext>
                </a:extLst>
              </a:tr>
              <a:tr h="6167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General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7287521"/>
                  </a:ext>
                </a:extLst>
              </a:tr>
              <a:tr h="6167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Grand Total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34275231"/>
                  </a:ext>
                </a:extLst>
              </a:tr>
            </a:tbl>
          </a:graphicData>
        </a:graphic>
      </p:graphicFrame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352DBB1-D0C2-423F-8D15-6302FA5AFA1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9C6BAF-78D0-4C13-AD54-AFA22BD91E9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3F428572-A9DA-419F-9306-B6A81EB2393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518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FA7C0-17C4-4E09-B8D0-F8399CAF5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2"/>
            <a:ext cx="10361084" cy="733426"/>
          </a:xfrm>
        </p:spPr>
        <p:txBody>
          <a:bodyPr/>
          <a:lstStyle/>
          <a:p>
            <a:r>
              <a:rPr lang="en-US" dirty="0"/>
              <a:t>Status of the Technical Report (since Nov 2020)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05EE47-B670-443D-9CED-7769DB5DE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985" y="1600201"/>
            <a:ext cx="10591799" cy="4875214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An editorial review has been completed by: Joseph Levy, Stephen McCann, and Graham Smith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proposed editorial changes have been shared with the Authors of </a:t>
            </a:r>
            <a:r>
              <a:rPr lang="en-US" dirty="0">
                <a:hlinkClick r:id="rId2"/>
              </a:rPr>
              <a:t>11-20/0013r7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Authors have reviewed the proposed editorial changes and generated a set of 6 document resolving the editorial comment and resulting in:</a:t>
            </a:r>
            <a:br>
              <a:rPr lang="en-US" dirty="0"/>
            </a:br>
            <a:r>
              <a:rPr lang="en-US" dirty="0">
                <a:hlinkClick r:id="rId3"/>
              </a:rPr>
              <a:t>11-20/0013r10</a:t>
            </a:r>
            <a:r>
              <a:rPr lang="en-US" dirty="0"/>
              <a:t> “Draft technical report on interworking between 3GPP 5G network &amp; WLAN”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AANI SC has approved a motion to request the 802.11 WG approve:</a:t>
            </a:r>
            <a:br>
              <a:rPr lang="en-US" dirty="0"/>
            </a:br>
            <a:r>
              <a:rPr lang="en-US" dirty="0">
                <a:hlinkClick r:id="rId3"/>
              </a:rPr>
              <a:t>11-20/0013r10</a:t>
            </a:r>
            <a:r>
              <a:rPr lang="en-US" dirty="0"/>
              <a:t> “Draft technical report on interworking between 3GPP 5G network &amp; WLAN” 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4B4E6E4-0C29-4C6E-85E1-FC1A3BCD85A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0AF7D52-9971-4412-886F-1A60B18C96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C62007AE-2866-4494-B4F4-26B4ED6BC32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88455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BD94CF7-E331-4AB6-B45A-86FA2B936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AANI SC Motion (13 January 2021)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C17CA4D-144A-4BEB-8E31-76C9F0AC1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601785"/>
            <a:ext cx="10361084" cy="4570414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Motion 7:</a:t>
            </a:r>
          </a:p>
          <a:p>
            <a:r>
              <a:rPr lang="en-US" dirty="0">
                <a:solidFill>
                  <a:schemeClr val="tx1"/>
                </a:solidFill>
              </a:rPr>
              <a:t>Move to request 802.11 WG to approve </a:t>
            </a:r>
            <a:r>
              <a:rPr lang="en-US" dirty="0">
                <a:solidFill>
                  <a:schemeClr val="tx1"/>
                </a:solidFill>
                <a:hlinkClick r:id="rId2"/>
              </a:rPr>
              <a:t>11-20/0013r10</a:t>
            </a:r>
            <a:r>
              <a:rPr lang="en-US" dirty="0">
                <a:solidFill>
                  <a:schemeClr val="tx1"/>
                </a:solidFill>
              </a:rPr>
              <a:t> the “Draft technical report on interworking between 3GPP 5G network &amp; WLAN”, with editorial privileges given to the WG Chair.</a:t>
            </a:r>
          </a:p>
          <a:p>
            <a:r>
              <a:rPr lang="en-US" dirty="0">
                <a:solidFill>
                  <a:schemeClr val="tx1"/>
                </a:solidFill>
              </a:rPr>
              <a:t>	</a:t>
            </a:r>
            <a:r>
              <a:rPr lang="en-US" sz="2000" dirty="0">
                <a:solidFill>
                  <a:schemeClr val="tx1"/>
                </a:solidFill>
              </a:rPr>
              <a:t>Moved: Stuart KERRY		</a:t>
            </a:r>
          </a:p>
          <a:p>
            <a:r>
              <a:rPr lang="en-US" sz="2000" dirty="0">
                <a:solidFill>
                  <a:schemeClr val="tx1"/>
                </a:solidFill>
              </a:rPr>
              <a:t>	Second: Hyun Seo OH</a:t>
            </a:r>
          </a:p>
          <a:p>
            <a:r>
              <a:rPr lang="en-US" sz="2000" dirty="0">
                <a:solidFill>
                  <a:schemeClr val="tx1"/>
                </a:solidFill>
              </a:rPr>
              <a:t>	Result: Y:20  N:0  A:8  DNV:8 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The requested motion will be made during the 802.11 WG Closing Plenary – 15 January 2021</a:t>
            </a:r>
          </a:p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526FF2B-B5FE-4CD0-916D-B0C2F90CB66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780946-45CD-43F9-8FF4-F5CD901DB0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A7DFCE2-90CD-4B03-A263-53C6EAB537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661973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2209800" y="685800"/>
            <a:ext cx="7772400" cy="609600"/>
          </a:xfrm>
          <a:prstGeom prst="rect">
            <a:avLst/>
          </a:prstGeom>
        </p:spPr>
        <p:txBody>
          <a:bodyPr/>
          <a:lstStyle>
            <a:lvl1pPr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marL="742950" indent="-28575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2pPr>
            <a:lvl3pPr marL="1143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3pPr>
            <a:lvl4pPr marL="1600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4pPr>
            <a:lvl5pPr marL="20574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5pPr>
            <a:lvl6pPr marL="25146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6pPr>
            <a:lvl7pPr marL="29718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7pPr>
            <a:lvl8pPr marL="34290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8pPr>
            <a:lvl9pPr marL="3886200" indent="-228600" algn="ctr" defTabSz="449263" rtl="0" eaLnBrk="1" fontAlgn="base" hangingPunct="1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3200" b="1">
                <a:solidFill>
                  <a:srgbClr val="000000"/>
                </a:solidFill>
                <a:latin typeface="Times New Roman" pitchFamily="16" charset="0"/>
                <a:ea typeface="MS Gothic" charset="-128"/>
              </a:defRPr>
            </a:lvl9pPr>
          </a:lstStyle>
          <a:p>
            <a:r>
              <a:rPr lang="en-US" altLang="en-US" kern="0" dirty="0"/>
              <a:t>Future Session Planning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8AF95E2-06FF-462E-926F-8BD2B0029A66}"/>
              </a:ext>
            </a:extLst>
          </p:cNvPr>
          <p:cNvSpPr txBox="1">
            <a:spLocks/>
          </p:cNvSpPr>
          <p:nvPr/>
        </p:nvSpPr>
        <p:spPr>
          <a:xfrm>
            <a:off x="114300" y="1393270"/>
            <a:ext cx="11963400" cy="4924425"/>
          </a:xfrm>
          <a:prstGeom prst="rect">
            <a:avLst/>
          </a:prstGeom>
        </p:spPr>
        <p:txBody>
          <a:bodyPr/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it-IT" altLang="en-US" dirty="0"/>
              <a:t>802.11 WG March Plenary Teleconferences:</a:t>
            </a:r>
            <a:br>
              <a:rPr lang="it-IT" altLang="en-US" sz="3200" b="0" i="1" dirty="0"/>
            </a:br>
            <a:r>
              <a:rPr lang="it-IT" altLang="en-US" sz="2400" b="0" dirty="0"/>
              <a:t>AANI SC -  one meeting slot to be requested – Tuesday 16 March 19:00-21:00 h ET - TBC</a:t>
            </a:r>
          </a:p>
          <a:p>
            <a:endParaRPr lang="it-IT" altLang="en-US" sz="400" dirty="0"/>
          </a:p>
          <a:p>
            <a:r>
              <a:rPr lang="it-IT" altLang="en-US" dirty="0"/>
              <a:t>AANI SC Teleconference Plan:</a:t>
            </a:r>
          </a:p>
          <a:p>
            <a:pPr marL="57150" indent="0"/>
            <a:r>
              <a:rPr lang="it-IT" altLang="en-US" sz="2400" b="0" dirty="0">
                <a:cs typeface="+mn-cs"/>
              </a:rPr>
              <a:t>	Teleconferences Scheduled as required (with 10 days notice)</a:t>
            </a:r>
          </a:p>
          <a:p>
            <a:endParaRPr lang="en-US" altLang="en-US" sz="700" b="0" dirty="0"/>
          </a:p>
          <a:p>
            <a:r>
              <a:rPr lang="en-US" dirty="0"/>
              <a:t>The AANI SC is contribution driven, contributions are requested: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802.11 technical performance relative to IMT-2020 requirements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Technical and discussion contributions on interworking/integration of 802.11 with the 3GPP Next Generation System</a:t>
            </a:r>
          </a:p>
          <a:p>
            <a:pPr marL="857250" lvl="1" indent="-457200">
              <a:buFont typeface="+mj-lt"/>
              <a:buAutoNum type="arabicPeriod"/>
            </a:pPr>
            <a:r>
              <a:rPr lang="en-US" dirty="0"/>
              <a:t>In support of 802.1 Nendica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322AE7-21E0-4690-A9DC-AD2C5F6863A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522CD5-7678-4FFF-8CF4-67E08C1E47A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F5D8E26B-7BCF-4D25-9C89-0168A6618F18}" type="slidenum">
              <a:rPr lang="en-GB" smtClean="0"/>
              <a:pPr/>
              <a:t>24</a:t>
            </a:fld>
            <a:endParaRPr lang="en-GB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C993754C-1DBA-4B9E-8FAE-C494D32B8F9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812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72798-FDC9-4BB6-9376-D81A05EC0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461963"/>
          </a:xfrm>
        </p:spPr>
        <p:txBody>
          <a:bodyPr/>
          <a:lstStyle/>
          <a:p>
            <a:r>
              <a:rPr lang="en-US" altLang="en-US" sz="3200" dirty="0"/>
              <a:t>Way Forward the AANI SC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12C10-AAB9-4056-908D-C3892168D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374778"/>
            <a:ext cx="11353800" cy="4873622"/>
          </a:xfrm>
        </p:spPr>
        <p:txBody>
          <a:bodyPr/>
          <a:lstStyle/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The AANI SC has completed its work on the technical report on interworking</a:t>
            </a:r>
          </a:p>
          <a:p>
            <a:pPr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The AANI SC could: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Support the 802.11 WG by drafting any request Liaison Statement (e.g., an LS to 3GPP providing the technical report) – note alternately the drafting work could be done in an 802.11 Ad Hoc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Support the 802.11 WG by drafting recommendations on how to implement the recommendations in the technical report.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Continue to work on topics in its scope, this assumes interest and contributions for new work</a:t>
            </a:r>
          </a:p>
          <a:p>
            <a:pPr marL="857250" lvl="1" indent="-457200">
              <a:spcAft>
                <a:spcPts val="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US" dirty="0">
                <a:latin typeface="Times New Roman" panose="02020603050405020304" pitchFamily="18" charset="0"/>
              </a:rPr>
              <a:t>Dissolve after the March Plenary meeting, as the Chair is unaware of any additional work </a:t>
            </a:r>
            <a:endParaRPr lang="en-GB" dirty="0">
              <a:latin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457200" algn="l"/>
              </a:tabLst>
            </a:pPr>
            <a:endParaRPr lang="en-US" b="0" dirty="0">
              <a:latin typeface="Times New Roman" panose="02020603050405020304" pitchFamily="18" charset="0"/>
            </a:endParaRP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B2F68220-F178-4BF8-AF1C-8C3C296AF97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0E90A71-6AF1-4EB6-8873-16A3F62B7B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CA2601B-B8BA-47B9-A6E4-73D801C564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4224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ARC Closing Report </a:t>
            </a:r>
          </a:p>
        </p:txBody>
      </p:sp>
      <p:sp>
        <p:nvSpPr>
          <p:cNvPr id="1031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2021-01-14</a:t>
            </a:r>
          </a:p>
        </p:txBody>
      </p:sp>
      <p:graphicFrame>
        <p:nvGraphicFramePr>
          <p:cNvPr id="1026" name="Object 11"/>
          <p:cNvGraphicFramePr>
            <a:graphicFrameLocks noChangeAspect="1"/>
          </p:cNvGraphicFramePr>
          <p:nvPr/>
        </p:nvGraphicFramePr>
        <p:xfrm>
          <a:off x="2041526" y="2286001"/>
          <a:ext cx="7559675" cy="2632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Document" r:id="rId4" imgW="8267030" imgH="2874253" progId="Word.Document.8">
                  <p:embed/>
                </p:oleObj>
              </mc:Choice>
              <mc:Fallback>
                <p:oleObj name="Document" r:id="rId4" imgW="8267030" imgH="2874253" progId="Word.Document.8">
                  <p:embed/>
                  <p:pic>
                    <p:nvPicPr>
                      <p:cNvPr id="1026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6" y="2286001"/>
                        <a:ext cx="7559675" cy="2632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91090DB-502D-460E-AEFE-2104C314A6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3361B6-AD90-44D0-89EB-78C9F25900D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4E5AE1-89E4-425B-8E48-09A0681F33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Abstract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en-US" dirty="0"/>
              <a:t>This document is the closing report for ARC SC, </a:t>
            </a:r>
          </a:p>
          <a:p>
            <a:pPr algn="ctr" eaLnBrk="1" hangingPunct="1">
              <a:buFontTx/>
              <a:buNone/>
            </a:pPr>
            <a:r>
              <a:rPr lang="en-US" dirty="0"/>
              <a:t>January 2021 Meeting (virtual)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A53B0-7B3B-41FE-BBC4-F0F8EEEF097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4FAAA7-80E8-46CA-946D-4DD0447C725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C6FB79-18C4-401F-8A02-FB4AB79DCC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27</a:t>
            </a:fld>
            <a:endParaRPr lang="en-GB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Work Completed</a:t>
            </a:r>
          </a:p>
        </p:txBody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95400"/>
            <a:ext cx="8382000" cy="4876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/>
              <a:t>Agenda is here: </a:t>
            </a:r>
            <a:r>
              <a:rPr lang="en-US" dirty="0">
                <a:hlinkClick r:id="rId3"/>
              </a:rPr>
              <a:t>11-20/1908r6</a:t>
            </a:r>
            <a:r>
              <a:rPr lang="en-US" dirty="0"/>
              <a:t> </a:t>
            </a:r>
          </a:p>
          <a:p>
            <a:pPr>
              <a:spcBef>
                <a:spcPts val="0"/>
              </a:spcBef>
            </a:pPr>
            <a:r>
              <a:rPr lang="en-US" dirty="0"/>
              <a:t>Reviewed </a:t>
            </a:r>
            <a:r>
              <a:rPr lang="en-US" dirty="0">
                <a:hlinkClick r:id="rId4"/>
              </a:rPr>
              <a:t>11-20/0177r5</a:t>
            </a:r>
            <a:r>
              <a:rPr lang="en-US" dirty="0">
                <a:solidFill>
                  <a:srgbClr val="000000"/>
                </a:solidFill>
              </a:rPr>
              <a:t> (clarifying definitions and descriptions of ESS and </a:t>
            </a:r>
            <a:r>
              <a:rPr lang="en-US" dirty="0" err="1">
                <a:solidFill>
                  <a:srgbClr val="000000"/>
                </a:solidFill>
              </a:rPr>
              <a:t>HeSS</a:t>
            </a:r>
            <a:r>
              <a:rPr lang="en-US" dirty="0">
                <a:solidFill>
                  <a:srgbClr val="000000"/>
                </a:solidFill>
              </a:rPr>
              <a:t>) to be referred to </a:t>
            </a:r>
            <a:r>
              <a:rPr lang="en-US" dirty="0" err="1">
                <a:solidFill>
                  <a:srgbClr val="000000"/>
                </a:solidFill>
              </a:rPr>
              <a:t>REVme</a:t>
            </a:r>
            <a:endParaRPr lang="en-US" dirty="0">
              <a:solidFill>
                <a:srgbClr val="000000"/>
              </a:solidFill>
            </a:endParaRP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Generally agreed with text that’s there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Future teleconferences to discuss additional related material (relate </a:t>
            </a:r>
            <a:r>
              <a:rPr lang="en-US" sz="2400" b="1" dirty="0" err="1"/>
              <a:t>HeSS</a:t>
            </a:r>
            <a:r>
              <a:rPr lang="en-US" sz="2400" b="1" dirty="0"/>
              <a:t> concepts to WFA </a:t>
            </a:r>
            <a:r>
              <a:rPr lang="en-US" sz="2400" b="1" dirty="0" err="1"/>
              <a:t>Passpoint</a:t>
            </a:r>
            <a:r>
              <a:rPr lang="en-US" sz="2400" b="1" dirty="0"/>
              <a:t>?; clarification of ANQP usage in an </a:t>
            </a:r>
            <a:r>
              <a:rPr lang="en-US" sz="2400" b="1" dirty="0" err="1"/>
              <a:t>HeSS</a:t>
            </a:r>
            <a:r>
              <a:rPr lang="en-US" sz="2400" b="1" dirty="0"/>
              <a:t>?)</a:t>
            </a:r>
          </a:p>
          <a:p>
            <a:pPr>
              <a:spcBef>
                <a:spcPts val="0"/>
              </a:spcBef>
            </a:pPr>
            <a:r>
              <a:rPr lang="en-US" dirty="0" err="1"/>
              <a:t>TGbe</a:t>
            </a:r>
            <a:r>
              <a:rPr lang="en-US" dirty="0"/>
              <a:t> architecture concepts reviewed: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hlinkClick r:id="rId5"/>
              </a:rPr>
              <a:t>11-20/1639r10</a:t>
            </a:r>
            <a:r>
              <a:rPr lang="en-US" sz="2400" b="1" dirty="0"/>
              <a:t> 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Discussion will continue on ARC teleconferences (Nov 16, Dec 7)</a:t>
            </a:r>
          </a:p>
          <a:p>
            <a:pPr marL="342900" lvl="1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600" b="1" dirty="0"/>
              <a:t>EPD/LPD: LLC Theory and Protocol Discrimination: </a:t>
            </a:r>
            <a:r>
              <a:rPr lang="en-US" sz="2600" b="1" dirty="0">
                <a:hlinkClick r:id="rId6"/>
              </a:rPr>
              <a:t>11-21/0092r1</a:t>
            </a:r>
            <a:endParaRPr lang="en-US" sz="2600" b="1" dirty="0"/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r>
              <a:rPr lang="en-US" sz="2400" b="1" dirty="0"/>
              <a:t>To be continued in March </a:t>
            </a:r>
          </a:p>
          <a:p>
            <a:pPr lvl="1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 marL="457200" lvl="1" indent="0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u="sng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84E4D4-942F-4362-BB2D-C2963FB0CCD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5B5784-51A1-4D2B-B1FC-D15C68DC637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769B0-CB36-452B-A4D6-B75038E6460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427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9600"/>
          </a:xfrm>
        </p:spPr>
        <p:txBody>
          <a:bodyPr/>
          <a:lstStyle/>
          <a:p>
            <a:r>
              <a:rPr lang="en-US" dirty="0"/>
              <a:t>Monitoring/future activities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81351754-4384-4741-98EB-67ED3215A0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9800" y="15240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lvl="2" indent="0">
              <a:spcBef>
                <a:spcPts val="300"/>
              </a:spcBef>
              <a:spcAft>
                <a:spcPts val="0"/>
              </a:spcAft>
              <a:buNone/>
              <a:defRPr/>
            </a:pPr>
            <a:r>
              <a:rPr lang="en-US" altLang="en-US" b="1" kern="0" dirty="0"/>
              <a:t>Other items being tracked (but not actively worked unless/until contributions):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Annex G (purpose and value?, work to update or work to deprecate?)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Consider any changes to remove 802.2/LLC terms?</a:t>
            </a:r>
            <a:endParaRPr lang="en-US" sz="1800" b="1" kern="0" dirty="0">
              <a:solidFill>
                <a:schemeClr val="accent2">
                  <a:lumMod val="75000"/>
                </a:schemeClr>
              </a:solidFill>
            </a:endParaRP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/>
              <a:t>“What is a STA?” (per </a:t>
            </a:r>
            <a:r>
              <a:rPr lang="en-US" sz="1800" b="1" kern="0" dirty="0" err="1"/>
              <a:t>REVmd</a:t>
            </a:r>
            <a:r>
              <a:rPr lang="en-US" sz="1800" b="1" kern="0" dirty="0"/>
              <a:t> discussion: </a:t>
            </a:r>
            <a:r>
              <a:rPr lang="en-US" sz="1800" b="1" kern="0" dirty="0">
                <a:solidFill>
                  <a:schemeClr val="accent2">
                    <a:lumMod val="7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11-19/0106r0</a:t>
            </a:r>
            <a:r>
              <a:rPr lang="en-US" sz="1800" b="1" kern="0" dirty="0"/>
              <a:t>), Also off-channel TDLS architecture</a:t>
            </a:r>
          </a:p>
          <a:p>
            <a:pPr marL="685800" lvl="2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800" b="1" kern="0" dirty="0"/>
              <a:t>MLME-RESET, versus MLME-JOIN, MLME-START, MLME-SCAN and MLME-END</a:t>
            </a:r>
          </a:p>
          <a:p>
            <a:pPr marL="11430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b="1" kern="0" dirty="0"/>
              <a:t>One aspect is how MAC address is set/controlled – related to IEEE 1609/</a:t>
            </a:r>
            <a:r>
              <a:rPr lang="en-US" b="1" kern="0" dirty="0" err="1"/>
              <a:t>TGbd</a:t>
            </a:r>
            <a:r>
              <a:rPr lang="en-US" b="1" kern="0" dirty="0"/>
              <a:t>  activities</a:t>
            </a:r>
          </a:p>
          <a:p>
            <a:pPr marL="685800" lvl="3" indent="-34290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b="1" kern="0" dirty="0" err="1"/>
              <a:t>TGaz</a:t>
            </a:r>
            <a:r>
              <a:rPr lang="en-US" sz="1800" b="1" kern="0" dirty="0"/>
              <a:t> work on Fine Timing Measurement and IEEE 1588 mapping</a:t>
            </a:r>
          </a:p>
          <a:p>
            <a:pPr marL="685800" lvl="2" indent="-342900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800" b="1" kern="0" dirty="0" err="1"/>
              <a:t>Nendica’s</a:t>
            </a:r>
            <a:r>
              <a:rPr lang="en-US" sz="1800" b="1" kern="0" dirty="0"/>
              <a:t>/</a:t>
            </a:r>
            <a:r>
              <a:rPr lang="en-US" sz="1800" b="1" kern="0" dirty="0" err="1"/>
              <a:t>TGbe’s</a:t>
            </a:r>
            <a:r>
              <a:rPr lang="en-US" sz="1800" b="1" kern="0" dirty="0"/>
              <a:t> discussion on 802.11 in a Deterministic Network/Time-Sensitive Networking</a:t>
            </a:r>
          </a:p>
          <a:p>
            <a:pPr marL="0" lvl="1" indent="0" eaLnBrk="1" hangingPunct="1">
              <a:lnSpc>
                <a:spcPct val="90000"/>
              </a:lnSpc>
              <a:spcBef>
                <a:spcPts val="300"/>
              </a:spcBef>
              <a:buNone/>
              <a:defRPr/>
            </a:pPr>
            <a:endParaRPr lang="en-US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b="1" kern="0" dirty="0"/>
          </a:p>
          <a:p>
            <a:pPr marL="342900" lvl="1" indent="-342900" eaLnBrk="1" hangingPunct="1">
              <a:lnSpc>
                <a:spcPct val="90000"/>
              </a:lnSpc>
              <a:spcBef>
                <a:spcPts val="300"/>
              </a:spcBef>
              <a:buFont typeface="Arial" pitchFamily="34" charset="0"/>
              <a:buChar char="•"/>
              <a:defRPr/>
            </a:pPr>
            <a:endParaRPr lang="en-US" sz="1800" kern="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DE6931-2712-4657-9C58-E8949C07526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9388E7-FA6F-4505-BCAF-4F116C377D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73972D-AF5F-4C05-863E-670A7ACAAC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3882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51479-524F-41EB-AEC6-D7CA57F73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Membership and attendance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E3E2AD-1942-4E52-80FB-363C33EC8A3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5EB87-6D84-4FB9-8670-7358D42C11D5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November 2020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C8AA1-9556-4AF3-B03E-FA0EDCAA0C33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0B46E-FBD5-4A52-8158-04F60A65C2C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ABCC52B-A3F7-440B-BBF2-55191E6E7773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9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Teleconference(s)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7772400" cy="44196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err="1"/>
              <a:t>TGbe</a:t>
            </a:r>
            <a:r>
              <a:rPr lang="en-US" sz="3200" dirty="0"/>
              <a:t> concepts</a:t>
            </a:r>
          </a:p>
          <a:p>
            <a:pPr lvl="1">
              <a:lnSpc>
                <a:spcPct val="90000"/>
              </a:lnSpc>
            </a:pPr>
            <a:r>
              <a:rPr lang="en-US" sz="2800" b="1" dirty="0"/>
              <a:t>Feb 8, Feb 22: 19:00 ET, 2 hours</a:t>
            </a:r>
          </a:p>
          <a:p>
            <a:pPr>
              <a:lnSpc>
                <a:spcPct val="90000"/>
              </a:lnSpc>
            </a:pPr>
            <a:r>
              <a:rPr lang="en-US" sz="3200" dirty="0"/>
              <a:t>ESS/</a:t>
            </a:r>
            <a:r>
              <a:rPr lang="en-US" sz="3200" dirty="0" err="1"/>
              <a:t>HeSS</a:t>
            </a:r>
            <a:r>
              <a:rPr lang="en-US" sz="3200" dirty="0"/>
              <a:t> liaison to </a:t>
            </a:r>
            <a:r>
              <a:rPr lang="en-US" sz="3200" dirty="0" err="1"/>
              <a:t>REVme</a:t>
            </a:r>
            <a:endParaRPr lang="en-US" sz="3200" dirty="0"/>
          </a:p>
          <a:p>
            <a:pPr lvl="1">
              <a:lnSpc>
                <a:spcPct val="90000"/>
              </a:lnSpc>
            </a:pPr>
            <a:r>
              <a:rPr lang="en-US" sz="2800" b="1" dirty="0"/>
              <a:t>Feb 1, 12:00 noon ET, and Mar 1, 13:00 ET, 2 hours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4E5F0FD-E953-4757-854E-63E60DD06E0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48BB623-059E-49C8-83EF-888C1AD646D0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84234-03FB-4CE4-8C86-9FE20C4B87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30</a:t>
            </a:fld>
            <a:endParaRPr lang="en-GB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605118"/>
          </a:xfrm>
        </p:spPr>
        <p:txBody>
          <a:bodyPr/>
          <a:lstStyle/>
          <a:p>
            <a:r>
              <a:rPr lang="en-US" dirty="0"/>
              <a:t>March 2021 Plans</a:t>
            </a: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1371600"/>
            <a:ext cx="8686800" cy="4953000"/>
          </a:xfrm>
          <a:ln>
            <a:solidFill>
              <a:schemeClr val="bg1"/>
            </a:solidFill>
          </a:ln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/>
              <a:t>Two meeting slots planned: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</a:t>
            </a:r>
            <a:r>
              <a:rPr lang="en-US" dirty="0" err="1"/>
              <a:t>TGbe</a:t>
            </a:r>
            <a:r>
              <a:rPr lang="en-US" dirty="0"/>
              <a:t> architecture concepts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Continue EPD/LPD (LLC) discussion</a:t>
            </a:r>
          </a:p>
          <a:p>
            <a:pPr marL="684213">
              <a:lnSpc>
                <a:spcPct val="90000"/>
              </a:lnSpc>
            </a:pPr>
            <a:r>
              <a:rPr lang="en-US" dirty="0"/>
              <a:t>Other monitoring/future activities</a:t>
            </a:r>
          </a:p>
          <a:p>
            <a:pPr marL="684213">
              <a:lnSpc>
                <a:spcPct val="90000"/>
              </a:lnSpc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931E0E-F67B-4B46-AF80-2C464533B68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256C061-77D9-45EC-8CF9-99019B31096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Mark Hamilton, Ruckus/CommScope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6AD0A8-B52F-4B87-A451-14E8864DDA8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29006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606425"/>
            <a:ext cx="10363200" cy="1333500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802.11 Coexistence SC</a:t>
            </a:r>
            <a:br>
              <a:rPr lang="en-AU" dirty="0"/>
            </a:br>
            <a:r>
              <a:rPr lang="en-AU" dirty="0"/>
              <a:t>Jan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20210113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74269"/>
              </p:ext>
            </p:extLst>
          </p:nvPr>
        </p:nvGraphicFramePr>
        <p:xfrm>
          <a:off x="989013" y="3148013"/>
          <a:ext cx="9963150" cy="242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1" name="Document" r:id="rId4" imgW="10439485" imgH="2553175" progId="Word.Document.8">
                  <p:embed/>
                </p:oleObj>
              </mc:Choice>
              <mc:Fallback>
                <p:oleObj name="Document" r:id="rId4" imgW="10439485" imgH="255317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3148013"/>
                        <a:ext cx="9963150" cy="2424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288B4D9-E6E4-4E87-8A2B-E253716FCEE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BCA55C6-5B51-4A0D-B172-8D153B1534E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32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8C3089-88D3-4E0B-B12A-A6AC03877744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635818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achieved its goals as a discussion forum for coexistence issues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802.11 Coex SC summary for Jan 2021 (</a:t>
            </a:r>
            <a:r>
              <a:rPr lang="en-AU" dirty="0">
                <a:hlinkClick r:id="rId2"/>
              </a:rPr>
              <a:t>11-20-1928-04</a:t>
            </a:r>
            <a:r>
              <a:rPr lang="en-AU" dirty="0"/>
              <a:t>)</a:t>
            </a:r>
          </a:p>
          <a:p>
            <a:pPr lvl="1"/>
            <a:r>
              <a:rPr lang="en-AU" dirty="0"/>
              <a:t>Deployment studies are providing an alternative way of evaluating Wi-Fi/LAA </a:t>
            </a:r>
            <a:r>
              <a:rPr lang="en-AU" dirty="0" err="1"/>
              <a:t>coex</a:t>
            </a:r>
            <a:endParaRPr lang="en-AU" dirty="0"/>
          </a:p>
          <a:p>
            <a:pPr lvl="2"/>
            <a:r>
              <a:rPr lang="en-AU" dirty="0"/>
              <a:t>See </a:t>
            </a:r>
            <a:r>
              <a:rPr lang="en-AU" dirty="0">
                <a:latin typeface="+mj-lt"/>
                <a:hlinkClick r:id="rId3"/>
              </a:rPr>
              <a:t>11-20-1973-01</a:t>
            </a:r>
            <a:r>
              <a:rPr lang="en-AU" dirty="0">
                <a:latin typeface="+mj-lt"/>
              </a:rPr>
              <a:t> by </a:t>
            </a:r>
            <a:r>
              <a:rPr lang="en-AU" b="0" i="0" dirty="0">
                <a:solidFill>
                  <a:srgbClr val="000000"/>
                </a:solidFill>
                <a:effectLst/>
                <a:latin typeface="+mj-lt"/>
              </a:rPr>
              <a:t>Vanlin Robinson (Uni of Chicago), </a:t>
            </a:r>
            <a:r>
              <a:rPr lang="en-AU" dirty="0"/>
              <a:t>suggesting issues with LAA/Wi-Fi </a:t>
            </a:r>
            <a:r>
              <a:rPr lang="en-AU" dirty="0" err="1"/>
              <a:t>coex</a:t>
            </a:r>
            <a:endParaRPr lang="en-AU" dirty="0">
              <a:latin typeface="+mj-lt"/>
            </a:endParaRPr>
          </a:p>
          <a:p>
            <a:pPr lvl="1"/>
            <a:r>
              <a:rPr lang="en-AU" dirty="0"/>
              <a:t>3GPP has not yet completed work to enable LAA/NR-U globally in the 6 GHz band</a:t>
            </a:r>
          </a:p>
          <a:p>
            <a:pPr lvl="1"/>
            <a:r>
              <a:rPr lang="en-AU" dirty="0"/>
              <a:t>EN 303 687 (6 GHz) is progressing with consensus on adaptivity clause</a:t>
            </a:r>
          </a:p>
          <a:p>
            <a:pPr lvl="2"/>
            <a:r>
              <a:rPr lang="en-AU" dirty="0"/>
              <a:t>But no agreement on issues such as synch access &amp; NB FH access</a:t>
            </a:r>
          </a:p>
          <a:p>
            <a:pPr lvl="1"/>
            <a:r>
              <a:rPr lang="en-AU" dirty="0"/>
              <a:t>There is not yet consensus on adaptivity in EN 301 893 (5 GHz)</a:t>
            </a:r>
          </a:p>
          <a:p>
            <a:pPr lvl="2"/>
            <a:r>
              <a:rPr lang="en-AU" dirty="0"/>
              <a:t>Although most other </a:t>
            </a:r>
            <a:r>
              <a:rPr lang="en-AU" dirty="0" err="1"/>
              <a:t>coex</a:t>
            </a:r>
            <a:r>
              <a:rPr lang="en-AU" dirty="0"/>
              <a:t> issues are resolved</a:t>
            </a:r>
          </a:p>
          <a:p>
            <a:pPr lvl="1"/>
            <a:r>
              <a:rPr lang="en-AU" dirty="0"/>
              <a:t>Work is probably required to adapt 802.11ax/be for operation in 5 &amp; 6 GHz under ETSI rules</a:t>
            </a:r>
          </a:p>
          <a:p>
            <a:pPr lvl="2"/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846B1123-9AA6-4594-86E2-DFB146979FD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EC7B220-DA4F-4206-95F2-CE57011A092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F53F69B-12AB-4A0A-ADDD-F73FBA741F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37328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IEEE 802.11 Coexistence SC will continue</a:t>
            </a:r>
            <a:br>
              <a:rPr lang="en-AU" dirty="0"/>
            </a:br>
            <a:r>
              <a:rPr lang="en-AU" dirty="0"/>
              <a:t>promoting good coexistence in Mar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IEEE 802.11 Coexistence SC will meet virtually in Mar 2021</a:t>
            </a:r>
          </a:p>
          <a:p>
            <a:pPr lvl="1"/>
            <a:r>
              <a:rPr lang="en-AU" dirty="0"/>
              <a:t>Review results of ETSI BRAN #108a &amp; #109 meetings</a:t>
            </a:r>
          </a:p>
          <a:p>
            <a:pPr lvl="2"/>
            <a:r>
              <a:rPr lang="en-AU" dirty="0"/>
              <a:t>EN 301 893 (5 GHz)</a:t>
            </a:r>
          </a:p>
          <a:p>
            <a:pPr lvl="2"/>
            <a:r>
              <a:rPr lang="en-AU" dirty="0"/>
              <a:t>EN 303 687 (6 GHz)</a:t>
            </a:r>
          </a:p>
          <a:p>
            <a:pPr lvl="1"/>
            <a:r>
              <a:rPr lang="en-AU" dirty="0"/>
              <a:t>Review status of 3GPP activities impacting on coexistence</a:t>
            </a:r>
          </a:p>
          <a:p>
            <a:pPr lvl="1"/>
            <a:r>
              <a:rPr lang="en-AU" dirty="0"/>
              <a:t>Discuss need to refine 802.11ax for optimal operation in 6 GHz in Europe</a:t>
            </a:r>
          </a:p>
          <a:p>
            <a:pPr lvl="2"/>
            <a:r>
              <a:rPr lang="en-AU" dirty="0"/>
              <a:t>In </a:t>
            </a:r>
            <a:r>
              <a:rPr lang="en-AU" dirty="0" err="1"/>
              <a:t>TGme</a:t>
            </a:r>
            <a:r>
              <a:rPr lang="en-AU" dirty="0"/>
              <a:t>?</a:t>
            </a:r>
          </a:p>
          <a:p>
            <a:pPr lvl="1"/>
            <a:r>
              <a:rPr lang="en-AU" dirty="0"/>
              <a:t>Discuss what is required to enable good 802.11be operation in 5/6 GHz in Europe</a:t>
            </a:r>
          </a:p>
          <a:p>
            <a:pPr lvl="2"/>
            <a:r>
              <a:rPr lang="en-AU" dirty="0"/>
              <a:t>In </a:t>
            </a:r>
            <a:r>
              <a:rPr lang="en-AU" dirty="0" err="1"/>
              <a:t>TGbe</a:t>
            </a:r>
            <a:r>
              <a:rPr lang="en-AU" dirty="0"/>
              <a:t>? In ETSI BRAN?</a:t>
            </a:r>
          </a:p>
          <a:p>
            <a:pPr lvl="1"/>
            <a:r>
              <a:rPr lang="en-AU" dirty="0"/>
              <a:t>Consider impact on coexistence with Wi-Fi of NB FH systems in 6 GHz</a:t>
            </a:r>
          </a:p>
          <a:p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3D35C32-6278-4387-B1FB-E3EF188592C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284F2F3-C420-460B-B355-F944773327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34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24EFB57-33BC-4F81-830F-7DA5A4842B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5035973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dirty="0"/>
              <a:t>IEEE 802 JTC1 Standing Committee</a:t>
            </a:r>
            <a:br>
              <a:rPr lang="en-AU" dirty="0"/>
            </a:br>
            <a:r>
              <a:rPr lang="en-AU" dirty="0"/>
              <a:t>Jan 2021 (virtual)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088654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20210113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1779780"/>
              </p:ext>
            </p:extLst>
          </p:nvPr>
        </p:nvGraphicFramePr>
        <p:xfrm>
          <a:off x="993775" y="3140968"/>
          <a:ext cx="100234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Document" r:id="rId4" imgW="10439485" imgH="2546686" progId="Word.Document.8">
                  <p:embed/>
                </p:oleObj>
              </mc:Choice>
              <mc:Fallback>
                <p:oleObj name="Document" r:id="rId4" imgW="10439485" imgH="254668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3775" y="3140968"/>
                        <a:ext cx="10023475" cy="2438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2702893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E352CE4-9915-40E8-80D7-7B268E088EDF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36444FB-B9A5-4AED-9590-766E2C15104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35</a:t>
            </a:fld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1F3C22-85D0-4EEB-86F2-481A27ED180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83111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reviewed the PSDO process status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tx1"/>
                </a:solidFill>
              </a:rPr>
              <a:t>Agenda - </a:t>
            </a:r>
            <a:r>
              <a:rPr lang="en-AU" dirty="0">
                <a:solidFill>
                  <a:schemeClr val="tx1"/>
                </a:solidFill>
                <a:hlinkClick r:id="rId2"/>
              </a:rPr>
              <a:t>11-20-1895-06</a:t>
            </a:r>
            <a:endParaRPr lang="en-AU" dirty="0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endParaRPr lang="en-AU" dirty="0">
              <a:solidFill>
                <a:schemeClr val="tx1"/>
              </a:solidFill>
            </a:endParaRPr>
          </a:p>
        </p:txBody>
      </p:sp>
      <p:graphicFrame>
        <p:nvGraphicFramePr>
          <p:cNvPr id="14" name="Content Placeholder 5">
            <a:extLst>
              <a:ext uri="{FF2B5EF4-FFF2-40B4-BE49-F238E27FC236}">
                <a16:creationId xmlns:a16="http://schemas.microsoft.com/office/drawing/2014/main" id="{EEA81B01-E997-4631-BB8E-49D2B6267D5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46681574"/>
              </p:ext>
            </p:extLst>
          </p:nvPr>
        </p:nvGraphicFramePr>
        <p:xfrm>
          <a:off x="1343472" y="2708920"/>
          <a:ext cx="5791200" cy="33375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930400">
                  <a:extLst>
                    <a:ext uri="{9D8B030D-6E8A-4147-A177-3AD203B41FA5}">
                      <a16:colId xmlns:a16="http://schemas.microsoft.com/office/drawing/2014/main" val="4026387333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1749157900"/>
                    </a:ext>
                  </a:extLst>
                </a:gridCol>
                <a:gridCol w="1930400">
                  <a:extLst>
                    <a:ext uri="{9D8B030D-6E8A-4147-A177-3AD203B41FA5}">
                      <a16:colId xmlns:a16="http://schemas.microsoft.com/office/drawing/2014/main" val="368657875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WG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Completed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In-process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6238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8702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6437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1465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77099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0315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790300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802.22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3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dirty="0"/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63602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All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69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AU" b="1" dirty="0"/>
                        <a:t>37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024263602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F7F19B36-2873-48E9-B4AD-CD47A49D9156}"/>
              </a:ext>
            </a:extLst>
          </p:cNvPr>
          <p:cNvSpPr/>
          <p:nvPr/>
        </p:nvSpPr>
        <p:spPr bwMode="auto">
          <a:xfrm>
            <a:off x="7392144" y="2708920"/>
            <a:ext cx="4608512" cy="324036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 amendments about to enter PSDO adoption ballots (WG motion in Mar 2021)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lang="en-AU" dirty="0">
                <a:solidFill>
                  <a:schemeClr val="tx1"/>
                </a:solidFill>
              </a:rPr>
              <a:t>802.11ax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6" charset="0"/>
                <a:ea typeface="MS Gothic" charset="-128"/>
              </a:rPr>
              <a:t>802.11ay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802.11ba</a:t>
            </a:r>
          </a:p>
          <a:p>
            <a:pPr marL="342900" marR="0" indent="-342900" algn="l" defTabSz="449263" rtl="0" eaLnBrk="0" fontAlgn="base" latinLnBrk="0" hangingPunct="0">
              <a:lnSpc>
                <a:spcPct val="100000"/>
              </a:lnSpc>
              <a:spcBef>
                <a:spcPts val="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tabLst/>
            </a:pPr>
            <a:r>
              <a:rPr kumimoji="0" lang="en-AU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802.11md</a:t>
            </a:r>
          </a:p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AU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Times New Roman" pitchFamily="16" charset="0"/>
              <a:ea typeface="MS Gothic" charset="-128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C57B3C-9803-48D3-8881-D3894FBC7EC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85DFBB-268F-438E-AD17-E9E62FEB3C4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36</a:t>
            </a:fld>
            <a:endParaRPr lang="en-GB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AB3FE87-C1EB-44FF-B381-BE67002251D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90315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The IEEE 802 JTC1 SC will undertake its usual work</a:t>
            </a:r>
            <a:br>
              <a:rPr lang="en-AU" dirty="0"/>
            </a:br>
            <a:r>
              <a:rPr lang="en-AU" dirty="0"/>
              <a:t>at its virtual meeting in Mar 2021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IEEE 802 JTC1 SC plans for the virtual meeting in Mar 2021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AU" dirty="0"/>
              <a:t>Execute PSDO process</a:t>
            </a:r>
          </a:p>
          <a:p>
            <a:pPr lvl="1"/>
            <a:endParaRPr lang="en-AU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0683399-6F6D-4E38-98FA-C9A2F6FEB09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4C0F4055-51BB-4CC7-8E41-701275F5EE5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37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DCB34F4C-44E2-428A-AD41-3852CC0BDD3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76047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1800"/>
              <a:t>January 2021</a:t>
            </a:r>
          </a:p>
        </p:txBody>
      </p:sp>
      <p:sp>
        <p:nvSpPr>
          <p:cNvPr id="1024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91924" y="6475413"/>
            <a:ext cx="509755" cy="184666"/>
          </a:xfrm>
        </p:spPr>
        <p:txBody>
          <a:bodyPr/>
          <a:lstStyle>
            <a:lvl1pPr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BCE52B3C-2F0B-4C64-A8D2-767D28EE4D42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altLang="en-US" dirty="0" err="1"/>
              <a:t>TGmd</a:t>
            </a:r>
            <a:r>
              <a:rPr lang="en-US" altLang="en-US" dirty="0"/>
              <a:t> – P802.11REVmd</a:t>
            </a:r>
            <a:endParaRPr lang="en-US" altLang="en-US" sz="2000" dirty="0">
              <a:solidFill>
                <a:srgbClr val="FF0000"/>
              </a:solidFill>
            </a:endParaRPr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237636" y="1524000"/>
            <a:ext cx="9963764" cy="457200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dirty="0"/>
              <a:t>P802.11REVmd D5.0 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SASB Ratification occurred in 2020 December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The draft is in IEEE SA publication editing</a:t>
            </a:r>
          </a:p>
          <a:p>
            <a:pPr lvl="1">
              <a:lnSpc>
                <a:spcPct val="90000"/>
              </a:lnSpc>
            </a:pPr>
            <a:r>
              <a:rPr lang="en-US" altLang="zh-CN" dirty="0"/>
              <a:t>Publication of IEEE </a:t>
            </a:r>
            <a:r>
              <a:rPr lang="en-US" altLang="zh-CN" dirty="0" err="1"/>
              <a:t>Std</a:t>
            </a:r>
            <a:r>
              <a:rPr lang="en-US" altLang="zh-CN" dirty="0"/>
              <a:t> 802.11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™</a:t>
            </a:r>
            <a:r>
              <a:rPr lang="en-US" altLang="zh-CN" dirty="0"/>
              <a:t>-2020 expected mid-February 2021</a:t>
            </a:r>
            <a:br>
              <a:rPr lang="en-US" altLang="zh-CN" dirty="0"/>
            </a:b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MANY thanks to all who worked on this revision!</a:t>
            </a:r>
            <a:br>
              <a:rPr lang="en-US" altLang="zh-CN" dirty="0"/>
            </a:br>
            <a:endParaRPr lang="en-US" altLang="zh-CN" dirty="0"/>
          </a:p>
          <a:p>
            <a:pPr>
              <a:lnSpc>
                <a:spcPct val="90000"/>
              </a:lnSpc>
            </a:pPr>
            <a:r>
              <a:rPr lang="en-US" altLang="zh-CN" dirty="0"/>
              <a:t>Plans for next Revision: </a:t>
            </a:r>
            <a:r>
              <a:rPr lang="en-US" altLang="zh-CN" dirty="0" err="1"/>
              <a:t>TGme</a:t>
            </a:r>
            <a:endParaRPr lang="en-US" altLang="zh-CN" dirty="0"/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Revision PAR is on 2021 January </a:t>
            </a:r>
            <a:r>
              <a:rPr lang="en-US" dirty="0" err="1">
                <a:cs typeface="Arial" panose="020B0604020202020204" pitchFamily="34" charset="0"/>
                <a:sym typeface="Wingdings" panose="05000000000000000000" pitchFamily="2" charset="2"/>
              </a:rPr>
              <a:t>NesCom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 agenda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SASB approval expected mid-February 2021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First TG meeting in March 2021</a:t>
            </a:r>
          </a:p>
          <a:p>
            <a:pPr lvl="1">
              <a:lnSpc>
                <a:spcPct val="90000"/>
              </a:lnSpc>
            </a:pP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See 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  <a:hlinkClick r:id="rId3"/>
              </a:rPr>
              <a:t>https://mentor.ieee.org/802.11/dcn/20/11-20-1682-01-0000-p802-11revme-revision-par.doc</a:t>
            </a:r>
            <a:r>
              <a:rPr lang="en-US" dirty="0"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lvl="1">
              <a:lnSpc>
                <a:spcPct val="90000"/>
              </a:lnSpc>
            </a:pPr>
            <a:endParaRPr lang="en-US" dirty="0"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23893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>
                <a:ea typeface="MS PGothic" pitchFamily="34" charset="-128"/>
              </a:rPr>
              <a:t>Robert Stacey (Intel)</a:t>
            </a:r>
          </a:p>
        </p:txBody>
      </p:sp>
      <p:sp>
        <p:nvSpPr>
          <p:cNvPr id="30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/>
              <a:t>Slide </a:t>
            </a:r>
            <a:fld id="{DC395558-550E-4EBC-AAB7-BFABA5ABC9B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3077" name="Title 1"/>
          <p:cNvSpPr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/>
              <a:t>TGax</a:t>
            </a:r>
            <a:r>
              <a:rPr lang="en-US" dirty="0"/>
              <a:t> (Very High Throughput)</a:t>
            </a:r>
          </a:p>
        </p:txBody>
      </p:sp>
      <p:sp>
        <p:nvSpPr>
          <p:cNvPr id="3078" name="Content Placeholder 2"/>
          <p:cNvSpPr>
            <a:spLocks noGrp="1"/>
          </p:cNvSpPr>
          <p:nvPr>
            <p:ph idx="4294967295"/>
          </p:nvPr>
        </p:nvSpPr>
        <p:spPr>
          <a:xfrm>
            <a:off x="1905000" y="1676400"/>
            <a:ext cx="8534400" cy="411480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The TG completed the balloting process. The last TG teleconference was on November 30, 2020.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Draft 8.0 is on the </a:t>
            </a:r>
            <a:r>
              <a:rPr lang="en-US" dirty="0" err="1"/>
              <a:t>RevCom</a:t>
            </a:r>
            <a:r>
              <a:rPr lang="en-US" dirty="0"/>
              <a:t> agenda for approval during the January 26 meeting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https://standards.ieee.org/content/dam/ieee-standards/standards/web/governance/revcom/agenda.pdf</a:t>
            </a: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No time slots are scheduled during this week.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Many thanks for all who participated in the TG activities and helped achieve this milestone.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45E212-F1F5-4F57-9BF4-C7B2C78D9407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Members by country and region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00366C23-4538-4CEB-9158-0679D70D390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D7AA360-DEBA-48FC-A260-3093F16123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1489546"/>
            <a:ext cx="8991600" cy="4926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215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TGay</a:t>
            </a:r>
            <a:r>
              <a:rPr lang="en-US" dirty="0"/>
              <a:t> (Next Gen 60 GHz)</a:t>
            </a:r>
            <a:endParaRPr lang="en-GB" dirty="0"/>
          </a:p>
        </p:txBody>
      </p:sp>
      <p:sp>
        <p:nvSpPr>
          <p:cNvPr id="921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Balloting has completed for </a:t>
            </a:r>
            <a:r>
              <a:rPr lang="en-US"/>
              <a:t>P802.11ay D7.0 </a:t>
            </a:r>
            <a:endParaRPr lang="en-US" dirty="0"/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b="0" dirty="0"/>
              <a:t>CRC has rejected the 2 received comments (both from an APPROVE voter).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Conditions of the approval to submit to </a:t>
            </a:r>
            <a:r>
              <a:rPr lang="en-US" dirty="0" err="1"/>
              <a:t>RevCom</a:t>
            </a:r>
            <a:r>
              <a:rPr lang="en-US" dirty="0"/>
              <a:t> given by the 802 EC have been met.</a:t>
            </a:r>
          </a:p>
          <a:p>
            <a:pPr lvl="1" algn="just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/>
              <a:t>Consideration of P802.11ay D7.0 will be on the 2021 March </a:t>
            </a:r>
            <a:r>
              <a:rPr lang="en-US" dirty="0" err="1"/>
              <a:t>RevCom</a:t>
            </a:r>
            <a:r>
              <a:rPr lang="en-US" dirty="0"/>
              <a:t>/SASB agenda </a:t>
            </a:r>
            <a:r>
              <a:rPr lang="en-US" altLang="zh-CN" dirty="0"/>
              <a:t>Motion</a:t>
            </a:r>
          </a:p>
          <a:p>
            <a:pPr marL="400050" algn="just">
              <a:buFont typeface="Arial" panose="020B0604020202020204" pitchFamily="34" charset="0"/>
              <a:buChar char="•"/>
            </a:pPr>
            <a:endParaRPr lang="en-US" altLang="zh-CN" dirty="0"/>
          </a:p>
          <a:p>
            <a:pPr marL="400050" algn="just">
              <a:buFont typeface="Arial" panose="020B0604020202020204" pitchFamily="34" charset="0"/>
              <a:buChar char="•"/>
            </a:pPr>
            <a:r>
              <a:rPr lang="en-US" altLang="zh-CN" dirty="0"/>
              <a:t>No session is scheduled in this interim</a:t>
            </a:r>
          </a:p>
          <a:p>
            <a:pPr marL="800100" lvl="1" algn="just">
              <a:buFont typeface="Arial" panose="020B0604020202020204" pitchFamily="34" charset="0"/>
              <a:buChar char="•"/>
            </a:pPr>
            <a:r>
              <a:rPr lang="en-US" altLang="zh-CN" dirty="0"/>
              <a:t>Two Working Group motions are expected:</a:t>
            </a:r>
          </a:p>
          <a:p>
            <a:pPr marL="1200150" lvl="2" algn="just">
              <a:buFont typeface="Arial" panose="020B0604020202020204" pitchFamily="34" charset="0"/>
              <a:buChar char="•"/>
            </a:pPr>
            <a:r>
              <a:rPr lang="en-US" altLang="zh-CN" dirty="0"/>
              <a:t>Liaise P802.11ay D7.0 to </a:t>
            </a:r>
            <a:r>
              <a:rPr lang="en-GB" dirty="0"/>
              <a:t>ISO/IEC JTC1 SC6 for information.</a:t>
            </a:r>
          </a:p>
          <a:p>
            <a:pPr marL="1200150" lvl="2" algn="just">
              <a:buFont typeface="Arial" panose="020B0604020202020204" pitchFamily="34" charset="0"/>
              <a:buChar char="•"/>
            </a:pPr>
            <a:r>
              <a:rPr lang="en-US" altLang="zh-CN" dirty="0"/>
              <a:t>Approve the draft meeting minutes of the December 21</a:t>
            </a:r>
            <a:r>
              <a:rPr lang="en-US" altLang="zh-CN" baseline="30000" dirty="0"/>
              <a:t>st</a:t>
            </a:r>
            <a:r>
              <a:rPr lang="en-US" altLang="zh-CN" dirty="0"/>
              <a:t> teleconference call.</a:t>
            </a:r>
          </a:p>
          <a:p>
            <a:pPr marL="1200150" lvl="2" algn="just">
              <a:buFont typeface="Arial" panose="020B0604020202020204" pitchFamily="34" charset="0"/>
              <a:buChar char="•"/>
            </a:pPr>
            <a:endParaRPr lang="en-US" altLang="zh-CN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2473B9D-F301-4D41-BF6E-8ABAE7929A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1F5762-E817-4E8C-B949-3EC670E9A3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40</a:t>
            </a:fld>
            <a:endParaRPr lang="en-GB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B6AC1F01-5986-41AF-9A78-0178370BB59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30126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209800" y="838200"/>
            <a:ext cx="7772400" cy="1066800"/>
          </a:xfrm>
        </p:spPr>
        <p:txBody>
          <a:bodyPr/>
          <a:lstStyle/>
          <a:p>
            <a:r>
              <a:rPr lang="en-US" dirty="0" err="1"/>
              <a:t>TGba</a:t>
            </a:r>
            <a:r>
              <a:rPr lang="en-US" dirty="0"/>
              <a:t> (Wake-up Radio)</a:t>
            </a:r>
            <a:br>
              <a:rPr lang="en-US" dirty="0"/>
            </a:br>
            <a:endParaRPr lang="en-US" sz="2400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1219200" y="1752600"/>
            <a:ext cx="9601200" cy="4722814"/>
          </a:xfrm>
        </p:spPr>
        <p:txBody>
          <a:bodyPr/>
          <a:lstStyle/>
          <a:p>
            <a:pPr>
              <a:defRPr/>
            </a:pPr>
            <a:r>
              <a:rPr lang="en-US" altLang="en-US" sz="2000" dirty="0"/>
              <a:t>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recirc. SA ballot on D8.0 completed (December 11 – December 21)</a:t>
            </a:r>
          </a:p>
          <a:p>
            <a:pPr lvl="1">
              <a:defRPr/>
            </a:pPr>
            <a:r>
              <a:rPr lang="en-US" altLang="en-US" sz="1800" dirty="0"/>
              <a:t>Result: Approval rate: 98%, 1 editorial comment received (not part of no vote)</a:t>
            </a:r>
          </a:p>
          <a:p>
            <a:pPr>
              <a:defRPr/>
            </a:pPr>
            <a:r>
              <a:rPr lang="en-US" altLang="en-US" sz="2000" dirty="0"/>
              <a:t>Comment resolution completed (January 4</a:t>
            </a:r>
            <a:r>
              <a:rPr lang="en-US" altLang="en-US" sz="2000" baseline="30000" dirty="0"/>
              <a:t>th</a:t>
            </a:r>
            <a:r>
              <a:rPr lang="en-US" altLang="en-US" sz="2000" dirty="0"/>
              <a:t> </a:t>
            </a:r>
            <a:r>
              <a:rPr lang="en-US" altLang="en-US" sz="2000" dirty="0" err="1"/>
              <a:t>TGba</a:t>
            </a:r>
            <a:r>
              <a:rPr lang="en-US" altLang="en-US" sz="2000" dirty="0"/>
              <a:t> CRC telco)</a:t>
            </a:r>
          </a:p>
          <a:p>
            <a:pPr>
              <a:defRPr/>
            </a:pPr>
            <a:r>
              <a:rPr lang="en-US" altLang="en-US" sz="1800" b="0" dirty="0"/>
              <a:t>		CRC rejected the one received comment</a:t>
            </a:r>
          </a:p>
          <a:p>
            <a:pPr>
              <a:defRPr/>
            </a:pPr>
            <a:r>
              <a:rPr lang="en-US" altLang="en-US" sz="2000" dirty="0"/>
              <a:t>P802.11ba D8.0 will be on the March </a:t>
            </a:r>
            <a:r>
              <a:rPr lang="en-US" altLang="en-US" sz="2000" dirty="0" err="1"/>
              <a:t>RevCom</a:t>
            </a:r>
            <a:r>
              <a:rPr lang="en-US" altLang="en-US" sz="2000" dirty="0"/>
              <a:t>/SASB agenda for approval</a:t>
            </a:r>
          </a:p>
          <a:p>
            <a:pPr>
              <a:defRPr/>
            </a:pPr>
            <a:r>
              <a:rPr lang="en-US" altLang="en-US" sz="2000" dirty="0"/>
              <a:t>The TG completed the balloting process</a:t>
            </a:r>
          </a:p>
          <a:p>
            <a:pPr>
              <a:defRPr/>
            </a:pPr>
            <a:r>
              <a:rPr lang="en-US" altLang="en-US" sz="2000" dirty="0" err="1"/>
              <a:t>TGba</a:t>
            </a:r>
            <a:r>
              <a:rPr lang="en-US" altLang="en-US" sz="2000" dirty="0"/>
              <a:t> is not meeting this week</a:t>
            </a:r>
          </a:p>
          <a:p>
            <a:pPr>
              <a:defRPr/>
            </a:pPr>
            <a:r>
              <a:rPr lang="en-US" altLang="en-US" sz="1800" b="0" dirty="0"/>
              <a:t>	Two WG motions are expected: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Liaise P802.11ba D8.0 to ISO/IEC JTC1 SC6 for information.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1600" dirty="0"/>
              <a:t>Approve the meeting minutes of the November virtual f2f meeting and January 4</a:t>
            </a:r>
            <a:r>
              <a:rPr lang="en-US" altLang="en-US" sz="1600" baseline="30000" dirty="0"/>
              <a:t>th</a:t>
            </a:r>
            <a:r>
              <a:rPr lang="en-US" altLang="en-US" sz="1600" dirty="0"/>
              <a:t> teleconference call.</a:t>
            </a:r>
          </a:p>
          <a:p>
            <a:pPr marL="0" indent="0"/>
            <a:r>
              <a:rPr lang="en-US" altLang="en-US" sz="1600" b="0" dirty="0"/>
              <a:t>	</a:t>
            </a:r>
          </a:p>
          <a:p>
            <a:pPr marL="0" indent="0"/>
            <a:endParaRPr lang="en-US" altLang="en-US" sz="1800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67206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 err="1"/>
              <a:t>TGaz</a:t>
            </a:r>
            <a:r>
              <a:rPr lang="en-US" altLang="en-US" dirty="0"/>
              <a:t> Next Generation Positioning </a:t>
            </a:r>
            <a:br>
              <a:rPr lang="en-US" altLang="en-US" dirty="0"/>
            </a:br>
            <a:r>
              <a:rPr lang="en-US" altLang="en-US" dirty="0"/>
              <a:t>Jan. Electronic Meeting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1731664"/>
            <a:ext cx="8534400" cy="476250"/>
          </a:xfrm>
          <a:ln/>
        </p:spPr>
        <p:txBody>
          <a:bodyPr/>
          <a:lstStyle/>
          <a:p>
            <a:pPr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2020-11-14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42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0600" y="2416175"/>
          <a:ext cx="10628313" cy="245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Document" r:id="rId4" imgW="10797356" imgH="2534496" progId="Word.Document.8">
                  <p:embed/>
                </p:oleObj>
              </mc:Choice>
              <mc:Fallback>
                <p:oleObj name="Document" r:id="rId4" imgW="10797356" imgH="2534496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416175"/>
                        <a:ext cx="10628313" cy="2457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197299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indent="12700" algn="just">
              <a:spcBef>
                <a:spcPct val="20000"/>
              </a:spcBef>
            </a:pPr>
            <a:r>
              <a:rPr lang="en-US" dirty="0"/>
              <a:t>This document is the </a:t>
            </a:r>
            <a:r>
              <a:rPr lang="en-US" dirty="0" err="1"/>
              <a:t>TGaz</a:t>
            </a:r>
            <a:r>
              <a:rPr lang="en-US" dirty="0"/>
              <a:t> Next Generation Positioning closing report for the IEEE 802.11 interim electronic meeting, January 2021.</a:t>
            </a:r>
          </a:p>
          <a:p>
            <a:pPr indent="12700" algn="just">
              <a:spcBef>
                <a:spcPct val="20000"/>
              </a:spcBef>
            </a:pPr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400" dirty="0"/>
              <a:t>TG Status And Work Completed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Group completed comment resolution for LB249 and approved a 15 day recirculation ballot (pending WG approval).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US" b="0" dirty="0"/>
              <a:t>Main discussion topic: modifications to the 11az Secure PHY mode.</a:t>
            </a:r>
          </a:p>
          <a:p>
            <a:pPr>
              <a:buFont typeface="Arial" panose="020B0604020202020204" pitchFamily="34" charset="0"/>
              <a:buChar char="•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endParaRPr lang="en-US" b="0" dirty="0"/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17671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 Towards January Meeting and Beyond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9217" y="1628800"/>
            <a:ext cx="10361084" cy="447325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Publish a new draft(s) D3.0.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dirty="0"/>
              <a:t>Execute recirculation ballot. </a:t>
            </a:r>
          </a:p>
          <a:p>
            <a:pPr>
              <a:buFont typeface="Arial" panose="020B0604020202020204" pitchFamily="34" charset="0"/>
              <a:buChar char="•"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12215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46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Jonathan Segev, Intel corporation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14854C87-3E65-4835-A08B-FD210702E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85801"/>
            <a:ext cx="10361084" cy="510951"/>
          </a:xfrm>
        </p:spPr>
        <p:txBody>
          <a:bodyPr/>
          <a:lstStyle/>
          <a:p>
            <a:r>
              <a:rPr lang="en-US" altLang="en-US" dirty="0">
                <a:solidFill>
                  <a:schemeClr val="tx2"/>
                </a:solidFill>
              </a:rPr>
              <a:t>Teleconference Schedule till the March meeting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B678EE54-FB4A-4522-B713-D001CF33A1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76129"/>
            <a:ext cx="10361084" cy="481828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 dirty="0"/>
              <a:t>Feb. 3</a:t>
            </a:r>
            <a:r>
              <a:rPr lang="en-US" altLang="en-US" sz="1600" b="0" baseline="30000" dirty="0"/>
              <a:t>rd</a:t>
            </a:r>
            <a:r>
              <a:rPr lang="en-US" altLang="en-US" sz="1600" b="0" dirty="0"/>
              <a:t> 	(Wed.),  	13:00 ET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 dirty="0"/>
              <a:t>Feb. 18</a:t>
            </a:r>
            <a:r>
              <a:rPr lang="en-US" altLang="en-US" sz="1600" b="0" baseline="30000" dirty="0"/>
              <a:t>th</a:t>
            </a:r>
            <a:r>
              <a:rPr lang="en-US" altLang="en-US" sz="1600" b="0" dirty="0"/>
              <a:t> 	(Thu.),  	12:00 ET – 14:00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 dirty="0"/>
              <a:t>Feb. 24</a:t>
            </a:r>
            <a:r>
              <a:rPr lang="en-US" altLang="en-US" sz="1600" b="0" baseline="30000" dirty="0"/>
              <a:t>th</a:t>
            </a:r>
            <a:r>
              <a:rPr lang="en-US" altLang="en-US" sz="1600" b="0" dirty="0"/>
              <a:t> 	(Wed.),  	13:00 ET – 15:00 ET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1600" b="0" dirty="0"/>
              <a:t>Mar. 3</a:t>
            </a:r>
            <a:r>
              <a:rPr lang="en-US" altLang="en-US" sz="1600" b="0" baseline="30000" dirty="0"/>
              <a:t>rd</a:t>
            </a:r>
            <a:r>
              <a:rPr lang="en-US" altLang="en-US" sz="1600" b="0" dirty="0"/>
              <a:t>  	(Wed.),  	13:00 ET – 15:00 ET</a:t>
            </a:r>
          </a:p>
          <a:p>
            <a:pPr marL="0" indent="0"/>
            <a:endParaRPr lang="en-US" altLang="en-US" sz="1600" b="0" dirty="0"/>
          </a:p>
        </p:txBody>
      </p:sp>
    </p:spTree>
    <p:extLst>
      <p:ext uri="{BB962C8B-B14F-4D97-AF65-F5344CB8AC3E}">
        <p14:creationId xmlns:p14="http://schemas.microsoft.com/office/powerpoint/2010/main" val="207172287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ctrTitle"/>
          </p:nvPr>
        </p:nvSpPr>
        <p:spPr>
          <a:xfrm>
            <a:off x="914400" y="469900"/>
            <a:ext cx="10363200" cy="1470025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Light Communications Task Group (</a:t>
            </a:r>
            <a:r>
              <a:rPr lang="en-US" altLang="en-US" dirty="0" err="1"/>
              <a:t>TGbb</a:t>
            </a:r>
            <a:r>
              <a:rPr lang="en-US" altLang="en-US" dirty="0"/>
              <a:t>) </a:t>
            </a:r>
            <a:br>
              <a:rPr lang="en-US" altLang="en-US" dirty="0"/>
            </a:br>
            <a:r>
              <a:rPr lang="en-US" altLang="en-US" dirty="0"/>
              <a:t>January 2021 Closing Report</a:t>
            </a:r>
            <a:endParaRPr lang="en-GB" dirty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160662"/>
            <a:ext cx="8534400" cy="476250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2020-01-15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47</a:t>
            </a:fld>
            <a:endParaRPr lang="en-GB" dirty="0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992188" y="3482305"/>
          <a:ext cx="101615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3" name="Document" r:id="rId4" imgW="10440870" imgH="2539535" progId="Word.Document.8">
                  <p:embed/>
                </p:oleObj>
              </mc:Choice>
              <mc:Fallback>
                <p:oleObj name="Document" r:id="rId4" imgW="10440870" imgH="2539535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2188" y="3482305"/>
                        <a:ext cx="10161587" cy="24669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993775" y="3039121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dirty="0"/>
              <a:t>This presentation contains the IEEE 802.11 Light Communications Task Group closing report for the January 2021 session.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351F4386-A5E2-41A1-B4D0-BE653C929E06}" type="slidenum">
              <a:rPr lang="en-GB"/>
              <a:pPr/>
              <a:t>48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activities at the January meeting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484784"/>
            <a:ext cx="11026949" cy="4113213"/>
          </a:xfrm>
        </p:spPr>
        <p:txBody>
          <a:bodyPr/>
          <a:lstStyle/>
          <a:p>
            <a:pPr marL="457200" lvl="1" indent="0">
              <a:buFontTx/>
              <a:buNone/>
              <a:defRPr/>
            </a:pPr>
            <a:r>
              <a:rPr lang="en-US" altLang="en-US" sz="2400" b="1" u="sng" dirty="0"/>
              <a:t>Content</a:t>
            </a:r>
          </a:p>
          <a:p>
            <a:pPr marL="457200" lvl="1" indent="0">
              <a:buFontTx/>
              <a:buNone/>
              <a:defRPr/>
            </a:pPr>
            <a:r>
              <a:rPr lang="en-GB" altLang="en-US" dirty="0"/>
              <a:t>Approved: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Comment resolution on all except 4 collected comments for D0.2</a:t>
            </a:r>
          </a:p>
          <a:p>
            <a:pPr marL="457200" lvl="1" indent="0">
              <a:defRPr/>
            </a:pPr>
            <a:endParaRPr lang="en-GB" altLang="en-US" dirty="0"/>
          </a:p>
          <a:p>
            <a:pPr marL="457200" lvl="1" indent="0">
              <a:defRPr/>
            </a:pPr>
            <a:r>
              <a:rPr lang="en-GB" altLang="en-US" dirty="0"/>
              <a:t>The committee completed its agenda items for the meeting.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MAC contributions were considered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Role of CCA in LC discussed and high level concepts articulated 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r>
              <a:rPr lang="en-GB" altLang="en-US" dirty="0"/>
              <a:t>High level concepts for LC HE MAC changes discussed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  <a:defRPr/>
            </a:pPr>
            <a:endParaRPr lang="en-GB" altLang="en-US" dirty="0"/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Meeting agenda and motions are available in doc. 11-20/1940r2.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b="1" dirty="0"/>
              <a:t>Minutes of the meeting are available in doc. 11-21/0116r0.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49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7963EFC-ED43-49C6-AB19-4661DF94BA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772228"/>
            <a:ext cx="10134600" cy="555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194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err="1">
                <a:solidFill>
                  <a:schemeClr val="tx2"/>
                </a:solidFill>
              </a:rPr>
              <a:t>TGbb</a:t>
            </a:r>
            <a:r>
              <a:rPr lang="en-US" altLang="en-US" dirty="0">
                <a:solidFill>
                  <a:schemeClr val="tx2"/>
                </a:solidFill>
              </a:rPr>
              <a:t> moving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267" y="1628800"/>
            <a:ext cx="11026949" cy="4113213"/>
          </a:xfrm>
        </p:spPr>
        <p:txBody>
          <a:bodyPr/>
          <a:lstStyle/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WG comments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Mandatory LC MAC text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Review LC HE MAC proposal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CCA definition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Agree definition of “antenna”</a:t>
            </a:r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endParaRPr lang="en-GB" altLang="en-US" sz="2400" dirty="0"/>
          </a:p>
          <a:p>
            <a:pPr marL="800100" lvl="1" indent="-342900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Teleconference plans: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 Feb. at 11:00 EST (17:00 CET) for 1h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15 Feb. at 11:00 EST (17:00 CET) for 1h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r>
              <a:rPr lang="en-GB" altLang="en-US" sz="2200" dirty="0"/>
              <a:t>1 Mar. at 11:00 EST (17:00 CET) for 1h</a:t>
            </a:r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  <a:p>
            <a:pPr marL="1200150" lvl="2" indent="-342900">
              <a:buFont typeface="Arial" panose="020B0604020202020204" pitchFamily="34" charset="0"/>
              <a:buChar char="•"/>
              <a:defRPr/>
            </a:pPr>
            <a:endParaRPr lang="en-GB" altLang="en-US" sz="22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C83D890-10BB-4905-98E9-EC5FFEC1B9BB}" type="slidenum">
              <a:rPr lang="en-GB"/>
              <a:pPr/>
              <a:t>50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Nikola Serafimovski, pureLiFi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094429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 dirty="0" err="1"/>
              <a:t>TGbc</a:t>
            </a:r>
            <a:r>
              <a:rPr lang="en-GB" dirty="0"/>
              <a:t> Closing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1"/>
            <a:ext cx="7772400" cy="396875"/>
          </a:xfrm>
          <a:ln/>
        </p:spPr>
        <p:txBody>
          <a:bodyPr/>
          <a:lstStyle/>
          <a:p>
            <a:pPr algn="ctr">
              <a:spcBef>
                <a:spcPts val="500"/>
              </a:spcBef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sz="2000" dirty="0"/>
              <a:t>Date:</a:t>
            </a:r>
            <a:r>
              <a:rPr lang="en-GB" sz="2000" b="0" dirty="0"/>
              <a:t> 2021-01-15</a:t>
            </a:r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2032000" y="2286000"/>
          <a:ext cx="81280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Dokument" r:id="rId4" imgW="8255000" imgH="2514600" progId="Word.Document.8">
                  <p:embed/>
                </p:oleObj>
              </mc:Choice>
              <mc:Fallback>
                <p:oleObj name="Dokument" r:id="rId4" imgW="8255000" imgH="2514600" progId="Word.Document.8">
                  <p:embed/>
                  <p:pic>
                    <p:nvPicPr>
                      <p:cNvPr id="30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2000" y="2286000"/>
                        <a:ext cx="8128000" cy="246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891" algn="l"/>
                <a:tab pos="1257269" algn="l"/>
                <a:tab pos="2171646" algn="l"/>
                <a:tab pos="3086023" algn="l"/>
                <a:tab pos="4000400" algn="l"/>
                <a:tab pos="4914777" algn="l"/>
                <a:tab pos="5829154" algn="l"/>
                <a:tab pos="6743531" algn="l"/>
                <a:tab pos="7657909" algn="l"/>
                <a:tab pos="8572286" algn="l"/>
                <a:tab pos="9486663" algn="l"/>
                <a:tab pos="10401040" algn="l"/>
              </a:tabLst>
            </a:pPr>
            <a:r>
              <a:rPr lang="en-GB" sz="2000">
                <a:solidFill>
                  <a:srgbClr val="000000"/>
                </a:solidFill>
              </a:rPr>
              <a:t>Authors: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37EE73B-49FF-4F37-B285-C4E25F6D59AE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B2CB7A5-4ACB-4D83-AF39-74A4E29A8F0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51</a:t>
            </a:fld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8E267F-947A-469D-BD78-E4D8CC723E4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76063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Abstract</a:t>
            </a: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510" y="1981200"/>
            <a:ext cx="10462077" cy="4114800"/>
          </a:xfrm>
          <a:ln/>
        </p:spPr>
        <p:txBody>
          <a:bodyPr/>
          <a:lstStyle/>
          <a:p>
            <a:pPr>
              <a:tabLst>
                <a:tab pos="912791" algn="l"/>
                <a:tab pos="1827168" algn="l"/>
                <a:tab pos="2741545" algn="l"/>
                <a:tab pos="3655922" algn="l"/>
                <a:tab pos="4570299" algn="l"/>
                <a:tab pos="5484676" algn="l"/>
                <a:tab pos="6399053" algn="l"/>
                <a:tab pos="7313430" algn="l"/>
                <a:tab pos="8227808" algn="l"/>
                <a:tab pos="9142185" algn="l"/>
                <a:tab pos="10056562" algn="l"/>
              </a:tabLst>
            </a:pPr>
            <a:r>
              <a:rPr lang="en-GB" dirty="0"/>
              <a:t>Closing report for IEEE 802.11 </a:t>
            </a:r>
            <a:r>
              <a:rPr lang="en-GB" dirty="0" err="1"/>
              <a:t>TGbc</a:t>
            </a:r>
            <a:r>
              <a:rPr lang="en-GB" dirty="0"/>
              <a:t> (Broadcast Services) for January 2021.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1F2C8E1-4DE9-4DD2-B826-BEBA93CE361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84ECAC-4782-409C-96BE-34D161860BC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52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0B222C-8A5F-4544-80C6-2EDFC9ACD5B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88525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67" dirty="0"/>
              <a:t>Meeting Goals &amp; Accomplishments of the week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sz="2133" dirty="0">
                <a:solidFill>
                  <a:schemeClr val="tx1"/>
                </a:solidFill>
              </a:rPr>
              <a:t>Goal for the week: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Progress with comment resolution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133" dirty="0">
              <a:solidFill>
                <a:schemeClr val="tx1"/>
              </a:solidFill>
            </a:endParaRPr>
          </a:p>
          <a:p>
            <a:pPr marL="0" indent="0"/>
            <a:r>
              <a:rPr lang="en-US" sz="2133" dirty="0">
                <a:solidFill>
                  <a:schemeClr val="tx1"/>
                </a:solidFill>
              </a:rPr>
              <a:t>Accomplishments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Group met 4 times this week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Reviewed 97 comment resolutions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chemeClr val="tx1"/>
                </a:solidFill>
              </a:rPr>
              <a:t>56 comments resolved (motion passed)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chemeClr val="tx1"/>
                </a:solidFill>
              </a:rPr>
              <a:t>21 comments resolved (ready for motion)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sz="1733" dirty="0">
                <a:solidFill>
                  <a:schemeClr val="tx1"/>
                </a:solidFill>
              </a:rPr>
              <a:t>20 comments reviewed but need further discussion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sz="2133" dirty="0">
                <a:solidFill>
                  <a:schemeClr val="tx1"/>
                </a:solidFill>
              </a:rPr>
              <a:t>D1.01 produced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284515E-5FF6-4B78-A6B6-5D5313A92EA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D648CB4-D015-4570-BADE-7A1D6DFA9E2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53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F27A41A0-9962-4CA8-94D5-C6198FCBE994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520278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4214"/>
            <a:ext cx="7772400" cy="1160463"/>
          </a:xfrm>
          <a:ln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Plans for March 2021 &amp; Upcoming </a:t>
            </a:r>
            <a:r>
              <a:rPr lang="en-US" dirty="0" err="1"/>
              <a:t>Telcos</a:t>
            </a:r>
            <a:endParaRPr 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1423" y="1981202"/>
            <a:ext cx="10463599" cy="4208463"/>
          </a:xfrm>
          <a:ln/>
        </p:spPr>
        <p:txBody>
          <a:bodyPr/>
          <a:lstStyle/>
          <a:p>
            <a:pPr marL="0" indent="0"/>
            <a:r>
              <a:rPr lang="en-US" dirty="0">
                <a:solidFill>
                  <a:schemeClr val="tx1"/>
                </a:solidFill>
              </a:rPr>
              <a:t>March 2021 meeting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Comment resolution from WG LB</a:t>
            </a:r>
          </a:p>
          <a:p>
            <a:pPr marL="380990" indent="-380990"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 marL="0" indent="0"/>
            <a:r>
              <a:rPr lang="en-US" dirty="0">
                <a:solidFill>
                  <a:schemeClr val="tx1"/>
                </a:solidFill>
              </a:rPr>
              <a:t>Weekly </a:t>
            </a:r>
            <a:r>
              <a:rPr lang="en-US" dirty="0" err="1">
                <a:solidFill>
                  <a:schemeClr val="tx1"/>
                </a:solidFill>
              </a:rPr>
              <a:t>Telcos</a:t>
            </a:r>
            <a:r>
              <a:rPr lang="en-US" dirty="0">
                <a:solidFill>
                  <a:schemeClr val="tx1"/>
                </a:solidFill>
              </a:rPr>
              <a:t> until the March meeting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Every Tuesday, 10:00h ET, 1 hour</a:t>
            </a:r>
          </a:p>
          <a:p>
            <a:pPr marL="781031" lvl="1" indent="-38099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Already announced with 10-day notice to WG  and TG reflector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2DC156-F37E-445B-9C01-D83E4BF8FAD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024484-CB63-4729-82CD-2B3C6B58B3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54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649E91-26F8-40F6-A4C2-5B6277B4F5D9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68538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chemeClr val="tx1"/>
                </a:solidFill>
              </a:rPr>
              <a:t>TGbc</a:t>
            </a:r>
            <a:r>
              <a:rPr lang="en-US" dirty="0">
                <a:solidFill>
                  <a:schemeClr val="tx1"/>
                </a:solidFill>
              </a:rPr>
              <a:t> schedule (unchanged)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F694896-C649-894C-96D2-15E938CA17CC}"/>
              </a:ext>
            </a:extLst>
          </p:cNvPr>
          <p:cNvSpPr txBox="1">
            <a:spLocks/>
          </p:cNvSpPr>
          <p:nvPr/>
        </p:nvSpPr>
        <p:spPr bwMode="auto">
          <a:xfrm>
            <a:off x="914401" y="1988839"/>
            <a:ext cx="10361084" cy="393643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122880" tIns="61440" rIns="122880" bIns="61440" numCol="1" anchor="t" anchorCtr="0" compatLnSpc="1">
            <a:prstTxWarp prst="textNoShape">
              <a:avLst/>
            </a:prstTxWarp>
          </a:bodyPr>
          <a:lstStyle>
            <a:lvl1pPr marL="257175" indent="-257175" algn="l" defTabSz="336947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8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336947" rtl="0" eaLnBrk="1" fontAlgn="base" hangingPunct="1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947" rtl="0" eaLnBrk="1" fontAlgn="base" hangingPunct="1">
              <a:spcBef>
                <a:spcPts val="338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6947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January 2019		First meeting as a task group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June 2020			Call for comments on D0.1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2020	Initial WGLB (D1.0)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2021			D2.0 WGLB Recirculation LB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Form SB Pool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November 2021	MEC/MDR done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Jan 2022			Initial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May 2022			Recirculation SB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July 2022			Final WG/EC approval</a:t>
            </a:r>
          </a:p>
          <a:p>
            <a:pPr marL="0" indent="0">
              <a:lnSpc>
                <a:spcPct val="80000"/>
              </a:lnSpc>
            </a:pPr>
            <a:r>
              <a:rPr lang="en-US" altLang="en-US" sz="2133" dirty="0">
                <a:solidFill>
                  <a:schemeClr val="tx1"/>
                </a:solidFill>
              </a:rPr>
              <a:t>September 2022	</a:t>
            </a:r>
            <a:r>
              <a:rPr lang="en-US" altLang="en-US" sz="2133" dirty="0" err="1">
                <a:solidFill>
                  <a:schemeClr val="tx1"/>
                </a:solidFill>
              </a:rPr>
              <a:t>Revcom</a:t>
            </a:r>
            <a:r>
              <a:rPr lang="en-US" altLang="en-US" sz="2133">
                <a:solidFill>
                  <a:schemeClr val="tx1"/>
                </a:solidFill>
              </a:rPr>
              <a:t>/SASB approval</a:t>
            </a:r>
            <a:endParaRPr lang="en-US" sz="2133" dirty="0">
              <a:solidFill>
                <a:schemeClr val="tx1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2A4391-2190-418F-A7C1-A1A97FF00A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A054808-16E6-4F22-AE3F-61BD7317C86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55</a:t>
            </a:fld>
            <a:endParaRPr lang="en-GB" dirty="0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1E8E4D5A-8C65-41ED-95D7-56F61878775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73657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>
              <a:tabLst>
                <a:tab pos="0" algn="l"/>
                <a:tab pos="914377" algn="l"/>
                <a:tab pos="1828754" algn="l"/>
                <a:tab pos="2743131" algn="l"/>
                <a:tab pos="3657509" algn="l"/>
                <a:tab pos="4571886" algn="l"/>
                <a:tab pos="5486263" algn="l"/>
                <a:tab pos="6400640" algn="l"/>
                <a:tab pos="7315017" algn="l"/>
                <a:tab pos="8229394" algn="l"/>
                <a:tab pos="9143771" algn="l"/>
                <a:tab pos="10058149" algn="l"/>
              </a:tabLst>
            </a:pPr>
            <a:r>
              <a:rPr lang="en-GB"/>
              <a:t>References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840791" y="1981202"/>
            <a:ext cx="10631807" cy="4208463"/>
          </a:xfrm>
          <a:ln/>
        </p:spPr>
        <p:txBody>
          <a:bodyPr/>
          <a:lstStyle/>
          <a:p>
            <a:r>
              <a:rPr lang="en-US" dirty="0"/>
              <a:t>Agenda for this week:				11-20/1916</a:t>
            </a:r>
          </a:p>
          <a:p>
            <a:r>
              <a:rPr lang="en-US" dirty="0"/>
              <a:t>Meeting / Chair’s Slide Deck:		11-20/1992</a:t>
            </a:r>
          </a:p>
          <a:p>
            <a:r>
              <a:rPr lang="en-US" dirty="0"/>
              <a:t>Meeting minutes:					11-21/37</a:t>
            </a:r>
          </a:p>
          <a:p>
            <a:r>
              <a:rPr lang="en-US" dirty="0"/>
              <a:t>Snapshot Slide:						11-20/1993</a:t>
            </a:r>
          </a:p>
          <a:p>
            <a:r>
              <a:rPr lang="en-US" dirty="0"/>
              <a:t>Closing report:					</a:t>
            </a:r>
            <a:r>
              <a:rPr lang="en-US"/>
              <a:t>	11-20/1994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TGbc</a:t>
            </a:r>
            <a:r>
              <a:rPr lang="en-US" dirty="0"/>
              <a:t> Motion Booklet:				11-18/2123</a:t>
            </a:r>
          </a:p>
          <a:p>
            <a:r>
              <a:rPr lang="en-US" dirty="0" err="1"/>
              <a:t>TGbc</a:t>
            </a:r>
            <a:r>
              <a:rPr lang="en-US" dirty="0"/>
              <a:t> Selection Procedure:			11-19/0135r0</a:t>
            </a:r>
          </a:p>
          <a:p>
            <a:r>
              <a:rPr lang="en-US" dirty="0" err="1"/>
              <a:t>TGbc</a:t>
            </a:r>
            <a:r>
              <a:rPr lang="en-US" dirty="0"/>
              <a:t> Functional Requirements:	11-19/0151</a:t>
            </a:r>
          </a:p>
          <a:p>
            <a:r>
              <a:rPr lang="en-US" dirty="0" err="1"/>
              <a:t>TGbc</a:t>
            </a:r>
            <a:r>
              <a:rPr lang="en-US" dirty="0"/>
              <a:t> </a:t>
            </a:r>
            <a:r>
              <a:rPr lang="en-US" dirty="0" err="1"/>
              <a:t>UseCase</a:t>
            </a:r>
            <a:r>
              <a:rPr lang="en-US" dirty="0"/>
              <a:t> Document:			11-19/268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22F4C92-F330-4AA6-B27F-593177CD4D71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09863C-799A-4303-B72A-1B1BF49B326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56</a:t>
            </a:fld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DC85CA-B825-4AD4-874C-A3484F43C03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77204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>
          <a:xfrm>
            <a:off x="1600201" y="685800"/>
            <a:ext cx="9144000" cy="1827530"/>
          </a:xfrm>
        </p:spPr>
        <p:txBody>
          <a:bodyPr vert="horz" wrap="square" lIns="92160" tIns="46080" rIns="92160" bIns="46080" anchor="ctr" anchorCtr="0"/>
          <a:lstStyle/>
          <a:p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Interim</a:t>
            </a:r>
            <a:r>
              <a:rPr lang="en-US" altLang="zh-CN" dirty="0">
                <a:solidFill>
                  <a:srgbClr val="0000FF"/>
                </a:solidFill>
                <a:latin typeface="Arial Black" panose="020B0A04020102020204" pitchFamily="34" charset="0"/>
              </a:rPr>
              <a:t> Jan </a:t>
            </a:r>
            <a: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  <a:t>2021</a:t>
            </a:r>
            <a:br>
              <a:rPr lang="en-US" altLang="zh-CN" sz="3200" dirty="0">
                <a:solidFill>
                  <a:srgbClr val="0000FF"/>
                </a:solidFill>
                <a:latin typeface="Arial Black" panose="020B0A04020102020204" pitchFamily="34" charset="0"/>
              </a:rPr>
            </a:br>
            <a:r>
              <a:rPr lang="en-US" altLang="en-US" sz="3200" dirty="0">
                <a:solidFill>
                  <a:srgbClr val="0000FF"/>
                </a:solidFill>
                <a:latin typeface="Arial Black" panose="020B0A04020102020204" pitchFamily="34" charset="0"/>
              </a:rPr>
              <a:t>IEEE 802.11 </a:t>
            </a:r>
            <a:r>
              <a:rPr lang="en-US" altLang="en-US" sz="3200" dirty="0" err="1">
                <a:solidFill>
                  <a:srgbClr val="0000FF"/>
                </a:solidFill>
                <a:latin typeface="Arial Black" panose="020B0A04020102020204" pitchFamily="34" charset="0"/>
              </a:rPr>
              <a:t>TGbd</a:t>
            </a:r>
            <a:endParaRPr lang="en-US" sz="3200" dirty="0">
              <a:solidFill>
                <a:srgbClr val="0000FF"/>
              </a:solidFill>
              <a:latin typeface="Arial Black" panose="020B0A04020102020204" pitchFamily="34" charset="0"/>
            </a:endParaRPr>
          </a:p>
        </p:txBody>
      </p:sp>
      <p:sp>
        <p:nvSpPr>
          <p:cNvPr id="15362" name="日期占位符 4"/>
          <p:cNvSpPr>
            <a:spLocks noGrp="1"/>
          </p:cNvSpPr>
          <p:nvPr>
            <p:ph type="dt" idx="10"/>
          </p:nvPr>
        </p:nvSpPr>
        <p:spPr>
          <a:xfrm>
            <a:off x="928688" y="333375"/>
            <a:ext cx="2500312" cy="273050"/>
          </a:xfrm>
        </p:spPr>
        <p:txBody>
          <a:bodyPr wrap="square" lIns="0" tIns="0" rIns="0" bIns="0" anchor="b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Jan 2021</a:t>
            </a:r>
          </a:p>
        </p:txBody>
      </p:sp>
      <p:sp>
        <p:nvSpPr>
          <p:cNvPr id="15363" name="页脚占位符 3"/>
          <p:cNvSpPr>
            <a:spLocks noGrp="1"/>
          </p:cNvSpPr>
          <p:nvPr>
            <p:ph type="ftr" idx="11"/>
          </p:nvPr>
        </p:nvSpPr>
        <p:spPr/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zh-CN" dirty="0">
                <a:solidFill>
                  <a:srgbClr val="000000"/>
                </a:solidFill>
                <a:latin typeface="Times New Roman" panose="02020603050405020304" pitchFamily="18" charset="0"/>
                <a:ea typeface="Arial Unicode MS" pitchFamily="34" charset="-122"/>
              </a:rPr>
              <a:t>Bo Sun (ZTE)</a:t>
            </a:r>
          </a:p>
        </p:txBody>
      </p:sp>
      <p:sp>
        <p:nvSpPr>
          <p:cNvPr id="15364" name="灯片编号占位符 4"/>
          <p:cNvSpPr>
            <a:spLocks noGrp="1"/>
          </p:cNvSpPr>
          <p:nvPr>
            <p:ph type="sldNum" idx="12"/>
          </p:nvPr>
        </p:nvSpPr>
        <p:spPr>
          <a:xfrm>
            <a:off x="5792788" y="6475413"/>
            <a:ext cx="704850" cy="363537"/>
          </a:xfrm>
        </p:spPr>
        <p:txBody>
          <a:bodyPr wrap="square" lIns="0" tIns="0" rIns="0" bIns="0" anchor="t" anchorCtr="0"/>
          <a:lstStyle>
            <a:lvl1pPr marL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sz="1200" b="0" i="0" u="none" kern="1200" baseline="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+mn-cs"/>
              </a:defRPr>
            </a:lvl5pPr>
          </a:lstStyle>
          <a:p>
            <a:pPr lvl="0" algn="ctr" eaLnBrk="0" hangingPunct="0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Slide </a:t>
            </a:r>
            <a:fld id="{9A0DB2DC-4C9A-4742-B13C-FB6460FD3503}" type="slidenum">
              <a:rPr lang="en-US" altLang="en-US" dirty="0">
                <a:latin typeface="Times New Roman" panose="02020603050405020304" pitchFamily="18" charset="0"/>
                <a:ea typeface="Arial Unicode MS" pitchFamily="34" charset="-122"/>
              </a:rPr>
              <a:t>57</a:t>
            </a:fld>
            <a:endParaRPr lang="en-US" altLang="en-US" dirty="0">
              <a:latin typeface="Times New Roman" panose="02020603050405020304" pitchFamily="18" charset="0"/>
              <a:ea typeface="Arial Unicode MS" pitchFamily="34" charset="-122"/>
            </a:endParaRPr>
          </a:p>
        </p:txBody>
      </p:sp>
      <p:sp>
        <p:nvSpPr>
          <p:cNvPr id="7" name="Content Placeholder 2"/>
          <p:cNvSpPr txBox="1"/>
          <p:nvPr/>
        </p:nvSpPr>
        <p:spPr>
          <a:xfrm>
            <a:off x="1219200" y="2133600"/>
            <a:ext cx="9829800" cy="41249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MS PGothic" panose="020B0600070205080204" pitchFamily="34" charset="-128"/>
                <a:cs typeface="MS PGothic" panose="020B0600070205080204" pitchFamily="34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36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ctr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	        Chair:	Bo Sun (ZTE)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Vice Chair: 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Hongyuan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Zhang (NXP), 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					Joseph Levy (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InterDigital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	 Secretary: 	Yan Zhang (NXP)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		          Tech Editor:	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Bahar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</a:t>
            </a:r>
            <a:r>
              <a:rPr kumimoji="0" lang="en-US" altLang="en-US" sz="2000" b="1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Sadeghi</a:t>
            </a:r>
            <a:r>
              <a:rPr kumimoji="0" lang="en-US" altLang="en-US" sz="20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MS PGothic" panose="020B0600070205080204" pitchFamily="34" charset="-128"/>
                <a:cs typeface="MS PGothic" panose="020B0600070205080204" pitchFamily="34" charset="-128"/>
              </a:rPr>
              <a:t> (Intel)</a:t>
            </a:r>
          </a:p>
          <a:p>
            <a:pPr marL="342900" marR="0" lvl="0" indent="-342900" algn="l" defTabSz="914400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0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MS PGothic" panose="020B0600070205080204" pitchFamily="34" charset="-128"/>
              <a:cs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8768505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Closing Slides of </a:t>
            </a:r>
            <a:r>
              <a:rPr lang="en-US" altLang="zh-CN" dirty="0" err="1"/>
              <a:t>TGbd</a:t>
            </a:r>
            <a:r>
              <a:rPr lang="en-US" altLang="zh-CN" dirty="0"/>
              <a:t> for IEEE 802.11 Jan 2021 Interim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14400" y="1969770"/>
            <a:ext cx="10361295" cy="4084320"/>
          </a:xfrm>
        </p:spPr>
        <p:txBody>
          <a:bodyPr>
            <a:normAutofit fontScale="95000"/>
          </a:bodyPr>
          <a:lstStyle/>
          <a:p>
            <a:pPr algn="just"/>
            <a:r>
              <a:rPr lang="en-GB" altLang="en-US" dirty="0" err="1"/>
              <a:t>TGbd</a:t>
            </a:r>
            <a:r>
              <a:rPr lang="en-US" altLang="en-US" dirty="0"/>
              <a:t>’s</a:t>
            </a:r>
            <a:r>
              <a:rPr lang="en-GB" altLang="en-US" dirty="0"/>
              <a:t> Progress in this week</a:t>
            </a:r>
          </a:p>
          <a:p>
            <a:pPr lvl="1" algn="just"/>
            <a:r>
              <a:rPr lang="en-GB" altLang="en-US" dirty="0"/>
              <a:t>3 teleconference sessions were arranged in this week</a:t>
            </a:r>
          </a:p>
          <a:p>
            <a:pPr lvl="1" algn="just"/>
            <a:r>
              <a:rPr lang="en-GB" altLang="en-US" dirty="0"/>
              <a:t>Approved TC minutes for Nov 2020 plenary week and routine TCs before this week.</a:t>
            </a:r>
          </a:p>
          <a:p>
            <a:pPr lvl="1" algn="just"/>
            <a:r>
              <a:rPr lang="en-GB" altLang="en-US" dirty="0"/>
              <a:t>Approved updated timeline</a:t>
            </a:r>
          </a:p>
          <a:p>
            <a:pPr lvl="1" algn="just"/>
            <a:r>
              <a:rPr lang="en-GB" altLang="en-US" dirty="0"/>
              <a:t>Approved CRs that have been presented in past TCs and got majority support. Totally 120 tech comments were resolved.</a:t>
            </a:r>
          </a:p>
          <a:p>
            <a:pPr lvl="1" algn="just"/>
            <a:r>
              <a:rPr lang="en-GB" altLang="en-US" dirty="0"/>
              <a:t>Had a tutorial on the comment resolution by Dorothy</a:t>
            </a:r>
          </a:p>
          <a:p>
            <a:pPr lvl="1" algn="just"/>
            <a:r>
              <a:rPr lang="en-GB" altLang="en-US" dirty="0"/>
              <a:t>Presented and discussed 19 CR documents</a:t>
            </a:r>
          </a:p>
          <a:p>
            <a:pPr algn="just"/>
            <a:endParaRPr lang="en-US" altLang="en-GB" dirty="0"/>
          </a:p>
          <a:p>
            <a:pPr marL="57150" indent="0" algn="just"/>
            <a:r>
              <a:rPr lang="en-US" altLang="en-GB" dirty="0"/>
              <a:t>Goal for future TCs: complete comment resolutions for LB 251 (11bd D1.0)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58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 2021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TGbd</a:t>
            </a:r>
            <a:r>
              <a:rPr lang="en-US" altLang="zh-CN" dirty="0"/>
              <a:t> Progress Documents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59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 2021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447800" y="1905000"/>
          <a:ext cx="9637599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9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896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2026"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TG Documents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Latest</a:t>
                      </a:r>
                      <a:r>
                        <a:rPr lang="en-US" altLang="zh-CN" sz="1800" baseline="0" dirty="0"/>
                        <a:t> Revision</a:t>
                      </a:r>
                      <a:endParaRPr lang="en-US" altLang="zh-CN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Definition and requirements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11-19/0202r1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Selection Procedure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11-19/0030r6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Functional Requirement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11-19/0495r3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Spec Framework document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11-19/0497r7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 to IEEE VT/ITS</a:t>
                      </a:r>
                      <a:r>
                        <a:rPr lang="en-US" altLang="zh-CN" sz="1200" baseline="0" dirty="0"/>
                        <a:t> 1609 WG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11-19/0437r3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Liaison response</a:t>
                      </a:r>
                      <a:r>
                        <a:rPr lang="en-US" altLang="zh-CN" sz="1200" baseline="0" dirty="0"/>
                        <a:t> to ITU-T CITS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11-19/0843r0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TBbd</a:t>
                      </a:r>
                      <a:r>
                        <a:rPr lang="en-US" altLang="zh-CN" sz="1200" baseline="0" dirty="0"/>
                        <a:t> FRD/SFD Motion Booklet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11-19/0514r14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 err="1"/>
                        <a:t>TGbd</a:t>
                      </a:r>
                      <a:r>
                        <a:rPr lang="en-US" altLang="zh-CN" sz="1200" dirty="0"/>
                        <a:t> Use Case</a:t>
                      </a:r>
                      <a:r>
                        <a:rPr lang="en-US" altLang="zh-CN" sz="1200" baseline="0" dirty="0"/>
                        <a:t> document</a:t>
                      </a:r>
                      <a:endParaRPr lang="en-US" altLang="zh-C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11-19/1342r1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Teleconference Agenda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11-20/0774r10, </a:t>
                      </a: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11-20/1164r7, 11-20/1352r9, 11-20/1561r7, 11-20/1806r2, 11-20/1891r0,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11-20/1923r7</a:t>
                      </a:r>
                      <a:endParaRPr lang="en-US" altLang="zh-CN" sz="1200" dirty="0">
                        <a:solidFill>
                          <a:srgbClr val="0070C0"/>
                        </a:solidFill>
                        <a:sym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r>
                        <a:rPr lang="en-US" altLang="zh-CN" sz="1200" dirty="0"/>
                        <a:t>Teleconference Minutes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  <a:sym typeface="+mn-ea"/>
                        </a:rPr>
                        <a:t>11-20/0276r11, 11-20/1105r8, 11-20/1489r1, 11-20/1655r3, 11-20/1775r1, 11-20/1907r1,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  <a:sym typeface="+mn-ea"/>
                        </a:rPr>
                        <a:t>11-21/0068r0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0355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Tech Editor Report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11-19/2045r8 (D1.0)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/>
                        <a:t>Comment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11-20/0701r7 (D0.3), </a:t>
                      </a:r>
                      <a:r>
                        <a:rPr lang="en-US" altLang="zh-CN" sz="1200" dirty="0">
                          <a:solidFill>
                            <a:srgbClr val="0070C0"/>
                          </a:solidFill>
                        </a:rPr>
                        <a:t>11-20/1887r4 (LB251)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0689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Coexistence</a:t>
                      </a:r>
                      <a:r>
                        <a:rPr lang="en-US" altLang="zh-CN" sz="1200" baseline="0" dirty="0">
                          <a:solidFill>
                            <a:schemeClr val="tx1"/>
                          </a:solidFill>
                        </a:rPr>
                        <a:t> Assurance Document</a:t>
                      </a:r>
                      <a:endParaRPr lang="en-US" altLang="zh-CN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200" dirty="0">
                          <a:solidFill>
                            <a:schemeClr val="tx1"/>
                          </a:solidFill>
                        </a:rPr>
                        <a:t>11-20/1564r2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038EA-E7D3-411E-AA01-A918722527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886797-8C70-4EB1-8875-218F36C8C49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D96BD3-8C66-476D-BEED-D489DD0A3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613AD6-2F43-41F2-BCA7-AB796FA2EE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40F9D10-3E6C-4C26-BFE8-B0779EBF76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685800"/>
            <a:ext cx="10439400" cy="5719361"/>
          </a:xfrm>
        </p:spPr>
      </p:pic>
    </p:spTree>
    <p:extLst>
      <p:ext uri="{BB962C8B-B14F-4D97-AF65-F5344CB8AC3E}">
        <p14:creationId xmlns:p14="http://schemas.microsoft.com/office/powerpoint/2010/main" val="394847973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Timeline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60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Bo Sun (ZTE)</a:t>
            </a:r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Jan 2021</a:t>
            </a:r>
          </a:p>
        </p:txBody>
      </p:sp>
      <p:sp>
        <p:nvSpPr>
          <p:cNvPr id="8" name="文本占位符 2"/>
          <p:cNvSpPr txBox="1">
            <a:spLocks/>
          </p:cNvSpPr>
          <p:nvPr/>
        </p:nvSpPr>
        <p:spPr>
          <a:xfrm>
            <a:off x="2215430" y="1751012"/>
            <a:ext cx="8144392" cy="4573511"/>
          </a:xfrm>
          <a:prstGeom prst="rect">
            <a:avLst/>
          </a:prstGeom>
          <a:noFill/>
          <a:ln w="9525">
            <a:noFill/>
          </a:ln>
        </p:spPr>
        <p:txBody>
          <a:bodyPr lIns="92160" tIns="46080" rIns="92160" bIns="46080" anchor="t" anchorCtr="0">
            <a:normAutofit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PAR approved							Dec 2018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First TG meeting							Jan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D0.1 										</a:t>
            </a:r>
            <a:r>
              <a:rPr lang="en-US" altLang="en-US" sz="2000" kern="0" dirty="0">
                <a:solidFill>
                  <a:srgbClr val="00B050"/>
                </a:solidFill>
                <a:sym typeface="Wingdings" panose="05000000000000000000" pitchFamily="2" charset="2"/>
              </a:rPr>
              <a:t>Nov 2019</a:t>
            </a:r>
            <a:endParaRPr lang="en-US" altLang="en-US" sz="2000" kern="0" dirty="0">
              <a:solidFill>
                <a:srgbClr val="00B050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rgbClr val="00B050"/>
                </a:solidFill>
                <a:sym typeface="+mn-ea"/>
              </a:rPr>
              <a:t>D1.0 Letter Ballot					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	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Sep 2020  Oct 2020</a:t>
            </a:r>
            <a:endParaRPr lang="en-US" altLang="en-US" sz="2000" kern="0" dirty="0">
              <a:solidFill>
                <a:srgbClr val="FF0000"/>
              </a:solidFill>
              <a:cs typeface="+mn-ea"/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D2.0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Jan 2021 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Mar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Form Sponsor Ballot Pool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Jul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LB recirculation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Mar 2021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Sep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D3.0 unchanged recirculation 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2021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Sep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Initial Sponsor Ballot (D4.0)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Jul 2021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Nov 2021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Final 802.11 WG approval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Jul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802 EC approval				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May 2022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Jul 2022</a:t>
            </a:r>
            <a:endParaRPr lang="en-US" altLang="en-US" sz="2000" kern="0" dirty="0">
              <a:solidFill>
                <a:schemeClr val="tx1"/>
              </a:solidFill>
            </a:endParaRPr>
          </a:p>
          <a:p>
            <a:pPr lvl="1" defTabSz="337185">
              <a:buFont typeface="Arial" panose="020B0604020202020204" pitchFamily="34" charset="0"/>
              <a:buChar char="•"/>
              <a:defRPr/>
            </a:pPr>
            <a:r>
              <a:rPr lang="en-US" altLang="en-US" sz="2000" kern="0" dirty="0" err="1">
                <a:solidFill>
                  <a:schemeClr val="tx1"/>
                </a:solidFill>
                <a:sym typeface="+mn-ea"/>
              </a:rPr>
              <a:t>RevCom</a:t>
            </a:r>
            <a:r>
              <a:rPr lang="en-US" altLang="en-US" sz="2000" kern="0" dirty="0">
                <a:solidFill>
                  <a:schemeClr val="tx1"/>
                </a:solidFill>
                <a:sym typeface="+mn-ea"/>
              </a:rPr>
              <a:t> and SASB approval			</a:t>
            </a:r>
            <a:r>
              <a:rPr lang="en-US" altLang="en-US" sz="2000" kern="0" dirty="0">
                <a:solidFill>
                  <a:schemeClr val="tx1"/>
                </a:solidFill>
                <a:cs typeface="+mn-ea"/>
                <a:sym typeface="Wingdings" panose="05000000000000000000" pitchFamily="2" charset="2"/>
              </a:rPr>
              <a:t>Jun 2022 </a:t>
            </a:r>
            <a:r>
              <a:rPr lang="en-US" altLang="en-US" sz="2000" kern="0" dirty="0">
                <a:solidFill>
                  <a:srgbClr val="FF0000"/>
                </a:solidFill>
                <a:cs typeface="+mn-ea"/>
                <a:sym typeface="Wingdings" panose="05000000000000000000" pitchFamily="2" charset="2"/>
              </a:rPr>
              <a:t> Sep 2022</a:t>
            </a:r>
            <a:endParaRPr lang="en-US" altLang="en-US" sz="2000" kern="0" dirty="0">
              <a:solidFill>
                <a:schemeClr val="tx1"/>
              </a:solidFill>
              <a:cs typeface="+mn-ea"/>
              <a:sym typeface="Wingdings" panose="05000000000000000000" pitchFamily="2" charset="2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IEEE 802.11 </a:t>
            </a:r>
            <a:r>
              <a:rPr lang="en-US" altLang="zh-CN" dirty="0" err="1"/>
              <a:t>TGbd</a:t>
            </a:r>
            <a:r>
              <a:rPr lang="en-US" altLang="zh-CN" dirty="0"/>
              <a:t> TC Plan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B5CE3AE4-DCBA-4DC5-AE11-678723746781}" type="slidenum">
              <a:rPr lang="en-US" smtClean="0"/>
              <a:t>61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Bo Sun (ZTE)</a:t>
            </a:r>
            <a:endParaRPr lang="en-US" dirty="0"/>
          </a:p>
        </p:txBody>
      </p:sp>
      <p:sp>
        <p:nvSpPr>
          <p:cNvPr id="6" name="日期占位符 5"/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zh-CN" dirty="0"/>
              <a:t>Jan 2021</a:t>
            </a:r>
            <a:endParaRPr lang="en-US" dirty="0"/>
          </a:p>
        </p:txBody>
      </p:sp>
      <p:sp>
        <p:nvSpPr>
          <p:cNvPr id="8" name="内容占位符 2"/>
          <p:cNvSpPr>
            <a:spLocks noGrp="1"/>
          </p:cNvSpPr>
          <p:nvPr/>
        </p:nvSpPr>
        <p:spPr>
          <a:xfrm>
            <a:off x="1573333" y="2140903"/>
            <a:ext cx="9143760" cy="386905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2160" tIns="46080" rIns="92160" bIns="46080" anchor="t" anchorCtr="0">
            <a:normAutofit lnSpcReduction="10000"/>
          </a:bodyPr>
          <a:lstStyle>
            <a:lvl1pPr marL="257175" indent="-257175" algn="l" defTabSz="336550" rtl="0" eaLnBrk="0" fontAlgn="base" hangingPunct="0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557530" indent="-214630" algn="l" defTabSz="336550" rtl="0" eaLnBrk="0" fontAlgn="base" hangingPunct="0">
              <a:spcBef>
                <a:spcPts val="375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500">
                <a:solidFill>
                  <a:srgbClr val="000000"/>
                </a:solidFill>
                <a:latin typeface="+mn-lt"/>
                <a:ea typeface="+mn-ea"/>
              </a:defRPr>
            </a:lvl2pPr>
            <a:lvl3pPr marL="857250" indent="-171450" algn="l" defTabSz="336550" rtl="0" eaLnBrk="0" fontAlgn="base" hangingPunct="0">
              <a:spcBef>
                <a:spcPts val="3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2001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4pPr>
            <a:lvl5pPr marL="1543050" indent="-171450" algn="l" defTabSz="336550" rtl="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5pPr>
            <a:lvl6pPr marL="18859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6pPr>
            <a:lvl7pPr marL="22288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7pPr>
            <a:lvl8pPr marL="25717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8pPr>
            <a:lvl9pPr marL="2914650" indent="-171450" algn="l" defTabSz="337185" rtl="0" eaLnBrk="1" fontAlgn="base" hangingPunct="1">
              <a:spcBef>
                <a:spcPts val="3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2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eaLnBrk="1" hangingPunct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Jan 5</a:t>
            </a:r>
            <a:r>
              <a:rPr lang="en-US" altLang="zh-CN" sz="2400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Jan 8</a:t>
            </a:r>
            <a:r>
              <a:rPr lang="en-US" altLang="zh-CN" sz="2400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Jan 11</a:t>
            </a:r>
            <a:r>
              <a:rPr lang="en-US" altLang="zh-CN" sz="2400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11:15am ~ 1:15pm, ET; </a:t>
            </a:r>
            <a:r>
              <a:rPr lang="en-US" altLang="zh-CN" sz="2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(IEEE 802.11 Jan Interim) </a:t>
            </a:r>
          </a:p>
          <a:p>
            <a:pPr eaLnBrk="1" hangingPunct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Jan 12</a:t>
            </a:r>
            <a:r>
              <a:rPr lang="en-US" altLang="zh-CN" sz="2400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(IEEE 802.11 Jan Interim) </a:t>
            </a:r>
          </a:p>
          <a:p>
            <a:pPr eaLnBrk="1" hangingPunct="1"/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Jan 13</a:t>
            </a:r>
            <a:r>
              <a:rPr lang="en-US" altLang="zh-CN" sz="2400" baseline="300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, 11:15am ~ 1:15pm, ET; </a:t>
            </a:r>
            <a:r>
              <a:rPr lang="en-US" altLang="zh-CN" sz="2400" dirty="0" err="1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chemeClr val="bg1">
                    <a:lumMod val="85000"/>
                  </a:schemeClr>
                </a:solidFill>
                <a:cs typeface="+mn-ea"/>
                <a:sym typeface="+mn-ea"/>
              </a:rPr>
              <a:t> (IEEE 802.11 Jan Interim) </a:t>
            </a:r>
          </a:p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Jan 19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Jan 22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Jan 26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th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 </a:t>
            </a:r>
          </a:p>
          <a:p>
            <a:pPr eaLnBrk="1" hangingPunct="1"/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Jan 29</a:t>
            </a:r>
            <a:r>
              <a:rPr lang="en-US" altLang="zh-CN" sz="2400" baseline="30000" dirty="0">
                <a:solidFill>
                  <a:srgbClr val="00B050"/>
                </a:solidFill>
                <a:cs typeface="+mn-ea"/>
                <a:sym typeface="+mn-ea"/>
              </a:rPr>
              <a:t>nd</a:t>
            </a:r>
            <a:r>
              <a:rPr lang="en-US" altLang="zh-CN" sz="2400" dirty="0">
                <a:solidFill>
                  <a:srgbClr val="00B050"/>
                </a:solidFill>
                <a:cs typeface="+mn-ea"/>
                <a:sym typeface="+mn-ea"/>
              </a:rPr>
              <a:t>, 9:00am ~ 11:00 am, ET; </a:t>
            </a:r>
            <a:r>
              <a:rPr lang="en-US" altLang="zh-CN" sz="2400" dirty="0" err="1">
                <a:solidFill>
                  <a:srgbClr val="00B050"/>
                </a:solidFill>
                <a:cs typeface="+mn-ea"/>
                <a:sym typeface="+mn-ea"/>
              </a:rPr>
              <a:t>Webex</a:t>
            </a:r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  <a:sym typeface="+mn-ea"/>
            </a:endParaRPr>
          </a:p>
          <a:p>
            <a:pPr eaLnBrk="1" hangingPunct="1"/>
            <a:endParaRPr lang="en-US" altLang="zh-CN" sz="2400" dirty="0">
              <a:solidFill>
                <a:srgbClr val="00B050"/>
              </a:solidFill>
              <a:cs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8188243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65FFF3-3971-4A1D-9E32-FCF52E85E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TGbe (Extremely High Throughput)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C9244-F1D3-4E6B-8812-9165AD945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TGbe had scheduled 3 conf. calls during the January electronic interim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One Joint call, and two parallel MAC/PHY calls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Continued presentation of PDTs and of technical submissions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Worked towards and approved the creation of TGbe D0.3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/>
              <a:t>TGbe D0.3 is expected to be available by January 17</a:t>
            </a:r>
            <a:r>
              <a:rPr lang="en-US" baseline="30000" dirty="0"/>
              <a:t>th</a:t>
            </a:r>
            <a:r>
              <a:rPr lang="en-US" dirty="0"/>
              <a:t> 2021</a:t>
            </a:r>
          </a:p>
          <a:p>
            <a:pPr lvl="3">
              <a:buFont typeface="Arial" panose="020B0604020202020204" pitchFamily="34" charset="0"/>
              <a:buChar char="•"/>
            </a:pPr>
            <a:r>
              <a:rPr lang="en-US" dirty="0"/>
              <a:t>With an expected 14-day WG comment collection (start on January 20</a:t>
            </a:r>
            <a:r>
              <a:rPr lang="en-US" baseline="30000" dirty="0"/>
              <a:t>th</a:t>
            </a:r>
            <a:r>
              <a:rPr lang="en-US" dirty="0"/>
              <a:t> 2021)</a:t>
            </a:r>
          </a:p>
          <a:p>
            <a:pPr>
              <a:buFont typeface="Arial" panose="020B0604020202020204" pitchFamily="34" charset="0"/>
              <a:buChar char="•"/>
            </a:pPr>
            <a:endParaRPr lang="en-US" dirty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Agenda is available in 11-21/1983r5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Teleconference Plan is provided in the next slide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Motions List is available in 11-20/841r3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71601A-E80F-434B-A97D-F320083E6E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59C5-3E2B-41FA-9D49-BA4DCFB9A88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21C99AD-073C-44E2-9ED3-C4B1C975F366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319914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C6B6C1-2CF1-4FA7-A15B-497AAB3AE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Teleconference Plan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ED5AE-CF03-4422-B92D-E9623D1A51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5105399" cy="4113213"/>
          </a:xfrm>
        </p:spPr>
        <p:txBody>
          <a:bodyPr/>
          <a:lstStyle/>
          <a:p>
            <a:pPr lvl="0"/>
            <a:r>
              <a:rPr lang="en-GB" sz="1400" u="sng" dirty="0">
                <a:highlight>
                  <a:srgbClr val="00FF00"/>
                </a:highlight>
              </a:rPr>
              <a:t>Jan 11 	Monday 	– MAC/PHY		19:00-21:00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GB" sz="1400" u="sng" dirty="0">
                <a:highlight>
                  <a:srgbClr val="00FF00"/>
                </a:highlight>
              </a:rPr>
              <a:t>Jan 13	Wednesday	– MAC/PHY		09:00-11:00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GB" sz="1400" u="sng" dirty="0">
                <a:highlight>
                  <a:srgbClr val="00FF00"/>
                </a:highlight>
              </a:rPr>
              <a:t>Jan 14	Thursday 	– Joint (Motions)		09:00-11:00 ET*</a:t>
            </a:r>
            <a:endParaRPr lang="en-US" sz="1400" dirty="0">
              <a:highlight>
                <a:srgbClr val="00FF00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Jan 18 	Monday 	– No Conf Call	</a:t>
            </a:r>
            <a:r>
              <a:rPr lang="en-GB" sz="1400">
                <a:solidFill>
                  <a:srgbClr val="FF0000"/>
                </a:solidFill>
                <a:highlight>
                  <a:srgbClr val="00FFFF"/>
                </a:highlight>
              </a:rPr>
              <a:t>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Jan 20	Wednesday	– Joint (Motions)	 	10:00-12:00 ET</a:t>
            </a:r>
            <a:endParaRPr lang="en-US" sz="1400" dirty="0"/>
          </a:p>
          <a:p>
            <a:pPr lvl="0"/>
            <a:r>
              <a:rPr lang="en-GB" sz="1400" dirty="0"/>
              <a:t>Jan 21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Jan 25 	Monday 	– MAC/PHY		10:00-12:00 ET</a:t>
            </a:r>
            <a:endParaRPr lang="en-US" sz="1400" dirty="0"/>
          </a:p>
          <a:p>
            <a:pPr lvl="0"/>
            <a:r>
              <a:rPr lang="en-GB" sz="1400" dirty="0"/>
              <a:t>Jan 27	Wednesday	– Joint			10:00-12:00 ET</a:t>
            </a:r>
            <a:endParaRPr lang="en-US" sz="1400" dirty="0"/>
          </a:p>
          <a:p>
            <a:pPr lvl="0"/>
            <a:r>
              <a:rPr lang="en-GB" sz="1400" dirty="0"/>
              <a:t>Jan 28	Thursday 	– MAC/PHY		19:00-22:00 ET</a:t>
            </a:r>
            <a:endParaRPr lang="en-US" sz="1400" dirty="0"/>
          </a:p>
          <a:p>
            <a:pPr lvl="0"/>
            <a:r>
              <a:rPr lang="en-GB" sz="1400" dirty="0"/>
              <a:t>Feb 01 	Monday 	– MAC/PHY		19:00-22:00 ET</a:t>
            </a:r>
            <a:endParaRPr lang="en-US" sz="1400" dirty="0"/>
          </a:p>
          <a:p>
            <a:pPr lvl="0"/>
            <a:r>
              <a:rPr lang="en-GB" sz="1400" dirty="0"/>
              <a:t>Feb 03	Wednesday	– Joint(Motions)		10:00-12:00 ET</a:t>
            </a:r>
            <a:endParaRPr lang="en-US" sz="1400" dirty="0"/>
          </a:p>
          <a:p>
            <a:pPr lvl="0"/>
            <a:r>
              <a:rPr lang="en-GB" sz="1400" dirty="0"/>
              <a:t>Feb 04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Feb 08 	Monday 	– MAC/PHY		10:00-12:00 ET</a:t>
            </a:r>
            <a:endParaRPr lang="en-US" sz="1400" dirty="0"/>
          </a:p>
          <a:p>
            <a:pPr lvl="0"/>
            <a:r>
              <a:rPr lang="en-GB" sz="1400" dirty="0"/>
              <a:t>Feb 10	Wednesday	– Joint			10:00-12:00 ET</a:t>
            </a:r>
            <a:endParaRPr lang="en-US" sz="1400" dirty="0"/>
          </a:p>
          <a:p>
            <a:pPr lvl="0"/>
            <a:r>
              <a:rPr lang="en-US" sz="1400" dirty="0"/>
              <a:t>*Sessions during Electronic Interim Week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A52FC8E-3F2C-4E2E-ABD1-7DF4A6D163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06CAB-098F-4FA4-874C-F09858EA0A1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5D496B-D904-44CD-879F-8DF7E1D59D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2021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7F4F601-23E3-46B6-A79D-1B06F13D1768}"/>
              </a:ext>
            </a:extLst>
          </p:cNvPr>
          <p:cNvSpPr txBox="1">
            <a:spLocks/>
          </p:cNvSpPr>
          <p:nvPr/>
        </p:nvSpPr>
        <p:spPr bwMode="auto">
          <a:xfrm>
            <a:off x="6428318" y="1981200"/>
            <a:ext cx="4952999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42900" indent="-342900" algn="l" defTabSz="449263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400" b="1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49263" rtl="0" eaLnBrk="1" fontAlgn="base" hangingPunct="1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2000">
                <a:solidFill>
                  <a:srgbClr val="000000"/>
                </a:solidFill>
                <a:latin typeface="+mn-lt"/>
                <a:ea typeface="+mn-ea"/>
              </a:defRPr>
            </a:lvl2pPr>
            <a:lvl3pPr marL="1143000" indent="-228600" algn="l" defTabSz="449263" rtl="0" eaLnBrk="1" fontAlgn="base" hangingPunct="1">
              <a:spcBef>
                <a:spcPts val="4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>
                <a:solidFill>
                  <a:srgbClr val="000000"/>
                </a:solidFill>
                <a:latin typeface="+mn-lt"/>
                <a:ea typeface="+mn-ea"/>
              </a:defRPr>
            </a:lvl3pPr>
            <a:lvl4pPr marL="1600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4pPr>
            <a:lvl5pPr marL="20574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5pPr>
            <a:lvl6pPr marL="25146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6pPr>
            <a:lvl7pPr marL="29718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7pPr>
            <a:lvl8pPr marL="34290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8pPr>
            <a:lvl9pPr marL="3886200" indent="-228600" algn="l" defTabSz="449263" rtl="0" eaLnBrk="1" fontAlgn="base" hangingPunct="1">
              <a:spcBef>
                <a:spcPts val="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600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Feb 11	Thursday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Feb 15 	Monday 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>
                <a:solidFill>
                  <a:srgbClr val="FF0000"/>
                </a:solidFill>
                <a:highlight>
                  <a:srgbClr val="00FFFF"/>
                </a:highlight>
              </a:rPr>
              <a:t>Feb 17	Wednesday	– No Conf Call		Holiday</a:t>
            </a:r>
            <a:endParaRPr lang="en-US" sz="1400" dirty="0">
              <a:solidFill>
                <a:srgbClr val="FF0000"/>
              </a:solidFill>
              <a:highlight>
                <a:srgbClr val="00FFFF"/>
              </a:highlight>
            </a:endParaRPr>
          </a:p>
          <a:p>
            <a:pPr lvl="0"/>
            <a:r>
              <a:rPr lang="en-GB" sz="1400" dirty="0"/>
              <a:t>Feb 22 	Monday 	– MAC/PHY		10:00-12:00 ET</a:t>
            </a:r>
            <a:endParaRPr lang="en-US" sz="1400" dirty="0"/>
          </a:p>
          <a:p>
            <a:pPr lvl="0"/>
            <a:r>
              <a:rPr lang="en-GB" sz="1400" dirty="0"/>
              <a:t>Feb 24	Wednesday	– Joint(Motions)		10:00-12:00 ET</a:t>
            </a:r>
            <a:endParaRPr lang="en-US" sz="1400" dirty="0"/>
          </a:p>
          <a:p>
            <a:pPr lvl="0"/>
            <a:r>
              <a:rPr lang="en-GB" sz="1400" dirty="0"/>
              <a:t>Feb 25	Thursday 	– MAC/PHY		19:00-22:00 ET</a:t>
            </a:r>
            <a:endParaRPr lang="en-US" sz="1400" dirty="0"/>
          </a:p>
          <a:p>
            <a:pPr lvl="0"/>
            <a:r>
              <a:rPr lang="en-GB" sz="1400" dirty="0"/>
              <a:t>Mar 01 	Monday 	– MAC/PHY		19:00-22:00 ET</a:t>
            </a:r>
            <a:endParaRPr lang="en-US" sz="1400" dirty="0"/>
          </a:p>
          <a:p>
            <a:pPr lvl="0"/>
            <a:r>
              <a:rPr lang="en-GB" sz="1400" dirty="0"/>
              <a:t>Mar 03	Wednesday	– Joint			10:00-12:00 ET</a:t>
            </a:r>
            <a:endParaRPr lang="en-US" sz="1400" dirty="0"/>
          </a:p>
          <a:p>
            <a:pPr lvl="0"/>
            <a:r>
              <a:rPr lang="en-GB" sz="1400" dirty="0"/>
              <a:t>Mar 04	Thursday 	– MAC/PHY		10:00-12:00 ET</a:t>
            </a:r>
            <a:endParaRPr lang="en-US" sz="1400" dirty="0"/>
          </a:p>
          <a:p>
            <a:pPr lvl="0"/>
            <a:r>
              <a:rPr lang="en-GB" sz="1400" dirty="0"/>
              <a:t>Mar 08 	Monday 	– MAC/PHY		10:00-12:00 ET</a:t>
            </a:r>
            <a:endParaRPr lang="en-US" sz="1400" dirty="0"/>
          </a:p>
          <a:p>
            <a:pPr lvl="0"/>
            <a:r>
              <a:rPr lang="en-GB" sz="1400" dirty="0"/>
              <a:t>Mar 10	Wednesday	– Joint			10:00-12:00 ET</a:t>
            </a:r>
            <a:endParaRPr lang="en-US" sz="1400" dirty="0"/>
          </a:p>
          <a:p>
            <a:pPr lvl="0"/>
            <a:r>
              <a:rPr lang="en-GB" sz="1400" dirty="0"/>
              <a:t>Mar 11	Thursday 	– MAC/PHY		19:00-22:00 ET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5257895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2DC9-A3A7-4A8B-92B1-7E0AABF4F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16CDD-E6B1-4592-BD5F-9D0A24F31D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981201"/>
            <a:ext cx="10361084" cy="449421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PAR approved					Mar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First TG meeting					May           2019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50"/>
                </a:solidFill>
              </a:rPr>
              <a:t>D0.1								Sep            2020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D1.0 Letter Ballot					May           2021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D2.0 LB recirculation			Mar 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D3.0 LB recirculation			Nov            2022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Initial Sponsor Ballot (D4.0)		May           2023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Final 802.11 WG approval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802 EC approval					Mar            2024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RevCom</a:t>
            </a:r>
            <a:r>
              <a:rPr lang="en-US" dirty="0"/>
              <a:t> and SASB approval	May           2024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B8C72F-053F-4C6A-87D6-FD63EEEC0CA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64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4CA25A-C649-4BB9-B766-914E296AD4E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Alfred Asterjadhi, Qualcomm Inc.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7CA8F6-235B-46DD-B9A4-FA889CDAD8A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 dirty="0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093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914400"/>
            <a:ext cx="7772400" cy="1066800"/>
          </a:xfrm>
          <a:noFill/>
        </p:spPr>
        <p:txBody>
          <a:bodyPr/>
          <a:lstStyle/>
          <a:p>
            <a:r>
              <a:rPr lang="en-US" altLang="zh-CN" sz="2800" dirty="0"/>
              <a:t>Task Group BF</a:t>
            </a:r>
            <a:br>
              <a:rPr lang="en-US" altLang="en-US" sz="2800" dirty="0"/>
            </a:br>
            <a:r>
              <a:rPr lang="en-US" altLang="zh-CN" sz="2800" dirty="0"/>
              <a:t>January </a:t>
            </a:r>
            <a:r>
              <a:rPr lang="en-US" altLang="en-US" sz="2800" dirty="0"/>
              <a:t>2021 Closing Report</a:t>
            </a:r>
            <a:endParaRPr lang="en-US" sz="2800" strike="sngStrike" dirty="0">
              <a:solidFill>
                <a:srgbClr val="FF0000"/>
              </a:solidFill>
            </a:endParaRPr>
          </a:p>
        </p:txBody>
      </p:sp>
      <p:sp>
        <p:nvSpPr>
          <p:cNvPr id="7173" name="Rectangle 6"/>
          <p:cNvSpPr>
            <a:spLocks noGrp="1" noChangeArrowheads="1"/>
          </p:cNvSpPr>
          <p:nvPr>
            <p:ph idx="1"/>
          </p:nvPr>
        </p:nvSpPr>
        <p:spPr>
          <a:xfrm>
            <a:off x="2209800" y="2515232"/>
            <a:ext cx="7772400" cy="532769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2021-01-15</a:t>
            </a:r>
          </a:p>
        </p:txBody>
      </p:sp>
      <p:sp>
        <p:nvSpPr>
          <p:cNvPr id="7171" name="Slide Number Placeholder 4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65</a:t>
            </a:fld>
            <a:endParaRPr lang="en-US" dirty="0"/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2209801" y="2614489"/>
            <a:ext cx="1368339" cy="25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 dirty="0"/>
              <a:t>Tony Xiao Han (Huawei </a:t>
            </a:r>
            <a:r>
              <a:rPr lang="en-US" altLang="en-US" dirty="0"/>
              <a:t>Technologies)</a:t>
            </a:r>
            <a:endParaRPr lang="en-US" altLang="zh-CN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362200" y="3443108"/>
          <a:ext cx="7620000" cy="82409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1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56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02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250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5452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Affiliation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54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Tony Xiao Han</a:t>
                      </a:r>
                      <a:endParaRPr lang="en-US" sz="1200" dirty="0">
                        <a:latin typeface="+mn-lt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Huawei Technologies Co., Ltd.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Arial"/>
                        </a:rPr>
                        <a:t>F3, Huawei Base, Shenzhen, China</a:t>
                      </a: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0" dirty="0"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+mn-lt"/>
                          <a:ea typeface="Times New Roman"/>
                          <a:cs typeface="Arial"/>
                        </a:rPr>
                        <a:t>Tony.hanxiao@huawei.com 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9051CE-44F0-4D6B-9C18-C27F006576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sz="2800" dirty="0"/>
              <a:t>Abstract</a:t>
            </a:r>
          </a:p>
        </p:txBody>
      </p:sp>
      <p:sp>
        <p:nvSpPr>
          <p:cNvPr id="7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indent="-342900" algn="just">
              <a:spcBef>
                <a:spcPct val="20000"/>
              </a:spcBef>
            </a:pP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This document is the closing report for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Task Group BF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for the </a:t>
            </a: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January 2021 </a:t>
            </a:r>
            <a:r>
              <a:rPr lang="en-US" altLang="en-US" b="1" kern="0" dirty="0">
                <a:solidFill>
                  <a:srgbClr val="000000"/>
                </a:solidFill>
                <a:latin typeface="Times New Roman"/>
                <a:ea typeface="MS PGothic" pitchFamily="34" charset="-128"/>
              </a:rPr>
              <a:t>session.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9A73560-8E8D-4D63-9AF4-A73D1BC875B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525524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zh-CN" sz="2800" dirty="0" err="1"/>
              <a:t>TGbf</a:t>
            </a:r>
            <a:r>
              <a:rPr lang="en-US" altLang="zh-CN" sz="2800" dirty="0"/>
              <a:t> (WLAN Sensing)– January 2021 </a:t>
            </a:r>
            <a:endParaRPr lang="en-US" altLang="en-US" sz="2800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Progress during January 2021 meeting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3 teleconference calls for </a:t>
            </a: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(January 12-14, 9am - 11:00am ET)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 err="1">
                <a:solidFill>
                  <a:srgbClr val="000000"/>
                </a:solidFill>
                <a:latin typeface="Times New Roman"/>
                <a:ea typeface="MS Gothic"/>
              </a:rPr>
              <a:t>TGbf</a:t>
            </a: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 use cases document (11-20/-1712r2), motion passed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</a:t>
            </a: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342900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b="1" kern="0" dirty="0">
                <a:solidFill>
                  <a:srgbClr val="000000"/>
                </a:solidFill>
                <a:latin typeface="Times New Roman"/>
                <a:ea typeface="MS Gothic"/>
              </a:rPr>
              <a:t>Goals for the next two months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r>
              <a:rPr lang="en-US" altLang="zh-CN" sz="2000" kern="0" dirty="0">
                <a:solidFill>
                  <a:srgbClr val="000000"/>
                </a:solidFill>
                <a:latin typeface="Times New Roman"/>
                <a:ea typeface="MS Gothic"/>
              </a:rPr>
              <a:t>Presentation of technical submissions</a:t>
            </a:r>
          </a:p>
          <a:p>
            <a:pPr marL="720725" lvl="1" indent="-342900" algn="just" eaLnBrk="1" hangingPunct="1">
              <a:spcBef>
                <a:spcPts val="0"/>
              </a:spcBef>
              <a:spcAft>
                <a:spcPts val="600"/>
              </a:spcAft>
              <a:buFont typeface="Times New Roman" panose="02020603050405020304" pitchFamily="18" charset="0"/>
              <a:buChar char="−"/>
            </a:pPr>
            <a:endParaRPr lang="en-US" altLang="zh-CN" sz="2000" kern="0" dirty="0">
              <a:solidFill>
                <a:srgbClr val="000000"/>
              </a:solidFill>
              <a:latin typeface="Times New Roman"/>
              <a:ea typeface="MS Gothic"/>
            </a:endParaRPr>
          </a:p>
          <a:p>
            <a:pPr marL="1657350" lvl="3" indent="-342900" algn="just" eaLnBrk="1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altLang="zh-CN" sz="1600" kern="0" dirty="0">
              <a:solidFill>
                <a:srgbClr val="000000"/>
              </a:solidFill>
              <a:latin typeface="Times New Roman"/>
              <a:ea typeface="MS Gothic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907450-4AB5-47D3-902C-65120EAE449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31167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762002"/>
            <a:ext cx="7770813" cy="685799"/>
          </a:xfrm>
        </p:spPr>
        <p:txBody>
          <a:bodyPr/>
          <a:lstStyle/>
          <a:p>
            <a:r>
              <a:rPr lang="en-US" altLang="zh-CN" dirty="0"/>
              <a:t>IEEE 802.11bf Timeline </a:t>
            </a:r>
            <a:r>
              <a:rPr lang="en-US" altLang="zh-CN" dirty="0">
                <a:solidFill>
                  <a:schemeClr val="tx1"/>
                </a:solidFill>
              </a:rPr>
              <a:t>(unchanged)</a:t>
            </a:r>
            <a:endParaRPr lang="en-US" altLang="en-US" dirty="0"/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676400"/>
            <a:ext cx="7770813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PAR approved			Sep,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First TG meeting		Oct, 2020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D0.1 			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Jan, 2022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Letter Ballot (D1.0)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Jul, 2022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(D2.0)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Jan,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Recirculation LB (D3.0)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May,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Initial SA Ballot (D4.0)	Sep 2023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Final 802.11 WG approval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802 EC approval		</a:t>
            </a:r>
            <a:r>
              <a:rPr lang="en-US" altLang="zh-CN" i="1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July 2024 </a:t>
            </a:r>
          </a:p>
          <a:p>
            <a:pPr marL="800100" lvl="1" indent="-342900" algn="just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dirty="0" err="1">
                <a:solidFill>
                  <a:srgbClr val="000000"/>
                </a:solidFill>
                <a:latin typeface="Times New Roman" pitchFamily="18" charset="0"/>
                <a:ea typeface="+mn-ea"/>
              </a:rPr>
              <a:t>RevCom</a:t>
            </a:r>
            <a:r>
              <a:rPr lang="en-US" altLang="zh-CN" dirty="0">
                <a:solidFill>
                  <a:srgbClr val="000000"/>
                </a:solidFill>
                <a:latin typeface="Times New Roman" pitchFamily="18" charset="0"/>
                <a:ea typeface="+mn-ea"/>
              </a:rPr>
              <a:t> and SASB approval	Sep 2024</a:t>
            </a:r>
            <a:endParaRPr lang="en-US" altLang="zh-CN" sz="2800" dirty="0">
              <a:solidFill>
                <a:srgbClr val="00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BE97D85-77D9-472C-B545-3CFB5F7F829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099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Slide </a:t>
            </a:r>
            <a:fld id="{3099D1E7-2CFE-4362-BB72-AF97192842EA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 flipH="1">
            <a:off x="5791199" y="6475413"/>
            <a:ext cx="2752661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zh-CN"/>
              <a:t>Tony Xiao Han (Huawei </a:t>
            </a:r>
            <a:r>
              <a:rPr lang="en-US" altLang="en-US"/>
              <a:t>Technologies)</a:t>
            </a:r>
            <a:endParaRPr lang="en-US" altLang="zh-CN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209801" y="685801"/>
            <a:ext cx="7770813" cy="457200"/>
          </a:xfrm>
        </p:spPr>
        <p:txBody>
          <a:bodyPr/>
          <a:lstStyle/>
          <a:p>
            <a:r>
              <a:rPr lang="en-US" altLang="en-US" sz="2800" dirty="0"/>
              <a:t>Teleconference Schedule</a:t>
            </a:r>
          </a:p>
        </p:txBody>
      </p:sp>
      <p:sp>
        <p:nvSpPr>
          <p:cNvPr id="8" name="Content Placeholder 2"/>
          <p:cNvSpPr txBox="1">
            <a:spLocks noChangeArrowheads="1"/>
          </p:cNvSpPr>
          <p:nvPr/>
        </p:nvSpPr>
        <p:spPr bwMode="auto">
          <a:xfrm>
            <a:off x="2209800" y="1325058"/>
            <a:ext cx="7770813" cy="4999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457200" lvl="1" algn="just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Confirmed: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January 26 (Tuesday), 9am - 11:00am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February 2 (Tuesday), 9am - 11:00am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February 23 (Tuesday), 9am - 11:00am ET</a:t>
            </a:r>
          </a:p>
          <a:p>
            <a:pPr marL="685800" lvl="2" indent="-285750" algn="just">
              <a:spcAft>
                <a:spcPts val="600"/>
              </a:spcAft>
              <a:buFont typeface="Times New Roman" panose="02020603050405020304" pitchFamily="18" charset="0"/>
              <a:buChar char="―"/>
              <a:defRPr/>
            </a:pPr>
            <a:r>
              <a:rPr lang="en-US" altLang="zh-CN" sz="1800" b="1" dirty="0">
                <a:solidFill>
                  <a:srgbClr val="000000"/>
                </a:solidFill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March 9 (Tuesday), 9am - 11:00am ET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CF297E5-9CC8-484A-8A7A-B10042A3AF5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6533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867C0-DE16-40E2-8E50-D6A1A8155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Attendees by affiliation</a:t>
            </a:r>
            <a:br>
              <a:rPr lang="en-US" dirty="0"/>
            </a:br>
            <a:r>
              <a:rPr lang="en-US" dirty="0"/>
              <a:t>(attended at least one meeting Nov to Jan)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621AE5-EB5E-4CF0-A5F5-FC0015447EFB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A08059-8BA5-4ED7-89A0-1830D247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089981-0F8C-4894-9157-388EF44E8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4142C4-3E20-4326-B863-683B8E480E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742506"/>
            <a:ext cx="8534400" cy="4675682"/>
          </a:xfrm>
        </p:spPr>
      </p:pic>
    </p:spTree>
    <p:extLst>
      <p:ext uri="{BB962C8B-B14F-4D97-AF65-F5344CB8AC3E}">
        <p14:creationId xmlns:p14="http://schemas.microsoft.com/office/powerpoint/2010/main" val="225911780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ooter Placeholder 2"/>
          <p:cNvSpPr txBox="1"/>
          <p:nvPr/>
        </p:nvSpPr>
        <p:spPr>
          <a:xfrm>
            <a:off x="7143757" y="6475414"/>
            <a:ext cx="4246027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r"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/>
            </a:lvl1pPr>
          </a:lstStyle>
          <a:p>
            <a:r>
              <a:rPr lang="en-US" dirty="0"/>
              <a:t>Carol Ansley</a:t>
            </a:r>
            <a:r>
              <a:rPr dirty="0"/>
              <a:t> (</a:t>
            </a:r>
            <a:r>
              <a:rPr lang="en-US" dirty="0"/>
              <a:t>self</a:t>
            </a:r>
            <a:r>
              <a:rPr dirty="0"/>
              <a:t>)</a:t>
            </a:r>
          </a:p>
        </p:txBody>
      </p:sp>
      <p:sp>
        <p:nvSpPr>
          <p:cNvPr id="79" name="Date Placeholder 1"/>
          <p:cNvSpPr txBox="1"/>
          <p:nvPr/>
        </p:nvSpPr>
        <p:spPr>
          <a:xfrm>
            <a:off x="914399" y="227827"/>
            <a:ext cx="1817691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 anchor="b">
            <a:spAutoFit/>
          </a:bodyPr>
          <a:lstStyle>
            <a:lvl1pPr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800" b="1"/>
            </a:lvl1pPr>
          </a:lstStyle>
          <a:p>
            <a:r>
              <a:rPr lang="en-US" dirty="0"/>
              <a:t>January </a:t>
            </a:r>
            <a:r>
              <a:rPr dirty="0"/>
              <a:t>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0" name="Slide Number Placeholder 3"/>
          <p:cNvSpPr txBox="1">
            <a:spLocks noGrp="1"/>
          </p:cNvSpPr>
          <p:nvPr>
            <p:ph type="sldNum" sz="quarter" idx="2"/>
          </p:nvPr>
        </p:nvSpPr>
        <p:spPr>
          <a:xfrm>
            <a:off x="6063192" y="6475414"/>
            <a:ext cx="165101" cy="1840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marL="0" marR="0" indent="0" algn="ctr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kumimoji="0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1pPr>
            <a:lvl2pPr marL="0" marR="0" indent="457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2pPr>
            <a:lvl3pPr marL="0" marR="0" indent="914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3pPr>
            <a:lvl4pPr marL="0" marR="0" indent="1371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4pPr>
            <a:lvl5pPr marL="0" marR="0" indent="18288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5pPr>
            <a:lvl6pPr marL="0" marR="0" indent="22860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6pPr>
            <a:lvl7pPr marL="0" marR="0" indent="27432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7pPr>
            <a:lvl8pPr marL="0" marR="0" indent="32004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8pPr>
            <a:lvl9pPr marL="0" marR="0" indent="3657600" algn="l" defTabSz="44926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Times New Roman"/>
              </a:defRPr>
            </a:lvl9pPr>
          </a:lstStyle>
          <a:p>
            <a:fld id="{86CB4B4D-7CA3-9044-876B-883B54F8677D}" type="slidenum">
              <a:rPr lang="en-US" smtClean="0"/>
              <a:pPr/>
              <a:t>70</a:t>
            </a:fld>
            <a:endParaRPr/>
          </a:p>
        </p:txBody>
      </p:sp>
      <p:sp>
        <p:nvSpPr>
          <p:cNvPr id="81" name="Title 1"/>
          <p:cNvSpPr txBox="1">
            <a:spLocks noGrp="1"/>
          </p:cNvSpPr>
          <p:nvPr>
            <p:ph type="title" idx="4294967295"/>
          </p:nvPr>
        </p:nvSpPr>
        <p:spPr>
          <a:xfrm>
            <a:off x="2209800" y="457200"/>
            <a:ext cx="7772400" cy="1066800"/>
          </a:xfrm>
          <a:prstGeom prst="rect">
            <a:avLst/>
          </a:prstGeom>
        </p:spPr>
        <p:txBody>
          <a:bodyPr lIns="45719" tIns="45719" rIns="45719" bIns="45719"/>
          <a:lstStyle/>
          <a:p>
            <a:r>
              <a:rPr dirty="0"/>
              <a:t>IEEE 802.11 RCM SG – </a:t>
            </a:r>
            <a:r>
              <a:rPr lang="en-US" dirty="0"/>
              <a:t>January</a:t>
            </a:r>
            <a:r>
              <a:rPr dirty="0"/>
              <a:t> 202</a:t>
            </a:r>
            <a:r>
              <a:rPr lang="en-US" dirty="0"/>
              <a:t>1</a:t>
            </a:r>
            <a:endParaRPr dirty="0"/>
          </a:p>
        </p:txBody>
      </p:sp>
      <p:sp>
        <p:nvSpPr>
          <p:cNvPr id="82" name="Content Placeholder 2"/>
          <p:cNvSpPr txBox="1">
            <a:spLocks noGrp="1"/>
          </p:cNvSpPr>
          <p:nvPr>
            <p:ph type="body" idx="4294967295"/>
          </p:nvPr>
        </p:nvSpPr>
        <p:spPr>
          <a:xfrm>
            <a:off x="762000" y="1524000"/>
            <a:ext cx="10210800" cy="4572000"/>
          </a:xfrm>
          <a:prstGeom prst="rect">
            <a:avLst/>
          </a:prstGeom>
        </p:spPr>
        <p:txBody>
          <a:bodyPr lIns="45719" tIns="45719" rIns="45719" bIns="45719">
            <a:normAutofit/>
          </a:bodyPr>
          <a:lstStyle/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Approval of the PAR/CSD sets for the two proposed task groups are in process</a:t>
            </a:r>
            <a:r>
              <a:rPr dirty="0"/>
              <a:t>.</a:t>
            </a: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/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/>
              <a:t>The group reviewed 2 technical submissions and approved the teleconference schedule below..</a:t>
            </a:r>
            <a:endParaRPr lang="en-US" dirty="0"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Upcoming teleconference schedule:</a:t>
            </a:r>
          </a:p>
          <a:p>
            <a:pPr marL="692150" lvl="5" indent="-231775">
              <a:buFont typeface="Arial" panose="020B0604020202020204" pitchFamily="34" charset="0"/>
              <a:buChar char="•"/>
              <a:defRPr sz="1500" spc="-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spc="-1" dirty="0">
                <a:latin typeface="Times New Roman"/>
                <a:cs typeface="Times New Roman"/>
              </a:rPr>
              <a:t>Friday 22 January at 10:00-11:00am ET – Comment resolution, if needed</a:t>
            </a:r>
          </a:p>
          <a:p>
            <a:pPr marL="692150" lvl="5" indent="-231775">
              <a:buFont typeface="Arial" panose="020B0604020202020204" pitchFamily="34" charset="0"/>
              <a:buChar char="•"/>
              <a:defRPr sz="1500" spc="-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spc="-1" dirty="0">
                <a:latin typeface="Times New Roman"/>
                <a:cs typeface="Times New Roman"/>
              </a:rPr>
              <a:t>Monday 1 February at 2:00-3:00pm ET – Technical submissions</a:t>
            </a:r>
          </a:p>
          <a:p>
            <a:pPr marL="692150" lvl="5" indent="-231775">
              <a:buFont typeface="Arial" panose="020B0604020202020204" pitchFamily="34" charset="0"/>
              <a:buChar char="•"/>
              <a:defRPr sz="1500" spc="-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spc="-1" dirty="0">
                <a:latin typeface="Times New Roman"/>
                <a:cs typeface="Times New Roman"/>
              </a:rPr>
              <a:t>Monday 1 March at 11:00-12:00pm ET – Planning for Plenary (</a:t>
            </a:r>
            <a:r>
              <a:rPr lang="en-US" sz="1800" spc="-1" dirty="0" err="1">
                <a:latin typeface="Times New Roman"/>
                <a:cs typeface="Times New Roman"/>
              </a:rPr>
              <a:t>TGbh</a:t>
            </a:r>
            <a:r>
              <a:rPr lang="en-US" sz="1800" spc="-1" dirty="0">
                <a:latin typeface="Times New Roman"/>
                <a:cs typeface="Times New Roman"/>
              </a:rPr>
              <a:t>)</a:t>
            </a:r>
          </a:p>
          <a:p>
            <a:pPr marL="692150" lvl="5" indent="-231775">
              <a:buFont typeface="Arial" panose="020B0604020202020204" pitchFamily="34" charset="0"/>
              <a:buChar char="•"/>
              <a:defRPr sz="1500" spc="-1">
                <a:latin typeface="Arial"/>
                <a:ea typeface="Arial"/>
                <a:cs typeface="Arial"/>
                <a:sym typeface="Arial"/>
              </a:defRPr>
            </a:pPr>
            <a:r>
              <a:rPr lang="en-US" sz="1800" spc="-1" dirty="0">
                <a:latin typeface="Times New Roman"/>
                <a:cs typeface="Times New Roman"/>
              </a:rPr>
              <a:t>Monday 1 March at 12:00-1:00pm ET – Planning for Plenary (</a:t>
            </a:r>
            <a:r>
              <a:rPr lang="en-US" sz="1800" spc="-1" dirty="0" err="1">
                <a:latin typeface="Times New Roman"/>
                <a:cs typeface="Times New Roman"/>
              </a:rPr>
              <a:t>TGbi</a:t>
            </a:r>
            <a:r>
              <a:rPr lang="en-US" sz="1800" spc="-1" dirty="0">
                <a:latin typeface="Times New Roman"/>
                <a:cs typeface="Times New Roman"/>
              </a:rPr>
              <a:t>)</a:t>
            </a:r>
          </a:p>
          <a:p>
            <a:pPr marL="0" indent="0">
              <a:buClr>
                <a:srgbClr val="000000"/>
              </a:buClr>
              <a:buSzPct val="100000"/>
            </a:pP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54DD0F0-052E-4035-8FC8-517BDED8913A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410D245-5AD0-405D-8927-303696BD94A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Carol Ansley, Self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en-US" altLang="en-US"/>
              <a:t>January 2021</a:t>
            </a:r>
            <a:endParaRPr lang="en-GB" altLang="en-US" sz="1800" dirty="0"/>
          </a:p>
        </p:txBody>
      </p:sp>
      <p:sp>
        <p:nvSpPr>
          <p:cNvPr id="1331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buNone/>
              <a:defRPr/>
            </a:pPr>
            <a:r>
              <a:rPr lang="en-GB"/>
              <a:t>Hassan Yaghoobi (Intel Corp.)</a:t>
            </a:r>
            <a:endParaRPr lang="en-GB" sz="1200" b="0" dirty="0"/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07968" y="6483483"/>
            <a:ext cx="432811" cy="184666"/>
          </a:xfrm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1200" b="0" dirty="0"/>
              <a:t>Slide </a:t>
            </a:r>
            <a:fld id="{E5DD9A7A-ED0C-43AC-A30B-9DAF42DACF76}" type="slidenum">
              <a:rPr lang="en-GB" altLang="en-US" sz="1200" b="0"/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GB" altLang="en-US" sz="1200" b="0" dirty="0"/>
          </a:p>
        </p:txBody>
      </p:sp>
      <p:sp>
        <p:nvSpPr>
          <p:cNvPr id="1331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GB" altLang="en-US" dirty="0"/>
              <a:t>ITU AHG Closing Report for January 2021 Meeting</a:t>
            </a:r>
          </a:p>
        </p:txBody>
      </p:sp>
      <p:sp>
        <p:nvSpPr>
          <p:cNvPr id="1331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09800" y="1783959"/>
            <a:ext cx="7772400" cy="381000"/>
          </a:xfrm>
          <a:noFill/>
        </p:spPr>
        <p:txBody>
          <a:bodyPr/>
          <a:lstStyle/>
          <a:p>
            <a:pPr algn="ctr">
              <a:buFontTx/>
              <a:buNone/>
            </a:pPr>
            <a:r>
              <a:rPr lang="en-GB" altLang="en-US" sz="2000" dirty="0"/>
              <a:t>Date:</a:t>
            </a:r>
            <a:r>
              <a:rPr lang="en-GB" altLang="en-US" sz="2000" b="0" dirty="0"/>
              <a:t> 2021-01-14</a:t>
            </a:r>
          </a:p>
        </p:txBody>
      </p:sp>
      <p:sp>
        <p:nvSpPr>
          <p:cNvPr id="13320" name="Rectangle 6"/>
          <p:cNvSpPr>
            <a:spLocks noChangeArrowheads="1"/>
          </p:cNvSpPr>
          <p:nvPr/>
        </p:nvSpPr>
        <p:spPr bwMode="auto">
          <a:xfrm>
            <a:off x="2057400" y="2676289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FontTx/>
              <a:buNone/>
            </a:pPr>
            <a:r>
              <a:rPr lang="en-GB" altLang="en-US" sz="2000" dirty="0"/>
              <a:t>Authors:</a:t>
            </a:r>
            <a:endParaRPr lang="en-GB" altLang="en-US" sz="2000" b="0" dirty="0"/>
          </a:p>
        </p:txBody>
      </p:sp>
      <p:graphicFrame>
        <p:nvGraphicFramePr>
          <p:cNvPr id="9" name="Object 11"/>
          <p:cNvGraphicFramePr>
            <a:graphicFrameLocks noChangeAspect="1"/>
          </p:cNvGraphicFramePr>
          <p:nvPr/>
        </p:nvGraphicFramePr>
        <p:xfrm>
          <a:off x="2057400" y="3501008"/>
          <a:ext cx="9579666" cy="10508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6" name="Document" r:id="rId4" imgW="8512217" imgH="1023866" progId="Word.Document.8">
                  <p:embed/>
                </p:oleObj>
              </mc:Choice>
              <mc:Fallback>
                <p:oleObj name="Document" r:id="rId4" imgW="8512217" imgH="1023866" progId="Word.Document.8">
                  <p:embed/>
                  <p:pic>
                    <p:nvPicPr>
                      <p:cNvPr id="9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3501008"/>
                        <a:ext cx="9579666" cy="10508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914399" y="469232"/>
            <a:ext cx="10363200" cy="1066800"/>
          </a:xfrm>
        </p:spPr>
        <p:txBody>
          <a:bodyPr/>
          <a:lstStyle/>
          <a:p>
            <a:r>
              <a:rPr lang="en-US" altLang="en-US" dirty="0"/>
              <a:t>Meeting Results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23392" y="1340768"/>
            <a:ext cx="10873207" cy="4875213"/>
          </a:xfrm>
        </p:spPr>
        <p:txBody>
          <a:bodyPr/>
          <a:lstStyle/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000" b="1" dirty="0"/>
              <a:t>Had One Session: Tue 10/12 07:00-08:00PM EST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defRPr/>
            </a:pPr>
            <a:r>
              <a:rPr lang="en-US" altLang="en-US" sz="2000" b="1" dirty="0"/>
              <a:t>Areas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US" dirty="0"/>
              <a:t>Discussed updates since Last ITU AHG Call on 09/28/2020; and activities in 802.18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US" dirty="0"/>
              <a:t>Discussed updates from ITU-R WG 5A 09-20 November 2020 meeting</a:t>
            </a:r>
          </a:p>
          <a:p>
            <a:pPr marL="857250" lvl="1" indent="-457200">
              <a:spcBef>
                <a:spcPts val="200"/>
              </a:spcBef>
              <a:buFont typeface="+mj-lt"/>
              <a:buAutoNum type="alphaLcPeriod"/>
              <a:defRPr/>
            </a:pPr>
            <a:r>
              <a:rPr lang="en-US" dirty="0"/>
              <a:t>Discussed plans for ITU-R WG 5A 04 April 2021 </a:t>
            </a:r>
            <a:r>
              <a:rPr lang="en-US"/>
              <a:t>to 11 May </a:t>
            </a:r>
            <a:r>
              <a:rPr lang="en-US" dirty="0"/>
              <a:t>2021 meeting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Meeting Minutes (</a:t>
            </a:r>
            <a:r>
              <a:rPr lang="en-US" altLang="en-US" sz="2000" dirty="0">
                <a:hlinkClick r:id="rId2"/>
              </a:rPr>
              <a:t>https://mentor.ieee.org/802.11/dcn/21/11-21-0105-00-0itu-itu-ahg-minutes-for-jan-12-2021.docx</a:t>
            </a:r>
            <a:r>
              <a:rPr lang="en-US" altLang="en-US" sz="2000" dirty="0"/>
              <a:t> </a:t>
            </a:r>
            <a:r>
              <a:rPr lang="en-US" sz="2000" b="1" dirty="0"/>
              <a:t>)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Next Steps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Group is invited to develop contributions on revisions of the IEEE proposed modifications to M.1450-5 and M1.1801-2 for submission to the next 5A meeting to be discussed during the next ITU AHG call.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Submission of ITU AHG recommendations to 802.11 &amp; 802.18 after as soon as AHG is completed.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Review and discussion in 802.18 and submission to EC for approval for submission to WP 5A.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Targeting submission to ITU-R WG 5A 2021-04-28 to 2021-05-11.</a:t>
            </a:r>
          </a:p>
          <a:p>
            <a:pPr marL="685800" lvl="3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Recommend submitting early to WP 5A.</a:t>
            </a:r>
          </a:p>
          <a:p>
            <a:pPr marL="342900" lvl="2" indent="-342900"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1" dirty="0"/>
              <a:t>Next Meeting: Wed Jan 27, 2021 10:00-11:00 AM PST (1:00-2:00PM EST)</a:t>
            </a:r>
          </a:p>
          <a:p>
            <a:pPr marL="0" indent="0">
              <a:buNone/>
            </a:pPr>
            <a:endParaRPr lang="en-US" altLang="en-US" sz="2000" dirty="0"/>
          </a:p>
          <a:p>
            <a:endParaRPr lang="en-US" altLang="en-US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929218" y="332601"/>
            <a:ext cx="134011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9513437" y="6475413"/>
            <a:ext cx="1878463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GB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/>
              <a:t>Hassan Yaghoobi (Intel Corp.)</a:t>
            </a:r>
            <a:endParaRPr lang="en-US" dirty="0"/>
          </a:p>
        </p:txBody>
      </p:sp>
      <p:sp>
        <p:nvSpPr>
          <p:cNvPr id="615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54397" y="6475413"/>
            <a:ext cx="432811" cy="18466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200" b="0"/>
              <a:t>Slide </a:t>
            </a:r>
            <a:fld id="{6001523C-0808-4A04-9D87-C76A4F12628C}" type="slidenum">
              <a:rPr lang="en-US" altLang="en-US" sz="1200" b="0"/>
              <a:pPr>
                <a:spcBef>
                  <a:spcPct val="0"/>
                </a:spcBef>
                <a:buFontTx/>
                <a:buNone/>
              </a:pPr>
              <a:t>72</a:t>
            </a:fld>
            <a:endParaRPr lang="en-US" altLang="en-US" sz="1200" b="0"/>
          </a:p>
        </p:txBody>
      </p:sp>
    </p:spTree>
    <p:extLst>
      <p:ext uri="{BB962C8B-B14F-4D97-AF65-F5344CB8AC3E}">
        <p14:creationId xmlns:p14="http://schemas.microsoft.com/office/powerpoint/2010/main" val="32120941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7F5687E-AA8B-400A-B876-2138D61D6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Reports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5A17CC2-B397-46C3-982B-A26FBBB2C3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FD1A0670-15E6-49F5-9830-BEB16812409C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991F7-6CEA-46FE-A9DE-1DEE250CF2A0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32E995-17F2-450B-901B-621EAB8EBB1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764814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6786-72B3-4AB9-BB1A-0DDDD060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Wi-Fi Alliance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0F19F-C0FB-41A2-BEBB-1F9C6CEEF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977CC9-4513-4F44-96A3-ADBFC4BF49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CF4BE-5CFD-46F9-BD05-4B39A05A0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74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61A7EA-57AD-47E7-95F9-E01B1DF462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01611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2051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5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26125894-C81E-43C9-9E54-526134551D80}" type="slidenum">
              <a:rPr lang="en-US" smtClean="0"/>
              <a:pPr/>
              <a:t>75</a:t>
            </a:fld>
            <a:endParaRPr lang="en-US"/>
          </a:p>
        </p:txBody>
      </p:sp>
      <p:sp>
        <p:nvSpPr>
          <p:cNvPr id="2053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IEEE 802.11-IETF Liaison Report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772400" cy="381000"/>
          </a:xfrm>
          <a:noFill/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000" dirty="0"/>
              <a:t>Date:</a:t>
            </a:r>
            <a:r>
              <a:rPr lang="en-US" sz="2000" b="0" dirty="0"/>
              <a:t> 2021-01-10</a:t>
            </a:r>
          </a:p>
        </p:txBody>
      </p:sp>
      <p:graphicFrame>
        <p:nvGraphicFramePr>
          <p:cNvPr id="2055" name="Object 11"/>
          <p:cNvGraphicFramePr>
            <a:graphicFrameLocks noChangeAspect="1"/>
          </p:cNvGraphicFramePr>
          <p:nvPr/>
        </p:nvGraphicFramePr>
        <p:xfrm>
          <a:off x="2362200" y="2435226"/>
          <a:ext cx="723900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name="Document" r:id="rId4" imgW="8255000" imgH="1231900" progId="Word.Document.8">
                  <p:embed/>
                </p:oleObj>
              </mc:Choice>
              <mc:Fallback>
                <p:oleObj name="Document" r:id="rId4" imgW="8255000" imgH="1231900" progId="Word.Document.8">
                  <p:embed/>
                  <p:pic>
                    <p:nvPicPr>
                      <p:cNvPr id="2055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435226"/>
                        <a:ext cx="7239000" cy="1146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2057400" y="1939925"/>
            <a:ext cx="14478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/>
              <a:t>Authors:</a:t>
            </a:r>
            <a:endParaRPr lang="en-US" sz="2000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307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307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81F113F3-1D5D-4BCE-8B40-EA9857490F2F}" type="slidenum">
              <a:rPr lang="en-US" smtClean="0"/>
              <a:pPr/>
              <a:t>76</a:t>
            </a:fld>
            <a:endParaRPr lang="en-US"/>
          </a:p>
        </p:txBody>
      </p:sp>
      <p:sp>
        <p:nvSpPr>
          <p:cNvPr id="3077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/>
              <a:t>Abstract</a:t>
            </a:r>
          </a:p>
        </p:txBody>
      </p:sp>
      <p:sp>
        <p:nvSpPr>
          <p:cNvPr id="307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This presentation contains the IEEE 802.11 – IETF liaison report for January 2021.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77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Meetings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dirty="0"/>
              <a:t>Upcoming Meetings:</a:t>
            </a:r>
          </a:p>
          <a:p>
            <a:pPr lvl="1"/>
            <a:r>
              <a:rPr lang="en-US" dirty="0"/>
              <a:t>March 6-12, 2021 – Virtual (was Prague)</a:t>
            </a:r>
          </a:p>
          <a:p>
            <a:pPr lvl="1"/>
            <a:r>
              <a:rPr lang="en-US" dirty="0"/>
              <a:t>July 24-30, 2021 – San Francisco, CA, USA</a:t>
            </a:r>
          </a:p>
          <a:p>
            <a:r>
              <a:rPr lang="en-US" dirty="0">
                <a:hlinkClick r:id="rId3"/>
              </a:rPr>
              <a:t>http://www.ietf.org</a:t>
            </a:r>
            <a:endParaRPr lang="en-US" dirty="0"/>
          </a:p>
          <a:p>
            <a:pPr lvl="1"/>
            <a:r>
              <a:rPr lang="en-US" dirty="0"/>
              <a:t>Newcomer training: </a:t>
            </a:r>
            <a:r>
              <a:rPr lang="en-US" u="sng" dirty="0">
                <a:hlinkClick r:id="rId4"/>
              </a:rPr>
              <a:t>https://www.ietf.org/edu/process-oriented-tutorials.html#newcomers</a:t>
            </a:r>
            <a:r>
              <a:rPr lang="en-US" dirty="0"/>
              <a:t> </a:t>
            </a:r>
          </a:p>
          <a:p>
            <a:pPr lvl="1"/>
            <a:r>
              <a:rPr lang="en-US" sz="1800" dirty="0"/>
              <a:t>April 2016: Wireless Tutorial (Donald Eastlake), 802.11 &amp; 802.15 tutorials (Dorothy Stanley, Charlie Perkins), see 11-16/500, September 2016: Pat Thaler &amp; Juan Carlos – 802.1E (Privacy Considerations) and 802.c (Local MAC address usage) </a:t>
            </a:r>
            <a:r>
              <a:rPr lang="en-US" dirty="0">
                <a:hlinkClick r:id="rId5"/>
              </a:rPr>
              <a:t>https://www.ietf.org/edu/tutorials.html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6"/>
              </a:rPr>
              <a:t>http://tools.ietf.org/dailydose/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78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IETF- IEEE 802 Liaison Activity 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Joint meetings, agenda and presentations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http://www.iab.org/activities/joint-activities/iab-ieee-coordination/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Coordination topics include: Data Center Bridging, use of Local Address in virtualization and IoT, MAC randomization trial results, DETNET/TSN, YANG models, pervasive monitoring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IETF-IEEE 802 coordination teleconferences: October 27, 2020</a:t>
            </a:r>
          </a:p>
          <a:p>
            <a:pPr lvl="2">
              <a:lnSpc>
                <a:spcPct val="80000"/>
              </a:lnSpc>
              <a:defRPr/>
            </a:pPr>
            <a:r>
              <a:rPr lang="en-US" sz="1400" dirty="0"/>
              <a:t>Noted IEEE 802.11bh, IEEE 802.11bi, and IEEE 802.11bf</a:t>
            </a:r>
            <a:br>
              <a:rPr lang="en-US" sz="1400" dirty="0"/>
            </a:br>
            <a:endParaRPr lang="en-US" sz="10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802.11 related items </a:t>
            </a:r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Tracked: Intelligent Transportation Systems (ITS)- IETF IP Wireless Access in Vehicular Environments  </a:t>
            </a:r>
            <a:r>
              <a:rPr lang="en-GB" sz="1600" dirty="0">
                <a:hlinkClick r:id="rId4"/>
              </a:rPr>
              <a:t>ipwave</a:t>
            </a:r>
            <a:endParaRPr lang="en-GB" sz="1600" dirty="0"/>
          </a:p>
          <a:p>
            <a:pPr lvl="1">
              <a:lnSpc>
                <a:spcPct val="80000"/>
              </a:lnSpc>
              <a:defRPr/>
            </a:pPr>
            <a:r>
              <a:rPr lang="en-GB" sz="1600" dirty="0"/>
              <a:t>Approved by WG: Link-Layer Addresses Assignment Mechanism for DHCPv6: </a:t>
            </a:r>
            <a:r>
              <a:rPr lang="en-GB" sz="1600" dirty="0">
                <a:hlinkClick r:id="rId5"/>
              </a:rPr>
              <a:t>https://datatracker.ietf.org/doc/draft-ietf-dhc-mac-assign/</a:t>
            </a:r>
            <a:r>
              <a:rPr lang="en-GB" sz="1600" dirty="0"/>
              <a:t>.  This specification provides a means of using DHCPv6 to assign MAC addresses to (virtual) devices at time of instantiation to prevent random address collisions in large device populations.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2492657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IETF protocol use with 802.11 technology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RFC 8947: Link-Layer Address Assignment Mechanism for DHCPv6</a:t>
            </a:r>
          </a:p>
          <a:p>
            <a:pPr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  <a:defRPr/>
            </a:pPr>
            <a:r>
              <a:rPr lang="en-US" b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Related:</a:t>
            </a:r>
          </a:p>
          <a:p>
            <a:pPr lvl="1">
              <a:lnSpc>
                <a:spcPct val="80000"/>
              </a:lnSpc>
              <a:defRPr/>
            </a:pPr>
            <a:r>
              <a:rPr lang="en-US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RFC 8952: </a:t>
            </a:r>
            <a:r>
              <a:rPr lang="en-US" dirty="0"/>
              <a:t>Captive Portal Architecture</a:t>
            </a:r>
          </a:p>
          <a:p>
            <a:pPr marL="0" indent="0">
              <a:lnSpc>
                <a:spcPct val="80000"/>
              </a:lnSpc>
              <a:defRPr/>
            </a:pPr>
            <a:endParaRPr lang="en-US" b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6320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18312-8B32-4EF3-A60E-0BAA89327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by subgroup (Nov to Jan)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20EB58-84BD-4A59-979A-CC5365F87061}"/>
              </a:ext>
            </a:extLst>
          </p:cNvPr>
          <p:cNvSpPr>
            <a:spLocks noGrp="1"/>
          </p:cNvSpPr>
          <p:nvPr>
            <p:ph type="dt" sz="half" idx="10"/>
          </p:nvPr>
        </p:nvSpPr>
        <p:spPr bwMode="auto">
          <a:xfrm>
            <a:off x="929218" y="332604"/>
            <a:ext cx="154112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January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DB3660-8F54-485A-ADFF-470042F74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xfrm>
            <a:off x="9224642" y="6475413"/>
            <a:ext cx="21672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b="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b="1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Dorothy Stanley, HP Enterprise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7AE66F-EC38-468C-838B-30F3AE0D9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DDBC98B1-8847-456F-A590-69DC1C4B50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B1B2B6F8-A390-47EF-9AF7-466108DC8B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253" y="1600200"/>
            <a:ext cx="8794147" cy="4817988"/>
          </a:xfrm>
        </p:spPr>
      </p:pic>
    </p:spTree>
    <p:extLst>
      <p:ext uri="{BB962C8B-B14F-4D97-AF65-F5344CB8AC3E}">
        <p14:creationId xmlns:p14="http://schemas.microsoft.com/office/powerpoint/2010/main" val="155094887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80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BOFs at IETF 110 March 6-12, 2021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https://datatracker.ietf.org/wg/bofs/</a:t>
            </a:r>
            <a:endParaRPr lang="en-US" sz="2000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607222" y="3167292"/>
          <a:ext cx="6977557" cy="61958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34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n-US" sz="1800" b="0" dirty="0" err="1">
                          <a:hlinkClick r:id="rId4"/>
                        </a:rPr>
                        <a:t>apn</a:t>
                      </a:r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/>
                        <a:t>Application-aware Networking [was deferred in</a:t>
                      </a:r>
                      <a:r>
                        <a:rPr lang="en-US" b="0" baseline="0" dirty="0"/>
                        <a:t> November</a:t>
                      </a:r>
                      <a:r>
                        <a:rPr lang="en-US" b="0" dirty="0"/>
                        <a:t>,</a:t>
                      </a:r>
                      <a:r>
                        <a:rPr lang="en-US" b="0" baseline="0" dirty="0"/>
                        <a:t> so may be on the agenda for March</a:t>
                      </a:r>
                      <a:r>
                        <a:rPr lang="en-US" b="0" dirty="0"/>
                        <a:t>]</a:t>
                      </a:r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7115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81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IETF new groups being (re-)chartered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752600"/>
            <a:ext cx="8153400" cy="4648200"/>
          </a:xfrm>
          <a:noFill/>
        </p:spPr>
        <p:txBody>
          <a:bodyPr/>
          <a:lstStyle/>
          <a:p>
            <a:endParaRPr lang="en-US" sz="2000" dirty="0"/>
          </a:p>
          <a:p>
            <a:r>
              <a:rPr lang="en-US" sz="2000" dirty="0"/>
              <a:t>See </a:t>
            </a:r>
            <a:r>
              <a:rPr lang="en-US" sz="2000" dirty="0">
                <a:hlinkClick r:id="rId3"/>
              </a:rPr>
              <a:t>https://datatracker.ietf.org/group/chartering/</a:t>
            </a:r>
            <a:r>
              <a:rPr lang="en-US" sz="2000" dirty="0"/>
              <a:t>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590801" y="2875632"/>
          <a:ext cx="6977557" cy="496614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52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5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6614">
                <a:tc>
                  <a:txBody>
                    <a:bodyPr/>
                    <a:lstStyle/>
                    <a:p>
                      <a:endParaRPr lang="en-US" sz="1800" b="0" dirty="0"/>
                    </a:p>
                  </a:txBody>
                  <a:tcPr marL="70945" marR="70945" marT="35472" marB="35472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/>
                    </a:p>
                  </a:txBody>
                  <a:tcPr marL="70945" marR="70945" marT="35472" marB="35472" anchor="ctr"/>
                </a:tc>
                <a:extLst>
                  <a:ext uri="{0D108BD9-81ED-4DB2-BD59-A6C34878D82A}">
                    <a16:rowId xmlns:a16="http://schemas.microsoft.com/office/drawing/2014/main" val="4119922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4998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82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09600"/>
            <a:ext cx="7772400" cy="1066800"/>
          </a:xfrm>
        </p:spPr>
        <p:txBody>
          <a:bodyPr/>
          <a:lstStyle/>
          <a:p>
            <a:r>
              <a:rPr lang="en-US" dirty="0"/>
              <a:t>YANG Model Catalog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1"/>
            <a:ext cx="8001000" cy="4752975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>
              <a:lnSpc>
                <a:spcPct val="80000"/>
              </a:lnSpc>
            </a:pPr>
            <a:r>
              <a:rPr lang="en-US" dirty="0"/>
              <a:t>YANG catalog development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A YANG model catalog and registry that allows users to find models relevant to their use cases from the large and growing number of YANG modules being published.</a:t>
            </a:r>
          </a:p>
          <a:p>
            <a:pPr lvl="1">
              <a:lnSpc>
                <a:spcPct val="80000"/>
              </a:lnSpc>
            </a:pPr>
            <a:r>
              <a:rPr lang="en-US" dirty="0"/>
              <a:t>YANG Catalog was developed through a collaboration between the IETF and the Broadband Forum, and contains many data models, including from other Standards Development Organizations (SDOs) such as the IEEE, as well as some vendor-specific data models. Interest and participation from other SDOs, equipment vendors, open source projects and network operators is encouraged.</a:t>
            </a:r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3"/>
              </a:rPr>
              <a:t>https://www.ietf.org/blog/yang-catalog-latest-developments-ietf-100-hackathon/</a:t>
            </a:r>
            <a:endParaRPr lang="en-US" dirty="0"/>
          </a:p>
          <a:p>
            <a:pPr>
              <a:lnSpc>
                <a:spcPct val="80000"/>
              </a:lnSpc>
            </a:pPr>
            <a:endParaRPr lang="en-US" dirty="0"/>
          </a:p>
          <a:p>
            <a:pPr>
              <a:lnSpc>
                <a:spcPct val="80000"/>
              </a:lnSpc>
            </a:pPr>
            <a:r>
              <a:rPr lang="en-US" dirty="0"/>
              <a:t>See </a:t>
            </a:r>
            <a:r>
              <a:rPr lang="en-US" dirty="0">
                <a:hlinkClick r:id="rId4"/>
              </a:rPr>
              <a:t>https://yangcatalog.org/</a:t>
            </a:r>
            <a:r>
              <a:rPr lang="en-US" dirty="0"/>
              <a:t> and </a:t>
            </a:r>
            <a:r>
              <a:rPr lang="en-US" dirty="0">
                <a:hlinkClick r:id="rId5"/>
              </a:rPr>
              <a:t>https://1.ieee802.org/yangsters/</a:t>
            </a:r>
            <a:r>
              <a:rPr lang="en-US" dirty="0"/>
              <a:t> </a:t>
            </a:r>
          </a:p>
          <a:p>
            <a:pPr>
              <a:lnSpc>
                <a:spcPct val="80000"/>
              </a:lnSpc>
            </a:pPr>
            <a:endParaRPr lang="en-US" dirty="0"/>
          </a:p>
          <a:p>
            <a:pPr marL="0" indent="0"/>
            <a:endParaRPr lang="en-US" sz="1800" dirty="0"/>
          </a:p>
          <a:p>
            <a:pPr marL="0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112150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IoT</a:t>
            </a:r>
            <a:r>
              <a:rPr lang="en-US" dirty="0"/>
              <a:t> related work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6LO</a:t>
            </a:r>
          </a:p>
          <a:p>
            <a:pPr lvl="1">
              <a:lnSpc>
                <a:spcPct val="80000"/>
              </a:lnSpc>
            </a:pPr>
            <a:r>
              <a:rPr lang="en-GB" sz="14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400" dirty="0">
                <a:hlinkClick r:id="rId3"/>
              </a:rPr>
              <a:t>http://datatracker.ietf.org/wg/6lo/charter/</a:t>
            </a:r>
            <a:r>
              <a:rPr lang="en-GB" sz="1400" dirty="0"/>
              <a:t> 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Focus: IPv6 over Networks of Resource-constrained Nodes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 lvl="1">
              <a:lnSpc>
                <a:spcPct val="80000"/>
              </a:lnSpc>
            </a:pPr>
            <a:r>
              <a:rPr lang="en-US" sz="1400" dirty="0"/>
              <a:t>Published: RFC 8929: IPv6 Backbone Router, see: </a:t>
            </a:r>
            <a:r>
              <a:rPr lang="en-US" sz="1400" dirty="0">
                <a:hlinkClick r:id="rId4"/>
              </a:rPr>
              <a:t>https://www.rfc-editor.org/info/rfc8929</a:t>
            </a:r>
            <a:r>
              <a:rPr lang="en-US" sz="1400" dirty="0"/>
              <a:t> (November 2020)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Published: RFC 8928: Address Protected Neighbor Discovery for Low-power and Lossy Networks, see: </a:t>
            </a:r>
            <a:r>
              <a:rPr lang="en-US" sz="1400" dirty="0">
                <a:hlinkClick r:id="rId5"/>
              </a:rPr>
              <a:t>https://www.rfc-editor.org/info/rfc8928</a:t>
            </a:r>
            <a:r>
              <a:rPr lang="en-US" sz="1400" dirty="0"/>
              <a:t>  (November 2020)</a:t>
            </a:r>
          </a:p>
        </p:txBody>
      </p:sp>
    </p:spTree>
    <p:extLst>
      <p:ext uri="{BB962C8B-B14F-4D97-AF65-F5344CB8AC3E}">
        <p14:creationId xmlns:p14="http://schemas.microsoft.com/office/powerpoint/2010/main" val="4091923897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84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 related work (cont.)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8001000" cy="472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6TiSCH: IPv6 over IEEE 802.15.4 Time-slotted Channel Hopping</a:t>
            </a:r>
          </a:p>
          <a:p>
            <a:pPr lvl="1">
              <a:lnSpc>
                <a:spcPct val="80000"/>
              </a:lnSpc>
            </a:pPr>
            <a:r>
              <a:rPr lang="en-US" sz="1400" dirty="0"/>
              <a:t>Working group slowly winding down with no active documents in the WG. Four documents in the RFC Editor’s queue for publication.</a:t>
            </a:r>
          </a:p>
          <a:p>
            <a:pPr lvl="1">
              <a:lnSpc>
                <a:spcPct val="80000"/>
              </a:lnSpc>
            </a:pPr>
            <a:endParaRPr lang="en-US" sz="1400" dirty="0"/>
          </a:p>
          <a:p>
            <a:pPr>
              <a:lnSpc>
                <a:spcPct val="80000"/>
              </a:lnSpc>
            </a:pPr>
            <a:r>
              <a:rPr lang="en-US" sz="1800" dirty="0"/>
              <a:t>ROLL: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3"/>
              </a:rPr>
              <a:t>http://datatracker.ietf.org/wg/roll/</a:t>
            </a:r>
            <a:r>
              <a:rPr lang="en-GB" sz="1800" dirty="0"/>
              <a:t> </a:t>
            </a:r>
          </a:p>
          <a:p>
            <a:pPr lvl="1"/>
            <a:r>
              <a:rPr lang="en-US" sz="1400" dirty="0"/>
              <a:t>Focus: Routing over Low Power and </a:t>
            </a:r>
            <a:r>
              <a:rPr lang="en-US" sz="1400" dirty="0" err="1"/>
              <a:t>Lossy</a:t>
            </a:r>
            <a:r>
              <a:rPr lang="en-US" sz="1400" dirty="0"/>
              <a:t> Networks</a:t>
            </a:r>
          </a:p>
          <a:p>
            <a:endParaRPr lang="en-GB" sz="1800" dirty="0">
              <a:ea typeface="Arial Unicode MS" pitchFamily="34" charset="-128"/>
              <a:cs typeface="Arial Unicode MS" pitchFamily="34" charset="-128"/>
            </a:endParaRPr>
          </a:p>
          <a:p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CORE: (</a:t>
            </a:r>
            <a:r>
              <a:rPr lang="en-US" sz="1800" dirty="0"/>
              <a:t>Constrained </a:t>
            </a:r>
            <a:r>
              <a:rPr lang="en-US" sz="1800" dirty="0" err="1"/>
              <a:t>RESTful</a:t>
            </a:r>
            <a:r>
              <a:rPr lang="en-US" sz="1800" dirty="0"/>
              <a:t> Environments) </a:t>
            </a:r>
            <a:r>
              <a:rPr lang="en-GB" sz="1800" dirty="0">
                <a:ea typeface="Arial Unicode MS" pitchFamily="34" charset="-128"/>
                <a:cs typeface="Arial Unicode MS" pitchFamily="34" charset="-128"/>
              </a:rPr>
              <a:t>Working Group website: </a:t>
            </a:r>
            <a:r>
              <a:rPr lang="en-GB" sz="1800" b="0" dirty="0">
                <a:hlinkClick r:id="rId4"/>
              </a:rPr>
              <a:t>http://datatracker.ietf.org/wg/core/</a:t>
            </a:r>
            <a:r>
              <a:rPr lang="en-GB" sz="1800" b="0" dirty="0"/>
              <a:t> </a:t>
            </a:r>
            <a:endParaRPr lang="en-GB" sz="1800" dirty="0"/>
          </a:p>
          <a:p>
            <a:pPr lvl="1"/>
            <a:r>
              <a:rPr lang="en-US" sz="1400" dirty="0"/>
              <a:t>Focus: framework for resource-oriented applications intended to run on constrained IP networks. </a:t>
            </a:r>
          </a:p>
          <a:p>
            <a:pPr lvl="1"/>
            <a:endParaRPr lang="en-US" sz="1400" dirty="0"/>
          </a:p>
          <a:p>
            <a:r>
              <a:rPr lang="en-US" sz="1800" dirty="0"/>
              <a:t>IoT Directorate:</a:t>
            </a:r>
          </a:p>
          <a:p>
            <a:pPr lvl="1"/>
            <a:r>
              <a:rPr lang="en-US" sz="1400" dirty="0"/>
              <a:t>Reviews IETF drafts that are IoT related</a:t>
            </a:r>
          </a:p>
          <a:p>
            <a:pPr lvl="1"/>
            <a:r>
              <a:rPr lang="en-US" sz="1400" dirty="0"/>
              <a:t>See: </a:t>
            </a:r>
            <a:r>
              <a:rPr lang="en-US" sz="1400" dirty="0">
                <a:hlinkClick r:id="rId5"/>
              </a:rPr>
              <a:t>https://datatracker.ietf.org/group/iotdir/about/</a:t>
            </a:r>
            <a:endParaRPr lang="en-US" sz="1400" dirty="0"/>
          </a:p>
          <a:p>
            <a:pPr marL="0" indent="0"/>
            <a:endParaRPr lang="en-US" sz="1400" dirty="0"/>
          </a:p>
          <a:p>
            <a:endParaRPr lang="en-US" sz="1400" dirty="0"/>
          </a:p>
          <a:p>
            <a:pPr marL="0" indent="0">
              <a:lnSpc>
                <a:spcPct val="80000"/>
              </a:lnSpc>
              <a:defRPr/>
            </a:pPr>
            <a:endParaRPr lang="en-US" sz="14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u="sng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3076886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2048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2048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E66F8ADD-C4EE-4089-AC69-0373AC6D7C56}" type="slidenum">
              <a:rPr lang="en-US" smtClean="0"/>
              <a:pPr/>
              <a:t>85</a:t>
            </a:fld>
            <a:endParaRPr lang="en-US"/>
          </a:p>
        </p:txBody>
      </p:sp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/>
              <a:t>CAPPORT WG</a:t>
            </a:r>
          </a:p>
        </p:txBody>
      </p:sp>
      <p:sp>
        <p:nvSpPr>
          <p:cNvPr id="204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524000"/>
            <a:ext cx="7848600" cy="5029200"/>
          </a:xfrm>
          <a:noFill/>
        </p:spPr>
        <p:txBody>
          <a:bodyPr/>
          <a:lstStyle/>
          <a:p>
            <a:r>
              <a:rPr lang="en-US" sz="2000" dirty="0" err="1"/>
              <a:t>CAPtive</a:t>
            </a:r>
            <a:r>
              <a:rPr lang="en-US" sz="2000" dirty="0"/>
              <a:t> </a:t>
            </a:r>
            <a:r>
              <a:rPr lang="en-US" sz="2000" dirty="0" err="1"/>
              <a:t>PORTal</a:t>
            </a:r>
            <a:r>
              <a:rPr lang="en-US" sz="2000" dirty="0"/>
              <a:t>:  </a:t>
            </a:r>
            <a:r>
              <a:rPr lang="en-US" sz="2000" dirty="0">
                <a:hlinkClick r:id="rId3"/>
              </a:rPr>
              <a:t>https://datatracker.ietf.org/wg/capport/</a:t>
            </a:r>
            <a:r>
              <a:rPr lang="en-US" sz="2000" dirty="0"/>
              <a:t> </a:t>
            </a:r>
          </a:p>
          <a:p>
            <a:r>
              <a:rPr lang="en-US" sz="2000" dirty="0"/>
              <a:t>The CAPPORT Working Group will define secure mechanisms and protocols to</a:t>
            </a:r>
          </a:p>
          <a:p>
            <a:pPr lvl="1"/>
            <a:r>
              <a:rPr lang="en-US" sz="1600" dirty="0"/>
              <a:t>allow endpoints to discover that they are in this sort of limited environment,</a:t>
            </a:r>
          </a:p>
          <a:p>
            <a:pPr lvl="1"/>
            <a:r>
              <a:rPr lang="en-US" sz="1600" dirty="0"/>
              <a:t>provide a URL to interact with the Captive Portal, - allow endpoints to learn about the parameters of their confinement,</a:t>
            </a:r>
          </a:p>
          <a:p>
            <a:pPr lvl="1"/>
            <a:r>
              <a:rPr lang="en-US" sz="1600" dirty="0"/>
              <a:t>interact with the Captive Portal to obtain information such as status and remaining access time, and</a:t>
            </a:r>
          </a:p>
          <a:p>
            <a:pPr lvl="1"/>
            <a:r>
              <a:rPr lang="en-US" sz="1600" dirty="0"/>
              <a:t>optionally, advertise a service whereby devices can enable or disable access to the Internet without human interaction. (RFC 7710 may be a full or partial solution to the first two bullets)</a:t>
            </a:r>
          </a:p>
          <a:p>
            <a:r>
              <a:rPr lang="en-US" sz="2000" dirty="0"/>
              <a:t>Updates [December 2020]</a:t>
            </a:r>
          </a:p>
          <a:p>
            <a:pPr lvl="1"/>
            <a:r>
              <a:rPr lang="en-US" sz="1600" dirty="0"/>
              <a:t>The previously mentioned RFCs 8952. (published November 2020)</a:t>
            </a:r>
          </a:p>
          <a:p>
            <a:pPr lvl="1"/>
            <a:r>
              <a:rPr lang="en-US" sz="1600" dirty="0"/>
              <a:t>The group will now be closed. (December 2020)</a:t>
            </a:r>
          </a:p>
          <a:p>
            <a:pPr lvl="1"/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200183723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19459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BE2D3960-A144-4B75-B89D-4EFD7A4AD3C3}" type="slidenum">
              <a:rPr lang="en-US" smtClean="0"/>
              <a:pPr/>
              <a:t>86</a:t>
            </a:fld>
            <a:endParaRPr lang="en-US"/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EMU WG</a:t>
            </a:r>
          </a:p>
        </p:txBody>
      </p:sp>
      <p:sp>
        <p:nvSpPr>
          <p:cNvPr id="194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447800"/>
            <a:ext cx="7772400" cy="4953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1800" dirty="0"/>
              <a:t>See </a:t>
            </a:r>
            <a:r>
              <a:rPr lang="en-US" sz="1800" dirty="0">
                <a:hlinkClick r:id="rId3"/>
              </a:rPr>
              <a:t>http://datatracker.ietf.org/wg/emu/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EAP Method Updates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This working group has been chartered to provide updates to some commonly used Extensible Authentication Protocol methods including of EAP-TLS, EAP-AKA, EAP-AKA’ (for 5G), EAP-SIM, etc.</a:t>
            </a:r>
          </a:p>
          <a:p>
            <a:pPr lvl="1">
              <a:lnSpc>
                <a:spcPct val="80000"/>
              </a:lnSpc>
            </a:pPr>
            <a:r>
              <a:rPr lang="en-US" sz="1600" dirty="0"/>
              <a:t>The group should document any recently gained new knowledge on vulnerabilities or the possible implications of pervasive surveillance or other new concerns. </a:t>
            </a:r>
          </a:p>
          <a:p>
            <a:pPr lvl="1"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  <a:spcAft>
                <a:spcPts val="600"/>
              </a:spcAft>
            </a:pPr>
            <a:r>
              <a:rPr lang="en-US" sz="1800" dirty="0"/>
              <a:t>Updates</a:t>
            </a:r>
            <a:endParaRPr lang="en-US" sz="1600" dirty="0"/>
          </a:p>
          <a:p>
            <a:pPr lvl="1">
              <a:lnSpc>
                <a:spcPct val="80000"/>
              </a:lnSpc>
            </a:pPr>
            <a:r>
              <a:rPr lang="en-US" sz="1600" dirty="0"/>
              <a:t>Submitted for publication, but revision now needed: Using EAP-TLS with TLS 1.3, see </a:t>
            </a:r>
            <a:r>
              <a:rPr lang="en-US" sz="1600" dirty="0">
                <a:hlinkClick r:id="rId4"/>
              </a:rPr>
              <a:t>https://datatracker.ietf.org/doc/draft-ietf-emu-eap-tls13/</a:t>
            </a:r>
            <a:r>
              <a:rPr lang="en-US" sz="1600" dirty="0"/>
              <a:t> (November 2020)</a:t>
            </a:r>
          </a:p>
        </p:txBody>
      </p:sp>
    </p:spTree>
    <p:extLst>
      <p:ext uri="{BB962C8B-B14F-4D97-AF65-F5344CB8AC3E}">
        <p14:creationId xmlns:p14="http://schemas.microsoft.com/office/powerpoint/2010/main" val="124079050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87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Operations Area Working Group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295400"/>
            <a:ext cx="8001000" cy="51816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>
                <a:hlinkClick r:id="rId3"/>
              </a:rPr>
              <a:t>http://datatracker.ietf.org/wg/opsawg/</a:t>
            </a:r>
            <a:endParaRPr lang="en-US" sz="20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 VPN Network YANG Model, see </a:t>
            </a:r>
            <a:r>
              <a:rPr lang="en-US" sz="1400" dirty="0">
                <a:hlinkClick r:id="rId4"/>
              </a:rPr>
              <a:t>https://datatracker.ietf.org/doc/draft-ietf-opsawg-l2nm/</a:t>
            </a:r>
            <a:r>
              <a:rPr lang="en-US" sz="1400" dirty="0"/>
              <a:t> (Updated November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A Layer 2/3 VPN Common YANG Model, see </a:t>
            </a:r>
            <a:r>
              <a:rPr lang="en-US" sz="1400" dirty="0">
                <a:hlinkClick r:id="rId5"/>
              </a:rPr>
              <a:t>https://datatracker.ietf.org/doc/draft-ietf-opsawg-vpn-common/</a:t>
            </a:r>
            <a:r>
              <a:rPr lang="en-US" sz="1400" dirty="0"/>
              <a:t> (Updated October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RFC 8886: Secure Device Install, see </a:t>
            </a:r>
            <a:r>
              <a:rPr lang="en-US" sz="1400" dirty="0">
                <a:hlinkClick r:id="rId6"/>
              </a:rPr>
              <a:t>https://datatracker.ietf.org/doc/rfc8886/</a:t>
            </a:r>
            <a:r>
              <a:rPr lang="en-US" sz="1400" dirty="0"/>
              <a:t> (Published September 2020)</a:t>
            </a:r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Background</a:t>
            </a:r>
            <a:endParaRPr lang="en-US" sz="1600" dirty="0"/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Of interest: RFC 6632, An Overview of the IETF Network Management Protocols, see </a:t>
            </a:r>
            <a:r>
              <a:rPr lang="en-US" sz="1600" dirty="0">
                <a:hlinkClick r:id="rId7"/>
              </a:rPr>
              <a:t>https://tools.ietf.org/html/rfc6632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/>
              <a:t>Automated network management, including YANG data models, see </a:t>
            </a:r>
            <a:r>
              <a:rPr lang="en-US" sz="1600" dirty="0">
                <a:hlinkClick r:id="rId8"/>
              </a:rPr>
              <a:t>https://www.ietf.org/topics/netmgmt/</a:t>
            </a:r>
            <a:r>
              <a:rPr lang="en-US" sz="1600" dirty="0"/>
              <a:t> </a:t>
            </a:r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8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75765622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88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Transport Layer Security (TLS)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001000" cy="4572000"/>
          </a:xfrm>
        </p:spPr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en-US" sz="2000" dirty="0"/>
              <a:t>Transport Layer Security Working Group website: </a:t>
            </a:r>
            <a:r>
              <a:rPr lang="en-US" sz="2000" dirty="0">
                <a:hlinkClick r:id="rId3"/>
              </a:rPr>
              <a:t>http://datatracker.ietf.org/wg/tls/</a:t>
            </a:r>
            <a:r>
              <a:rPr lang="en-US" sz="2000" dirty="0"/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r>
              <a:rPr lang="en-US" sz="1800" dirty="0"/>
              <a:t>Updates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In IESG evaluation: Deprecating TLSv1.0 and TLSv1.1: </a:t>
            </a:r>
            <a:r>
              <a:rPr lang="en-US" sz="1400" dirty="0">
                <a:hlinkClick r:id="rId4"/>
              </a:rPr>
              <a:t>https://datatracker.ietf.org/doc/draft-ietf-tls-oldversions-deprecate/</a:t>
            </a:r>
            <a:r>
              <a:rPr lang="en-US" sz="1400" dirty="0"/>
              <a:t> (December 2020)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400" dirty="0"/>
              <a:t>Compact TLS 1.3: </a:t>
            </a:r>
            <a:r>
              <a:rPr lang="en-US" sz="1400" dirty="0">
                <a:hlinkClick r:id="rId5"/>
              </a:rPr>
              <a:t>https://datatracker.ietf.org/doc/draft-ietf-tls-ctls/</a:t>
            </a:r>
            <a:r>
              <a:rPr lang="en-US" sz="1400" dirty="0"/>
              <a:t> (November 2020)</a:t>
            </a:r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8818298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89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0"/>
            <a:ext cx="7772400" cy="1066800"/>
          </a:xfrm>
        </p:spPr>
        <p:txBody>
          <a:bodyPr/>
          <a:lstStyle/>
          <a:p>
            <a:r>
              <a:rPr lang="en-US" dirty="0"/>
              <a:t>Deterministic Networking (DETNET)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90600"/>
            <a:ext cx="8001000" cy="54864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DETNET: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https://datatracker.ietf.org/wg/detnet/charter/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The Deterministic Networking (</a:t>
            </a:r>
            <a:r>
              <a:rPr lang="en-US" sz="1400" dirty="0" err="1"/>
              <a:t>DetNet</a:t>
            </a:r>
            <a:r>
              <a:rPr lang="en-US" sz="1400" dirty="0"/>
              <a:t>) Working Group focuses on deterministic data paths that operate over Layer 2 bridged and Layer 3 routed segments, where such paths can provide bounds on latency, loss, and packet delay variation (jitter), and high reliability. </a:t>
            </a:r>
          </a:p>
          <a:p>
            <a:pPr lvl="1"/>
            <a:r>
              <a:rPr lang="en-US" sz="1400" dirty="0"/>
              <a:t>The IEEE 802.11be activities seem like they may fit in with </a:t>
            </a:r>
            <a:r>
              <a:rPr lang="en-US" sz="1400" dirty="0" err="1"/>
              <a:t>DetNet</a:t>
            </a:r>
            <a:r>
              <a:rPr lang="en-US" sz="1400" dirty="0"/>
              <a:t> and there was a joint IEEE-IETF </a:t>
            </a:r>
            <a:r>
              <a:rPr lang="en-US" sz="1400" dirty="0" err="1"/>
              <a:t>DetNet</a:t>
            </a:r>
            <a:r>
              <a:rPr lang="en-US" sz="1400" dirty="0"/>
              <a:t> discussion in Bangkok.</a:t>
            </a:r>
          </a:p>
          <a:p>
            <a:pPr lvl="1"/>
            <a:r>
              <a:rPr lang="en-US" sz="1400" dirty="0"/>
              <a:t>Addresses Layer 3 aspects in support of applications requiring deterministic networking. </a:t>
            </a:r>
          </a:p>
          <a:p>
            <a:pPr lvl="1"/>
            <a:r>
              <a:rPr lang="en-US" sz="1400" dirty="0"/>
              <a:t>The Working Group collaborates with IEEE 802.1 Time Sensitive Networking (TSN), which is responsible for Layer 2 operations, to define a common architecture for both Layer 2 and Layer 3. </a:t>
            </a:r>
          </a:p>
          <a:p>
            <a:pPr lvl="1"/>
            <a:r>
              <a:rPr lang="en-US" sz="1400" dirty="0"/>
              <a:t>Example applications for deterministic networks include professional and home audio/video, multimedia in transportation, engine control systems, and other general industrial and vehicular applications being considered by the IEEE 802.1 TSN Task Group.</a:t>
            </a:r>
          </a:p>
          <a:p>
            <a:pPr marL="0" indent="0"/>
            <a:r>
              <a:rPr lang="en-US" sz="1800" dirty="0"/>
              <a:t>Updates:</a:t>
            </a:r>
          </a:p>
          <a:p>
            <a:pPr lvl="1"/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 Data Plane: IP over IEEE 802.1 Time Sensitive Networking (TSN):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https://datatracker.ietf.org/doc/draft-ietf-detnet-ip-over-tsn/</a:t>
            </a:r>
            <a:r>
              <a:rPr lang="en-US" sz="1400" dirty="0">
                <a:sym typeface="Wingdings" pitchFamily="2" charset="2"/>
              </a:rPr>
              <a:t> (December 2020)</a:t>
            </a:r>
          </a:p>
          <a:p>
            <a:pPr lvl="1"/>
            <a:r>
              <a:rPr lang="en-US" sz="1400" dirty="0">
                <a:sym typeface="Wingdings" pitchFamily="2" charset="2"/>
              </a:rPr>
              <a:t>Deterministic Networking (</a:t>
            </a:r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) Configuration YANG Model: </a:t>
            </a:r>
            <a:r>
              <a:rPr lang="en-US" sz="1400" dirty="0">
                <a:sym typeface="Wingdings" pitchFamily="2" charset="2"/>
                <a:hlinkClick r:id="rId5"/>
              </a:rPr>
              <a:t>https://datatracker.ietf.org/doc/draft-ietf-detnet-yang/</a:t>
            </a:r>
            <a:r>
              <a:rPr lang="en-US" sz="1400" dirty="0">
                <a:sym typeface="Wingdings" pitchFamily="2" charset="2"/>
              </a:rPr>
              <a:t> (November 2020)</a:t>
            </a:r>
          </a:p>
          <a:p>
            <a:pPr lvl="1"/>
            <a:r>
              <a:rPr lang="en-US" sz="1400" dirty="0">
                <a:sym typeface="Wingdings" pitchFamily="2" charset="2"/>
              </a:rPr>
              <a:t>Deterministic Networking (</a:t>
            </a:r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) Security Considerations: </a:t>
            </a:r>
            <a:r>
              <a:rPr lang="en-US" sz="1400" dirty="0">
                <a:sym typeface="Wingdings" pitchFamily="2" charset="2"/>
                <a:hlinkClick r:id="rId6"/>
              </a:rPr>
              <a:t>https://datatracker.ietf.org/doc/draft-ietf-detnet-security/</a:t>
            </a:r>
            <a:r>
              <a:rPr lang="en-US" sz="1400" dirty="0">
                <a:sym typeface="Wingdings" pitchFamily="2" charset="2"/>
              </a:rPr>
              <a:t> (new revision needed: December 2020)</a:t>
            </a:r>
          </a:p>
          <a:p>
            <a:pPr lvl="1"/>
            <a:r>
              <a:rPr lang="en-US" sz="1400" dirty="0">
                <a:sym typeface="Wingdings" pitchFamily="2" charset="2"/>
              </a:rPr>
              <a:t>Published: RFC 8938: Deterministic Networking (</a:t>
            </a:r>
            <a:r>
              <a:rPr lang="en-US" sz="1400" dirty="0" err="1">
                <a:sym typeface="Wingdings" pitchFamily="2" charset="2"/>
              </a:rPr>
              <a:t>DetNet</a:t>
            </a:r>
            <a:r>
              <a:rPr lang="en-US" sz="1400" dirty="0">
                <a:sym typeface="Wingdings" pitchFamily="2" charset="2"/>
              </a:rPr>
              <a:t>) Data Plane Framework (November 2020)</a:t>
            </a:r>
          </a:p>
        </p:txBody>
      </p:sp>
    </p:spTree>
    <p:extLst>
      <p:ext uri="{BB962C8B-B14F-4D97-AF65-F5344CB8AC3E}">
        <p14:creationId xmlns:p14="http://schemas.microsoft.com/office/powerpoint/2010/main" val="16608652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9FE05-91A2-454E-8E66-45C113FBC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Attendance at January 2021 interim session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9641DFF-1D37-4D55-8595-D8DC28061A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2747" y="1751014"/>
            <a:ext cx="8446497" cy="464978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8F111F-EEB1-415F-90FE-B99435F7F85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648370-2350-46DF-AF0D-162DB643B99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8AD482C-2A72-4175-8118-F69D68CD3E7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113565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and Available Wireless (RAW)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371600"/>
            <a:ext cx="7772400" cy="4953000"/>
          </a:xfrm>
          <a:ln>
            <a:noFill/>
          </a:ln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RAW: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2"/>
              </a:rPr>
              <a:t>https://datatracker.ietf.org/wg/raw/charter/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pPr lvl="1"/>
            <a:r>
              <a:rPr lang="en-US" sz="1400" dirty="0"/>
              <a:t>Reliable and Available Wireless (RAW) provides for high reliability and availability for IP connectivity over a wireless medium. RAW extends the </a:t>
            </a:r>
            <a:r>
              <a:rPr lang="en-US" sz="1400" dirty="0" err="1"/>
              <a:t>DetNet</a:t>
            </a:r>
            <a:r>
              <a:rPr lang="en-US" sz="1400" dirty="0"/>
              <a:t> Working Group concepts to provide for high reliability and availability for an IP network utilizing scheduled wireless segments and other media, e.g., frequency/time-sharing physical media resources with stochastic traffic: …, IEEE 802.11ax/be…</a:t>
            </a:r>
          </a:p>
          <a:p>
            <a:pPr marL="457200" lvl="1" indent="0"/>
            <a:r>
              <a:rPr lang="en-US" sz="1800" b="1" dirty="0"/>
              <a:t>Of interest:</a:t>
            </a:r>
          </a:p>
          <a:p>
            <a:pPr lvl="1"/>
            <a:r>
              <a:rPr lang="en-US" sz="1400" dirty="0">
                <a:sym typeface="Wingdings" pitchFamily="2" charset="2"/>
              </a:rPr>
              <a:t>RAW use cases: </a:t>
            </a:r>
            <a:r>
              <a:rPr lang="en-US" sz="1400" dirty="0">
                <a:sym typeface="Wingdings" pitchFamily="2" charset="2"/>
                <a:hlinkClick r:id="rId3"/>
              </a:rPr>
              <a:t>https://datatracker.ietf.org/doc/draft-ietf-raw-use-cases/</a:t>
            </a:r>
            <a:r>
              <a:rPr lang="en-US" sz="1400" dirty="0">
                <a:sym typeface="Wingdings" pitchFamily="2" charset="2"/>
              </a:rPr>
              <a:t> (October 2020)</a:t>
            </a:r>
          </a:p>
          <a:p>
            <a:pPr lvl="1"/>
            <a:r>
              <a:rPr lang="en-US" sz="1400" dirty="0">
                <a:sym typeface="Wingdings" pitchFamily="2" charset="2"/>
              </a:rPr>
              <a:t>Reliable and Available Wireless Technologies: </a:t>
            </a:r>
            <a:r>
              <a:rPr lang="en-US" sz="1400" dirty="0">
                <a:sym typeface="Wingdings" pitchFamily="2" charset="2"/>
                <a:hlinkClick r:id="rId4"/>
              </a:rPr>
              <a:t>https://datatracker.ietf.org/doc/draft-ietf-raw-technologies/</a:t>
            </a:r>
            <a:r>
              <a:rPr lang="en-US" sz="1400" dirty="0">
                <a:sym typeface="Wingdings" pitchFamily="2" charset="2"/>
              </a:rPr>
              <a:t> (October 2020) [mentions IEEE 802.11ax, be, ad, and ay]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January 2021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/>
              <a:t>Peter Yee, AKAYLA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E20CCF4-4BCF-4FB2-8854-64DB88A74558}" type="slidenum">
              <a:rPr lang="en-US" smtClean="0"/>
              <a:pPr>
                <a:defRPr/>
              </a:pPr>
              <a:t>90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14109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91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IP Wireless Access in Vehicular Environments  (IPWAVE)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696200" cy="4495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IPWAVE: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https://datatracker.ietf.org/group/ipwave/about/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   </a:t>
            </a: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Deliverable is: </a:t>
            </a:r>
            <a:r>
              <a:rPr lang="en-US" sz="2000" dirty="0"/>
              <a:t>document that specifies the mechanisms for</a:t>
            </a:r>
            <a:br>
              <a:rPr lang="en-US" sz="2000" dirty="0"/>
            </a:br>
            <a:r>
              <a:rPr lang="en-US" sz="2000" dirty="0"/>
              <a:t>transmission of IPv6 datagrams over IEEE 802.11-OCB mode</a:t>
            </a:r>
          </a:p>
          <a:p>
            <a:pPr marL="0" indent="0"/>
            <a:endParaRPr lang="en-US" sz="180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Use cases and problem statement document: </a:t>
            </a:r>
            <a:r>
              <a:rPr lang="en-US" sz="1800" dirty="0">
                <a:hlinkClick r:id="rId4"/>
              </a:rPr>
              <a:t>https://datatracker.ietf.org/doc/draft-ietf-ipwave-vehicular-networking/</a:t>
            </a:r>
            <a:r>
              <a:rPr lang="en-US" sz="1800" dirty="0"/>
              <a:t> (AD evaluation: July 2020)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7054472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92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8077200" cy="1066800"/>
          </a:xfrm>
        </p:spPr>
        <p:txBody>
          <a:bodyPr/>
          <a:lstStyle/>
          <a:p>
            <a:r>
              <a:rPr lang="en-US" dirty="0"/>
              <a:t>Autonomic Networking Integrated Model and Approach (ANIMA) 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38400" y="1524000"/>
            <a:ext cx="7696200" cy="46482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</a:pPr>
            <a:r>
              <a:rPr lang="en-US" sz="2000" dirty="0">
                <a:ea typeface="Arial Unicode MS" pitchFamily="34" charset="-128"/>
                <a:cs typeface="Arial Unicode MS" pitchFamily="34" charset="-128"/>
              </a:rPr>
              <a:t>ANIMA: </a:t>
            </a:r>
            <a:r>
              <a:rPr lang="en-US" sz="2000" dirty="0">
                <a:ea typeface="Arial Unicode MS" pitchFamily="34" charset="-128"/>
                <a:cs typeface="Arial Unicode MS" pitchFamily="34" charset="-128"/>
                <a:hlinkClick r:id="rId3"/>
              </a:rPr>
              <a:t>https://datatracker.ietf.org/group/anima/about/</a:t>
            </a: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endParaRPr lang="en-US" sz="2000" dirty="0"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80000"/>
              </a:lnSpc>
            </a:pPr>
            <a:r>
              <a:rPr lang="en-US" sz="2000" b="0" dirty="0">
                <a:ea typeface="Arial Unicode MS" pitchFamily="34" charset="-128"/>
                <a:cs typeface="Arial Unicode MS" pitchFamily="34" charset="-128"/>
              </a:rPr>
              <a:t>ANIMA designs protocols to allow network operations to be carried out without requiring low-level management of individual devices</a:t>
            </a:r>
            <a:endParaRPr lang="en-US" sz="2000" b="0" dirty="0"/>
          </a:p>
          <a:p>
            <a:pPr marL="0" indent="0"/>
            <a:r>
              <a:rPr lang="en-US" sz="1800" dirty="0"/>
              <a:t>For further information:</a:t>
            </a:r>
          </a:p>
          <a:p>
            <a:pPr lvl="1"/>
            <a:r>
              <a:rPr lang="en-US" sz="1800" dirty="0"/>
              <a:t>Updated (November 2020): BRSKI is Bootstrapping Remote Secure Key Infrastructures: </a:t>
            </a:r>
            <a:r>
              <a:rPr lang="en-US" sz="1800" dirty="0">
                <a:hlinkClick r:id="rId4"/>
              </a:rPr>
              <a:t>https://datatracker.ietf.org/doc/draft-ietf-anima-bootstrapping-keyinfra/</a:t>
            </a:r>
            <a:r>
              <a:rPr lang="en-US" sz="1800" dirty="0"/>
              <a:t> [RFC Editor’s queue]</a:t>
            </a: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dirty="0"/>
          </a:p>
          <a:p>
            <a:pPr>
              <a:lnSpc>
                <a:spcPct val="80000"/>
              </a:lnSpc>
              <a:defRPr/>
            </a:pPr>
            <a:endParaRPr lang="en-US" sz="18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 lvl="1">
              <a:lnSpc>
                <a:spcPct val="80000"/>
              </a:lnSpc>
              <a:defRPr/>
            </a:pPr>
            <a:endParaRPr lang="en-US" sz="1400" dirty="0"/>
          </a:p>
          <a:p>
            <a:pPr>
              <a:lnSpc>
                <a:spcPct val="80000"/>
              </a:lnSpc>
              <a:defRPr/>
            </a:pPr>
            <a:endParaRPr lang="en-US" sz="1000" dirty="0"/>
          </a:p>
          <a:p>
            <a:pPr lvl="1">
              <a:lnSpc>
                <a:spcPct val="80000"/>
              </a:lnSpc>
              <a:defRPr/>
            </a:pPr>
            <a:endParaRPr lang="en-US" sz="1200" dirty="0"/>
          </a:p>
          <a:p>
            <a:pPr lvl="1">
              <a:lnSpc>
                <a:spcPct val="80000"/>
              </a:lnSpc>
              <a:buFontTx/>
              <a:buNone/>
              <a:defRPr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1508564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ate Placeholder 3"/>
          <p:cNvSpPr>
            <a:spLocks noGrp="1"/>
          </p:cNvSpPr>
          <p:nvPr>
            <p:ph type="dt" sz="quarter" idx="10"/>
          </p:nvPr>
        </p:nvSpPr>
        <p:spPr bwMode="auto">
          <a:xfrm>
            <a:off x="696913" y="334963"/>
            <a:ext cx="1893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January 2021</a:t>
            </a:r>
            <a:endParaRPr lang="en-US" sz="1800" dirty="0"/>
          </a:p>
        </p:txBody>
      </p:sp>
      <p:sp>
        <p:nvSpPr>
          <p:cNvPr id="5123" name="Footer Placeholder 4"/>
          <p:cNvSpPr>
            <a:spLocks noGrp="1"/>
          </p:cNvSpPr>
          <p:nvPr>
            <p:ph type="ftr" sz="quarter" idx="11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2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r>
              <a:rPr lang="en-US"/>
              <a:t>Peter Yee, AKAYLA</a:t>
            </a:r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/>
              <a:t>Slide </a:t>
            </a:r>
            <a:fld id="{5C16A05F-3B59-49E8-BD71-0001B80580FB}" type="slidenum">
              <a:rPr lang="en-US" smtClean="0"/>
              <a:pPr/>
              <a:t>93</a:t>
            </a:fld>
            <a:endParaRPr lang="en-US"/>
          </a:p>
        </p:txBody>
      </p:sp>
      <p:sp>
        <p:nvSpPr>
          <p:cNvPr id="51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76400"/>
            <a:ext cx="8153400" cy="4876800"/>
          </a:xfrm>
        </p:spPr>
        <p:txBody>
          <a:bodyPr/>
          <a:lstStyle/>
          <a:p>
            <a:pPr marL="0" indent="0">
              <a:lnSpc>
                <a:spcPct val="80000"/>
              </a:lnSpc>
              <a:defRPr/>
            </a:pPr>
            <a:endParaRPr lang="en-US" sz="900" dirty="0"/>
          </a:p>
          <a:p>
            <a:pPr marL="457200" lvl="1" indent="0">
              <a:lnSpc>
                <a:spcPct val="80000"/>
              </a:lnSpc>
              <a:defRPr/>
            </a:pPr>
            <a:endParaRPr lang="en-US" sz="1200" dirty="0"/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RFC 7241, “The IEEE 802/IETF Relationship” (RFC 4441 update)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dirty="0">
                <a:hlinkClick r:id="rId3"/>
              </a:rPr>
              <a:t>https://datatracker.ietf.org/doc/rfc7241/</a:t>
            </a:r>
            <a:r>
              <a:rPr lang="en-US" sz="16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en-US" sz="2000" dirty="0"/>
              <a:t>IEEE 802 Liaisons list is available </a:t>
            </a:r>
          </a:p>
          <a:p>
            <a:pPr lvl="1">
              <a:lnSpc>
                <a:spcPct val="80000"/>
              </a:lnSpc>
              <a:defRPr/>
            </a:pPr>
            <a:r>
              <a:rPr lang="en-US" sz="1600" u="sng" dirty="0">
                <a:hlinkClick r:id="rId4"/>
              </a:rPr>
              <a:t>http://ieee-sa.centraldesktop.com/802liaisondb/FrontPage</a:t>
            </a:r>
            <a:endParaRPr lang="en-US" sz="1600" u="sng" dirty="0"/>
          </a:p>
          <a:p>
            <a:pPr lvl="1">
              <a:lnSpc>
                <a:spcPct val="80000"/>
              </a:lnSpc>
              <a:defRPr/>
            </a:pPr>
            <a:endParaRPr lang="en-US" sz="1600" u="sng" dirty="0"/>
          </a:p>
          <a:p>
            <a:pPr marL="0" indent="0">
              <a:lnSpc>
                <a:spcPct val="80000"/>
              </a:lnSpc>
              <a:defRPr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98111182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F6786-72B3-4AB9-BB1A-0DDDD0607FE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IEEE 1609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E0F19F-C0FB-41A2-BEBB-1F9C6CEEF4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No report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4977CC9-4513-4F44-96A3-ADBFC4BF490A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5ECF4BE-5CFD-46F9-BD05-4B39A05A0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DE40C9FC-4879-4F20-9ECA-A574A90476B7}" type="slidenum">
              <a:rPr lang="en-GB" smtClean="0"/>
              <a:pPr/>
              <a:t>94</a:t>
            </a:fld>
            <a:endParaRPr lang="en-GB"/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161A7EA-57AD-47E7-95F9-E01B1DF462B1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84636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7A00281-6BCE-4CB0-B99F-7E6A1ED54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Liaison Reports </a:t>
            </a:r>
            <a:br>
              <a:rPr lang="en-US" dirty="0"/>
            </a:br>
            <a:r>
              <a:rPr lang="en-US" dirty="0"/>
              <a:t>(presented Monday)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1943032-8C85-4E29-9B12-5F26030A6F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482ADE3-77E2-44D3-A4D2-FCA900C0B13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17931-C02E-46B1-AFE7-863AD2355DF7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GB"/>
              <a:t>Robert Stacey (Intel)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7F1776-739C-47BA-85F2-8E7448EB395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95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641304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>
            <a:off x="929218" y="332601"/>
            <a:ext cx="134011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800" b="1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/>
              <a:t>January 2021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 bwMode="auto">
          <a:xfrm>
            <a:off x="10133543" y="6475413"/>
            <a:ext cx="1258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 dirty="0"/>
              <a:t>Jay Holcomb (Itron)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930396" y="6475413"/>
            <a:ext cx="432811" cy="184666"/>
          </a:xfrm>
        </p:spPr>
        <p:txBody>
          <a:bodyPr/>
          <a:lstStyle/>
          <a:p>
            <a:r>
              <a:rPr lang="en-US" dirty="0"/>
              <a:t>Slide </a:t>
            </a:r>
            <a:fld id="{AA8A01DF-F7FD-444B-8432-819BBAFADCAE}" type="slidenum">
              <a:rPr lang="en-US" smtClean="0"/>
              <a:pPr/>
              <a:t>96</a:t>
            </a:fld>
            <a:endParaRPr lang="en-US" dirty="0"/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2473E782-B72C-4428-B60E-2195EFA103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09800" y="685800"/>
            <a:ext cx="7772400" cy="1066800"/>
          </a:xfrm>
          <a:ln/>
        </p:spPr>
        <p:txBody>
          <a:bodyPr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IEEE 802.18 RR-TAG</a:t>
            </a:r>
            <a:br>
              <a:rPr lang="en-US" sz="2400" dirty="0"/>
            </a:br>
            <a:r>
              <a:rPr lang="en-US" sz="2400" dirty="0"/>
              <a:t>Electronic Wireless Interim</a:t>
            </a:r>
            <a:br>
              <a:rPr lang="en-US" sz="2400" dirty="0"/>
            </a:br>
            <a:r>
              <a:rPr lang="en-GB" sz="2400" dirty="0"/>
              <a:t>Liaison  from 802.18 to 802.11</a:t>
            </a:r>
            <a:endParaRPr lang="en-GB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922D0B4D-6157-453D-B582-E968662E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2788" y="1793082"/>
            <a:ext cx="7772400" cy="771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-128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ＭＳ Ｐゴシック" charset="-128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  <a:ea typeface="ＭＳ Ｐゴシック" charset="-128"/>
              </a:defRPr>
            </a:lvl9pPr>
          </a:lstStyle>
          <a:p>
            <a:pPr marL="0" indent="0" algn="r">
              <a:spcBef>
                <a:spcPts val="500"/>
              </a:spcBef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en-GB" sz="2000" kern="0" dirty="0"/>
              <a:t>Dates:</a:t>
            </a:r>
            <a:r>
              <a:rPr lang="en-GB" sz="2000" b="0" kern="0" dirty="0"/>
              <a:t> 11 Jan 21</a:t>
            </a:r>
          </a:p>
        </p:txBody>
      </p:sp>
      <p:graphicFrame>
        <p:nvGraphicFramePr>
          <p:cNvPr id="12" name="Object 3">
            <a:extLst>
              <a:ext uri="{FF2B5EF4-FFF2-40B4-BE49-F238E27FC236}">
                <a16:creationId xmlns:a16="http://schemas.microsoft.com/office/drawing/2014/main" id="{CBF8EF22-59AA-407B-9065-E5F02544E7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070101" y="3600450"/>
          <a:ext cx="7834313" cy="250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8245941" imgH="2648712" progId="Word.Document.8">
                  <p:embed/>
                </p:oleObj>
              </mc:Choice>
              <mc:Fallback>
                <p:oleObj name="Document" r:id="rId4" imgW="8245941" imgH="2648712" progId="Word.Document.8">
                  <p:embed/>
                  <p:pic>
                    <p:nvPicPr>
                      <p:cNvPr id="12" name="Object 3">
                        <a:extLst>
                          <a:ext uri="{FF2B5EF4-FFF2-40B4-BE49-F238E27FC236}">
                            <a16:creationId xmlns:a16="http://schemas.microsoft.com/office/drawing/2014/main" id="{CBF8EF22-59AA-407B-9065-E5F02544E7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70101" y="3600450"/>
                        <a:ext cx="7834313" cy="2508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4">
            <a:extLst>
              <a:ext uri="{FF2B5EF4-FFF2-40B4-BE49-F238E27FC236}">
                <a16:creationId xmlns:a16="http://schemas.microsoft.com/office/drawing/2014/main" id="{6035F870-CB2C-47E7-AA77-80949CEE64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3492" y="3040062"/>
            <a:ext cx="1447800" cy="381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2160" tIns="46080" rIns="92160" bIns="46080"/>
          <a:lstStyle/>
          <a:p>
            <a:pPr>
              <a:spcBef>
                <a:spcPts val="500"/>
              </a:spcBef>
              <a:tabLst>
                <a:tab pos="342900" algn="l"/>
                <a:tab pos="1257300" algn="l"/>
                <a:tab pos="2171700" algn="l"/>
                <a:tab pos="3086100" algn="l"/>
                <a:tab pos="4000500" algn="l"/>
                <a:tab pos="4914900" algn="l"/>
                <a:tab pos="5829300" algn="l"/>
                <a:tab pos="6743700" algn="l"/>
                <a:tab pos="7658100" algn="l"/>
                <a:tab pos="8572500" algn="l"/>
                <a:tab pos="9486900" algn="l"/>
                <a:tab pos="10401300" algn="l"/>
              </a:tabLst>
            </a:pPr>
            <a:r>
              <a:rPr lang="en-GB" sz="2000" dirty="0">
                <a:solidFill>
                  <a:srgbClr val="000000"/>
                </a:solidFill>
              </a:rPr>
              <a:t>Authors:</a:t>
            </a:r>
          </a:p>
        </p:txBody>
      </p:sp>
    </p:spTree>
    <p:extLst>
      <p:ext uri="{BB962C8B-B14F-4D97-AF65-F5344CB8AC3E}">
        <p14:creationId xmlns:p14="http://schemas.microsoft.com/office/powerpoint/2010/main" val="4158764701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title"/>
          </p:nvPr>
        </p:nvSpPr>
        <p:spPr>
          <a:xfrm>
            <a:off x="901699" y="555626"/>
            <a:ext cx="10361084" cy="685799"/>
          </a:xfrm>
          <a:ln/>
        </p:spPr>
        <p:txBody>
          <a:bodyPr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altLang="en-US" dirty="0"/>
              <a:t>802.18 Liaison – January 2021</a:t>
            </a:r>
            <a:endParaRPr lang="en-GB" dirty="0"/>
          </a:p>
        </p:txBody>
      </p:sp>
      <p:sp>
        <p:nvSpPr>
          <p:cNvPr id="5122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11506200" cy="5332414"/>
          </a:xfrm>
          <a:ln/>
        </p:spPr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802.18 interim this week will be much like our normal weekly calls including the agenda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W</a:t>
            </a:r>
            <a:r>
              <a:rPr lang="en-US" sz="1800" dirty="0">
                <a:ea typeface="Calibri" panose="020F0502020204030204" pitchFamily="34" charset="0"/>
              </a:rPr>
              <a:t>ill have the </a:t>
            </a:r>
            <a:r>
              <a:rPr lang="en-US" sz="1800" dirty="0">
                <a:effectLst/>
                <a:ea typeface="Calibri" panose="020F0502020204030204" pitchFamily="34" charset="0"/>
              </a:rPr>
              <a:t>normal EU updates what is going in ETSI and CEPT,  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Calibri" panose="020F0502020204030204" pitchFamily="34" charset="0"/>
              </a:rPr>
              <a:t>Th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e more notable item is the 6 GHz standard is working through approval process with it headed for being mandatory in 27 countries by 01Dec21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Calibri" panose="020F0502020204030204" pitchFamily="34" charset="0"/>
              </a:rPr>
              <a:t>Th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ere is also work continuing on the 5GHz standard and 60 GHz several drafts.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I</a:t>
            </a:r>
            <a:r>
              <a:rPr lang="en-US" sz="1800" dirty="0">
                <a:effectLst/>
                <a:ea typeface="Calibri" panose="020F0502020204030204" pitchFamily="34" charset="0"/>
              </a:rPr>
              <a:t>n other regions will status on an India consultation and this week will have an APAC update.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ITU-R just received a note that WP 5D is working on a draft report - ITU-R M.[IMT.C-V2X] .</a:t>
            </a:r>
          </a:p>
          <a:p>
            <a:pPr marL="400050" lvl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ea typeface="Calibri" panose="020F0502020204030204" pitchFamily="34" charset="0"/>
              </a:rPr>
              <a:t>A</a:t>
            </a:r>
            <a:r>
              <a:rPr lang="en-US" sz="1800" b="1" dirty="0">
                <a:effectLst/>
                <a:ea typeface="Calibri" panose="020F0502020204030204" pitchFamily="34" charset="0"/>
              </a:rPr>
              <a:t>nd we should touch on IEEE 802 viewpoints for the WRC-23 agenda items we are interested in.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</a:t>
            </a:r>
            <a:r>
              <a:rPr lang="en-US" sz="1800" dirty="0">
                <a:effectLst/>
                <a:ea typeface="Calibri" panose="020F0502020204030204" pitchFamily="34" charset="0"/>
              </a:rPr>
              <a:t>ill status on the 6 GHz Multi-Stakeholder Group here in the USA.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US" sz="1800" dirty="0">
              <a:effectLst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A</a:t>
            </a:r>
            <a:r>
              <a:rPr lang="en-US" sz="1800" dirty="0">
                <a:effectLst/>
                <a:ea typeface="Calibri" panose="020F0502020204030204" pitchFamily="34" charset="0"/>
              </a:rPr>
              <a:t>nd finally, a larger task starting up with the 802.19 coexistence working group, what can we do to create a Table for Freq. Bands of all IEEE 802 Stds.   An </a:t>
            </a:r>
            <a:r>
              <a:rPr lang="en-US" sz="1800" dirty="0" err="1">
                <a:effectLst/>
                <a:ea typeface="Calibri" panose="020F0502020204030204" pitchFamily="34" charset="0"/>
              </a:rPr>
              <a:t>adhoc</a:t>
            </a:r>
            <a:r>
              <a:rPr lang="en-US" sz="1800" dirty="0">
                <a:effectLst/>
                <a:ea typeface="Calibri" panose="020F0502020204030204" pitchFamily="34" charset="0"/>
              </a:rPr>
              <a:t> team is getting formed and lots if idea on what this table should have, has been brought up to discuss.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a typeface="Calibri" panose="020F0502020204030204" pitchFamily="34" charset="0"/>
              </a:rPr>
              <a:t>W</a:t>
            </a:r>
            <a:r>
              <a:rPr lang="en-US" sz="1800" dirty="0">
                <a:effectLst/>
                <a:ea typeface="Calibri" panose="020F0502020204030204" pitchFamily="34" charset="0"/>
              </a:rPr>
              <a:t>e will meet in our normal weekly timeslot, Thursday at 1500et/ 2000utc, call-in info is in IEEE 802 Calendar.  </a:t>
            </a:r>
          </a:p>
          <a:p>
            <a:pPr marL="0" lvl="2" indent="0">
              <a:spcBef>
                <a:spcPts val="30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  <a:p>
            <a:pPr marL="342900" lvl="3" indent="0">
              <a:spcBef>
                <a:spcPts val="30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5263C9-F828-4539-896D-227955B9D76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97</a:t>
            </a:fld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3060B-5570-4835-9296-8A10A821E02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January 2021</a:t>
            </a:r>
            <a:endParaRPr lang="en-GB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23D2BF0C-2A49-458B-8AC1-5ECD341CFB8E}"/>
              </a:ext>
            </a:extLst>
          </p:cNvPr>
          <p:cNvSpPr txBox="1">
            <a:spLocks/>
          </p:cNvSpPr>
          <p:nvPr/>
        </p:nvSpPr>
        <p:spPr bwMode="auto">
          <a:xfrm>
            <a:off x="10133543" y="6475413"/>
            <a:ext cx="125835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algn="r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1pPr>
            <a:lvl2pPr marL="457200" indent="-28575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indent="-228600" algn="l" defTabSz="449263" rtl="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r>
              <a:rPr lang="en-US"/>
              <a:t>Jay Holcomb (Itron)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7268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lace presentation subject title text here].potx" id="{9F2EEA62-9711-4D79-A2F1-C9EE3C92C099}" vid="{BDB7B821-D8C8-422B-824F-241F074B2013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4489</TotalTime>
  <Words>8814</Words>
  <Application>Microsoft Office PowerPoint</Application>
  <PresentationFormat>Widescreen</PresentationFormat>
  <Paragraphs>1478</Paragraphs>
  <Slides>97</Slides>
  <Notes>56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97</vt:i4>
      </vt:variant>
    </vt:vector>
  </HeadingPairs>
  <TitlesOfParts>
    <vt:vector size="104" baseType="lpstr">
      <vt:lpstr>Arial</vt:lpstr>
      <vt:lpstr>Arial Black</vt:lpstr>
      <vt:lpstr>Calibri</vt:lpstr>
      <vt:lpstr>Times New Roman</vt:lpstr>
      <vt:lpstr>Office Theme</vt:lpstr>
      <vt:lpstr>Document</vt:lpstr>
      <vt:lpstr>Dokument</vt:lpstr>
      <vt:lpstr>802.11 WG January 2021 Session Report</vt:lpstr>
      <vt:lpstr>Abstract</vt:lpstr>
      <vt:lpstr>Membership and attendance</vt:lpstr>
      <vt:lpstr>Members by country and region</vt:lpstr>
      <vt:lpstr>PowerPoint Presentation</vt:lpstr>
      <vt:lpstr>PowerPoint Presentation</vt:lpstr>
      <vt:lpstr>Attendees by affiliation (attended at least one meeting Nov to Jan)</vt:lpstr>
      <vt:lpstr>Attendance by subgroup (Nov to Jan)</vt:lpstr>
      <vt:lpstr>Attendance at January 2021 interim session</vt:lpstr>
      <vt:lpstr>Closing Reports</vt:lpstr>
      <vt:lpstr>802.11 WG Editor’s Meeting (Jan 2021)</vt:lpstr>
      <vt:lpstr>Volunteer Editor Contacts</vt:lpstr>
      <vt:lpstr>Jan 11th roundtable status report</vt:lpstr>
      <vt:lpstr>802.11 Style Guide</vt:lpstr>
      <vt:lpstr>MIB Style, Visio and Frame Practices</vt:lpstr>
      <vt:lpstr>Editor Amendment Ordering</vt:lpstr>
      <vt:lpstr>Draft Development Snapshot</vt:lpstr>
      <vt:lpstr>PowerPoint Presentation</vt:lpstr>
      <vt:lpstr>PowerPoint Presentation</vt:lpstr>
      <vt:lpstr>802.11 AANI SC – January 2021</vt:lpstr>
      <vt:lpstr>Comment Resolution Status</vt:lpstr>
      <vt:lpstr>Status of the Technical Report (since Nov 2020) </vt:lpstr>
      <vt:lpstr>AANI SC Motion (13 January 2021)</vt:lpstr>
      <vt:lpstr>PowerPoint Presentation</vt:lpstr>
      <vt:lpstr>Way Forward the AANI SC</vt:lpstr>
      <vt:lpstr>ARC Closing Report </vt:lpstr>
      <vt:lpstr>Abstract</vt:lpstr>
      <vt:lpstr>Work Completed</vt:lpstr>
      <vt:lpstr>Monitoring/future activities</vt:lpstr>
      <vt:lpstr>Teleconference(s)</vt:lpstr>
      <vt:lpstr>March 2021 Plans</vt:lpstr>
      <vt:lpstr>IEEE 802.11 Coexistence SC Jan 2021 (virtual) closing report</vt:lpstr>
      <vt:lpstr>IEEE 802.11 Coexistence SC achieved its goals as a discussion forum for coexistence issues</vt:lpstr>
      <vt:lpstr>IEEE 802.11 Coexistence SC will continue promoting good coexistence in Mar 2021</vt:lpstr>
      <vt:lpstr>IEEE 802 JTC1 Standing Committee Jan 2021 (virtual) closing report</vt:lpstr>
      <vt:lpstr>The IEEE 802 JTC1 SC reviewed the PSDO process status</vt:lpstr>
      <vt:lpstr>The IEEE 802 JTC1 SC will undertake its usual work at its virtual meeting in Mar 2021</vt:lpstr>
      <vt:lpstr>TGmd – P802.11REVmd</vt:lpstr>
      <vt:lpstr>TGax (Very High Throughput)</vt:lpstr>
      <vt:lpstr>TGay (Next Gen 60 GHz)</vt:lpstr>
      <vt:lpstr>TGba (Wake-up Radio) </vt:lpstr>
      <vt:lpstr>TGaz Next Generation Positioning  Jan. Electronic Meeting Closing Report</vt:lpstr>
      <vt:lpstr>Abstract</vt:lpstr>
      <vt:lpstr>TG Status And Work Completed</vt:lpstr>
      <vt:lpstr>Goal Towards January Meeting and Beyond</vt:lpstr>
      <vt:lpstr>Teleconference Schedule till the March meeting</vt:lpstr>
      <vt:lpstr>Light Communications Task Group (TGbb)  January 2021 Closing Report</vt:lpstr>
      <vt:lpstr>Abstract</vt:lpstr>
      <vt:lpstr>TGbb activities at the January meeting</vt:lpstr>
      <vt:lpstr>TGbb moving forward</vt:lpstr>
      <vt:lpstr>TGbc Closing Report</vt:lpstr>
      <vt:lpstr>Abstract</vt:lpstr>
      <vt:lpstr>Meeting Goals &amp; Accomplishments of the week</vt:lpstr>
      <vt:lpstr>Plans for March 2021 &amp; Upcoming Telcos</vt:lpstr>
      <vt:lpstr>TGbc schedule (unchanged)</vt:lpstr>
      <vt:lpstr>References</vt:lpstr>
      <vt:lpstr>IEEE 802.11 Interim Jan 2021 IEEE 802.11 TGbd</vt:lpstr>
      <vt:lpstr>Closing Slides of TGbd for IEEE 802.11 Jan 2021 Interim</vt:lpstr>
      <vt:lpstr>TGbd Progress Documents</vt:lpstr>
      <vt:lpstr>IEEE 802.11 TGbd Timeline</vt:lpstr>
      <vt:lpstr>IEEE 802.11 TGbd TC Plan</vt:lpstr>
      <vt:lpstr>TGbe (Extremely High Throughput)</vt:lpstr>
      <vt:lpstr>Teleconference Plan</vt:lpstr>
      <vt:lpstr>Timeline</vt:lpstr>
      <vt:lpstr>Task Group BF January 2021 Closing Report</vt:lpstr>
      <vt:lpstr>Abstract</vt:lpstr>
      <vt:lpstr>TGbf (WLAN Sensing)– January 2021 </vt:lpstr>
      <vt:lpstr>IEEE 802.11bf Timeline (unchanged)</vt:lpstr>
      <vt:lpstr>Teleconference Schedule</vt:lpstr>
      <vt:lpstr>IEEE 802.11 RCM SG – January 2021</vt:lpstr>
      <vt:lpstr>ITU AHG Closing Report for January 2021 Meeting</vt:lpstr>
      <vt:lpstr>Meeting Results</vt:lpstr>
      <vt:lpstr>Liaison Reports</vt:lpstr>
      <vt:lpstr>Wi-Fi Alliance</vt:lpstr>
      <vt:lpstr>IEEE 802.11-IETF Liaison Report</vt:lpstr>
      <vt:lpstr>Abstract</vt:lpstr>
      <vt:lpstr>IETF Meetings</vt:lpstr>
      <vt:lpstr>IETF- IEEE 802 Liaison Activity  </vt:lpstr>
      <vt:lpstr>IETF protocol use with 802.11 technology</vt:lpstr>
      <vt:lpstr>BOFs at IETF 110 March 6-12, 2021</vt:lpstr>
      <vt:lpstr>IETF new groups being (re-)chartered</vt:lpstr>
      <vt:lpstr>YANG Model Catalog</vt:lpstr>
      <vt:lpstr>IoT related work</vt:lpstr>
      <vt:lpstr>IoT related work (cont.)</vt:lpstr>
      <vt:lpstr>CAPPORT WG</vt:lpstr>
      <vt:lpstr>EMU WG</vt:lpstr>
      <vt:lpstr>Operations Area Working Group</vt:lpstr>
      <vt:lpstr>Transport Layer Security (TLS)</vt:lpstr>
      <vt:lpstr>Deterministic Networking (DETNET)</vt:lpstr>
      <vt:lpstr>Reliable and Available Wireless (RAW) </vt:lpstr>
      <vt:lpstr>IP Wireless Access in Vehicular Environments  (IPWAVE)</vt:lpstr>
      <vt:lpstr>Autonomic Networking Integrated Model and Approach (ANIMA) </vt:lpstr>
      <vt:lpstr>References</vt:lpstr>
      <vt:lpstr>IEEE 1609 </vt:lpstr>
      <vt:lpstr>Liaison Reports  (presented Monday)</vt:lpstr>
      <vt:lpstr>IEEE 802.18 RR-TAG Electronic Wireless Interim Liaison  from 802.18 to 802.11</vt:lpstr>
      <vt:lpstr>802.18 Liaison – January 2021</vt:lpstr>
    </vt:vector>
  </TitlesOfParts>
  <Company>Intel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Stacey, Robert</dc:creator>
  <cp:keywords>CTPClassification=CTP_PUBLIC:VisualMarkings=, CTPClassification=CTP_NT</cp:keywords>
  <cp:lastModifiedBy>Stacey, Robert</cp:lastModifiedBy>
  <cp:revision>168</cp:revision>
  <cp:lastPrinted>1601-01-01T00:00:00Z</cp:lastPrinted>
  <dcterms:created xsi:type="dcterms:W3CDTF">2018-05-10T15:59:06Z</dcterms:created>
  <dcterms:modified xsi:type="dcterms:W3CDTF">2021-01-15T13:37:39Z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ce0d76af-a3b6-4e03-a421-b6b5e100c5c7</vt:lpwstr>
  </property>
  <property fmtid="{D5CDD505-2E9C-101B-9397-08002B2CF9AE}" pid="3" name="CTP_TimeStamp">
    <vt:lpwstr>2019-03-15 16:56:13Z</vt:lpwstr>
  </property>
  <property fmtid="{D5CDD505-2E9C-101B-9397-08002B2CF9AE}" pid="4" name="CTP_BU">
    <vt:lpwstr>NA</vt:lpwstr>
  </property>
  <property fmtid="{D5CDD505-2E9C-101B-9397-08002B2CF9AE}" pid="5" name="CTP_IDSID">
    <vt:lpwstr>NA</vt:lpwstr>
  </property>
  <property fmtid="{D5CDD505-2E9C-101B-9397-08002B2CF9AE}" pid="6" name="CTP_WWID">
    <vt:lpwstr>NA</vt:lpwstr>
  </property>
  <property fmtid="{D5CDD505-2E9C-101B-9397-08002B2CF9AE}" pid="7" name="CTPClassification">
    <vt:lpwstr>CTP_NT</vt:lpwstr>
  </property>
</Properties>
</file>