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357" r:id="rId7"/>
    <p:sldId id="2350" r:id="rId8"/>
    <p:sldId id="265" r:id="rId9"/>
    <p:sldId id="258" r:id="rId10"/>
    <p:sldId id="259" r:id="rId11"/>
    <p:sldId id="1575" r:id="rId12"/>
    <p:sldId id="1574" r:id="rId13"/>
    <p:sldId id="287" r:id="rId14"/>
    <p:sldId id="2351" r:id="rId15"/>
    <p:sldId id="1573" r:id="rId16"/>
    <p:sldId id="2352" r:id="rId17"/>
    <p:sldId id="1577" r:id="rId18"/>
    <p:sldId id="1572" r:id="rId19"/>
    <p:sldId id="263" r:id="rId20"/>
    <p:sldId id="2353" r:id="rId21"/>
    <p:sldId id="273" r:id="rId22"/>
    <p:sldId id="2354" r:id="rId23"/>
    <p:sldId id="298" r:id="rId24"/>
    <p:sldId id="299" r:id="rId25"/>
    <p:sldId id="301" r:id="rId26"/>
    <p:sldId id="2355" r:id="rId27"/>
    <p:sldId id="2356" r:id="rId28"/>
    <p:sldId id="1576" r:id="rId29"/>
    <p:sldId id="2357" r:id="rId30"/>
    <p:sldId id="2358" r:id="rId31"/>
    <p:sldId id="2359" r:id="rId32"/>
    <p:sldId id="2360" r:id="rId33"/>
    <p:sldId id="2361" r:id="rId34"/>
    <p:sldId id="266" r:id="rId35"/>
    <p:sldId id="2362" r:id="rId36"/>
    <p:sldId id="261"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1" d="100"/>
          <a:sy n="81" d="100"/>
        </p:scale>
        <p:origin x="523"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15</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1222137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55710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3387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3071779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865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1879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3042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2557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915604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716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770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E0D1722-B70B-4167-9BB8-56073E30B56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9C5718C1-9233-4269-AFC9-2F90A5399D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C63B3AED-79EC-4A0F-BAA3-1A1C0C7A1F1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5929EB01-1F9C-4B08-863C-FAFC1988CB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DB01752A-9362-4B16-873B-931AF427F3A6}" type="slidenum">
              <a:rPr lang="en-US" altLang="en-US" sz="1200" smtClean="0"/>
              <a:pPr/>
              <a:t>8</a:t>
            </a:fld>
            <a:endParaRPr lang="en-US" altLang="en-US" sz="1200"/>
          </a:p>
        </p:txBody>
      </p:sp>
      <p:sp>
        <p:nvSpPr>
          <p:cNvPr id="16390" name="Rectangle 2">
            <a:extLst>
              <a:ext uri="{FF2B5EF4-FFF2-40B4-BE49-F238E27FC236}">
                <a16:creationId xmlns:a16="http://schemas.microsoft.com/office/drawing/2014/main" id="{C0F01AD1-8808-465C-9A1A-94F0861E51A5}"/>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0055B6F4-0731-43AF-A4A6-1E6ACB4975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479849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1E7D5B1-C0B9-4A3D-9DED-88C7AB81324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8435" name="Rectangle 3">
            <a:extLst>
              <a:ext uri="{FF2B5EF4-FFF2-40B4-BE49-F238E27FC236}">
                <a16:creationId xmlns:a16="http://schemas.microsoft.com/office/drawing/2014/main" id="{470885EF-89B2-44E3-8D7D-52557448C2F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8436" name="Rectangle 6">
            <a:extLst>
              <a:ext uri="{FF2B5EF4-FFF2-40B4-BE49-F238E27FC236}">
                <a16:creationId xmlns:a16="http://schemas.microsoft.com/office/drawing/2014/main" id="{88D8B367-6FC7-4A42-9042-1F0B08C52837}"/>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8437" name="Rectangle 7">
            <a:extLst>
              <a:ext uri="{FF2B5EF4-FFF2-40B4-BE49-F238E27FC236}">
                <a16:creationId xmlns:a16="http://schemas.microsoft.com/office/drawing/2014/main" id="{7C84D0FF-429F-42A9-9399-B1D5E7FE1F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713A8ABC-2D16-47B8-9432-950A147100FE}" type="slidenum">
              <a:rPr lang="en-US" altLang="en-US" sz="1200" smtClean="0"/>
              <a:pPr/>
              <a:t>9</a:t>
            </a:fld>
            <a:endParaRPr lang="en-US" altLang="en-US" sz="1200"/>
          </a:p>
        </p:txBody>
      </p:sp>
      <p:sp>
        <p:nvSpPr>
          <p:cNvPr id="18438" name="Rectangle 2">
            <a:extLst>
              <a:ext uri="{FF2B5EF4-FFF2-40B4-BE49-F238E27FC236}">
                <a16:creationId xmlns:a16="http://schemas.microsoft.com/office/drawing/2014/main" id="{62BA6DAB-C03B-491F-B422-BBD69701EF8B}"/>
              </a:ext>
            </a:extLst>
          </p:cNvPr>
          <p:cNvSpPr>
            <a:spLocks noGrp="1" noRot="1" noChangeAspect="1" noChangeArrowheads="1" noTextEdit="1"/>
          </p:cNvSpPr>
          <p:nvPr>
            <p:ph type="sldImg"/>
          </p:nvPr>
        </p:nvSpPr>
        <p:spPr>
          <a:ln/>
        </p:spPr>
      </p:sp>
      <p:sp>
        <p:nvSpPr>
          <p:cNvPr id="18439" name="Rectangle 3">
            <a:extLst>
              <a:ext uri="{FF2B5EF4-FFF2-40B4-BE49-F238E27FC236}">
                <a16:creationId xmlns:a16="http://schemas.microsoft.com/office/drawing/2014/main" id="{36A02DE2-3323-42D8-BF41-784D3E1016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536826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628FD00-6FD7-4A25-8E73-42205DFC811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821C019-6D8A-48CB-AA49-C24F0D6E281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EDC73B2A-08CF-4D94-9A60-EA9EF62D5C8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F9009ED9-1CF4-4788-937C-7C5A3055E0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42D814FF-97B3-4EA1-B133-E5AAAE22E447}"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2A85C72A-257A-4FBE-BF57-57797F60E69B}"/>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FF416F91-E0FF-46E6-A66F-F5341B46AD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373772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802.11-20/1943r1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content/dam/ieee-standards/standards/web/governance/revcom/agenda.pdf"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775-01-00bd-ieee-802-11bd-november-2020-meeting-minutes-plenary.docx" TargetMode="External"/><Relationship Id="rId2" Type="http://schemas.openxmlformats.org/officeDocument/2006/relationships/hyperlink" Target="https://mentor.ieee.org/802.11/dcn/20/11-20-1907-01-00bd-ieee-802-11bd-november-december-2020-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1262-AANI-cc32-aani-report-comments.xlsx" TargetMode="External"/><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37-AANI-aani-sc-teleconference-agenda-january-2021-interim.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2021-01-10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8"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March 2021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2 Feb 2021</a:t>
            </a:r>
          </a:p>
          <a:p>
            <a:pPr lvl="1">
              <a:buFont typeface="Arial" panose="020B0604020202020204" pitchFamily="34" charset="0"/>
              <a:buChar char="•"/>
            </a:pPr>
            <a:r>
              <a:rPr lang="en-US" dirty="0"/>
              <a:t>WG PAR Submission to </a:t>
            </a:r>
            <a:r>
              <a:rPr lang="en-US" dirty="0" err="1"/>
              <a:t>NesCom</a:t>
            </a:r>
            <a:r>
              <a:rPr lang="en-US" dirty="0"/>
              <a:t>: 12 Feb 2021 </a:t>
            </a:r>
            <a:r>
              <a:rPr lang="en-US" sz="1600" dirty="0"/>
              <a:t>(for </a:t>
            </a:r>
            <a:r>
              <a:rPr lang="en-US" sz="1600" dirty="0" err="1"/>
              <a:t>NesCom</a:t>
            </a:r>
            <a:r>
              <a:rPr lang="en-US" sz="1600" dirty="0"/>
              <a:t> March mtg)</a:t>
            </a:r>
          </a:p>
          <a:p>
            <a:pPr lvl="1">
              <a:buFont typeface="Arial" panose="020B0604020202020204" pitchFamily="34" charset="0"/>
              <a:buChar char="•"/>
            </a:pPr>
            <a:r>
              <a:rPr lang="en-US" altLang="en-US" sz="1600" dirty="0"/>
              <a:t>WG PAR Submission to </a:t>
            </a:r>
            <a:r>
              <a:rPr lang="en-US" altLang="en-US" sz="1600" dirty="0" err="1"/>
              <a:t>NesCom</a:t>
            </a:r>
            <a:r>
              <a:rPr lang="en-US" altLang="en-US" sz="1600" dirty="0"/>
              <a:t> for Continuous Process telecon approximately March 18, 2021</a:t>
            </a:r>
          </a:p>
          <a:p>
            <a:pPr marL="285750" indent="-285750"/>
            <a:endParaRPr lang="en-US" dirty="0"/>
          </a:p>
        </p:txBody>
      </p:sp>
      <p:sp>
        <p:nvSpPr>
          <p:cNvPr id="7" name="Footer Placeholder 6">
            <a:extLst>
              <a:ext uri="{FF2B5EF4-FFF2-40B4-BE49-F238E27FC236}">
                <a16:creationId xmlns:a16="http://schemas.microsoft.com/office/drawing/2014/main" id="{8B54E006-4DE2-4CA4-B31A-7CF2D0BE2CF9}"/>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CD5CBE0F-D6EF-4438-A331-DEBBE6DF5B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9" name="Date Placeholder 8">
            <a:extLst>
              <a:ext uri="{FF2B5EF4-FFF2-40B4-BE49-F238E27FC236}">
                <a16:creationId xmlns:a16="http://schemas.microsoft.com/office/drawing/2014/main" id="{3A39295F-D09F-42BC-B991-0B2ABB88282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031261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E713-2F53-41A3-9211-0AD28091A754}"/>
              </a:ext>
            </a:extLst>
          </p:cNvPr>
          <p:cNvSpPr>
            <a:spLocks noGrp="1"/>
          </p:cNvSpPr>
          <p:nvPr>
            <p:ph type="ctrTitle"/>
          </p:nvPr>
        </p:nvSpPr>
        <p:spPr/>
        <p:txBody>
          <a:bodyPr/>
          <a:lstStyle/>
          <a:p>
            <a:r>
              <a:rPr lang="en-US"/>
              <a:t>WNG SC (Wireless Next Generation)</a:t>
            </a:r>
          </a:p>
        </p:txBody>
      </p:sp>
      <p:sp>
        <p:nvSpPr>
          <p:cNvPr id="3" name="Subtitle 2">
            <a:extLst>
              <a:ext uri="{FF2B5EF4-FFF2-40B4-BE49-F238E27FC236}">
                <a16:creationId xmlns:a16="http://schemas.microsoft.com/office/drawing/2014/main" id="{2413E102-8424-41C4-9749-94340FB7068A}"/>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6DD62634-9F41-4059-9DCD-1FCF3A1E088C}"/>
              </a:ext>
            </a:extLst>
          </p:cNvPr>
          <p:cNvSpPr>
            <a:spLocks noGrp="1"/>
          </p:cNvSpPr>
          <p:nvPr>
            <p:ph type="ftr" idx="11"/>
          </p:nvPr>
        </p:nvSpPr>
        <p:spPr/>
        <p:txBody>
          <a:bodyPr/>
          <a:lstStyle/>
          <a:p>
            <a:r>
              <a:rPr lang="en-GB"/>
              <a:t>Jim Lansford, Qualcomm</a:t>
            </a:r>
          </a:p>
        </p:txBody>
      </p:sp>
      <p:sp>
        <p:nvSpPr>
          <p:cNvPr id="8" name="Slide Number Placeholder 7">
            <a:extLst>
              <a:ext uri="{FF2B5EF4-FFF2-40B4-BE49-F238E27FC236}">
                <a16:creationId xmlns:a16="http://schemas.microsoft.com/office/drawing/2014/main" id="{87CCD3A6-30B7-4816-8B35-CDD66A13A2FE}"/>
              </a:ext>
            </a:extLst>
          </p:cNvPr>
          <p:cNvSpPr>
            <a:spLocks noGrp="1"/>
          </p:cNvSpPr>
          <p:nvPr>
            <p:ph type="sldNum" idx="12"/>
          </p:nvPr>
        </p:nvSpPr>
        <p:spPr/>
        <p:txBody>
          <a:bodyPr/>
          <a:lstStyle/>
          <a:p>
            <a:r>
              <a:rPr lang="en-GB"/>
              <a:t>Slide </a:t>
            </a:r>
            <a:fld id="{DE40C9FC-4879-4F20-9ECA-A574A90476B7}" type="slidenum">
              <a:rPr lang="en-GB" smtClean="0"/>
              <a:pPr/>
              <a:t>11</a:t>
            </a:fld>
            <a:endParaRPr lang="en-GB"/>
          </a:p>
        </p:txBody>
      </p:sp>
      <p:sp>
        <p:nvSpPr>
          <p:cNvPr id="9" name="Date Placeholder 8">
            <a:extLst>
              <a:ext uri="{FF2B5EF4-FFF2-40B4-BE49-F238E27FC236}">
                <a16:creationId xmlns:a16="http://schemas.microsoft.com/office/drawing/2014/main" id="{1B866A47-962A-49CA-9C49-E5C7B857DB53}"/>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402533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449BCB2E-A108-4FD5-96AC-203AAE8CDB5B}"/>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(virtually) in Jan 2021 </a:t>
            </a:r>
            <a:r>
              <a:rPr lang="en-AU" altLang="en-US"/>
              <a:t>(Tue 4-6pm ET) </a:t>
            </a:r>
            <a:endParaRPr lang="en-US" altLang="en-US"/>
          </a:p>
        </p:txBody>
      </p:sp>
      <p:sp>
        <p:nvSpPr>
          <p:cNvPr id="3078" name="Content Placeholder 2">
            <a:extLst>
              <a:ext uri="{FF2B5EF4-FFF2-40B4-BE49-F238E27FC236}">
                <a16:creationId xmlns:a16="http://schemas.microsoft.com/office/drawing/2014/main" id="{39ABC7DB-03CF-42E4-8753-F215DA087E77}"/>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(11-20-1895) will include “the usual”:</a:t>
            </a:r>
          </a:p>
          <a:p>
            <a:pPr>
              <a:defRPr/>
            </a:pPr>
            <a:r>
              <a:rPr lang="en-AU" dirty="0"/>
              <a:t>Approve minutes</a:t>
            </a:r>
          </a:p>
          <a:p>
            <a:pPr lvl="1">
              <a:defRPr/>
            </a:pPr>
            <a:r>
              <a:rPr lang="en-AU" dirty="0"/>
              <a:t>From virtual meeting in Nov 2020</a:t>
            </a:r>
          </a:p>
          <a:p>
            <a:pPr>
              <a:defRPr/>
            </a:pPr>
            <a:r>
              <a:rPr lang="en-AU" dirty="0"/>
              <a:t>Review extended goals</a:t>
            </a:r>
          </a:p>
          <a:p>
            <a:pPr lvl="1">
              <a:defRPr/>
            </a:pPr>
            <a:r>
              <a:rPr lang="en-AU" dirty="0"/>
              <a:t>From renewal as SC in Nov 2020</a:t>
            </a:r>
          </a:p>
          <a:p>
            <a:pPr>
              <a:defRPr/>
            </a:pPr>
            <a:r>
              <a:rPr lang="en-AU" dirty="0"/>
              <a:t>Review status of SC6 interactions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a:defRPr/>
            </a:pPr>
            <a:r>
              <a:rPr lang="en-AU" dirty="0"/>
              <a:t>Review SC6 activities</a:t>
            </a:r>
          </a:p>
          <a:p>
            <a:pPr lvl="1">
              <a:defRPr/>
            </a:pPr>
            <a:r>
              <a:rPr lang="en-AU" dirty="0"/>
              <a:t>Review SC6 meeting in October</a:t>
            </a:r>
          </a:p>
        </p:txBody>
      </p:sp>
      <p:sp>
        <p:nvSpPr>
          <p:cNvPr id="2" name="Footer Placeholder 1">
            <a:extLst>
              <a:ext uri="{FF2B5EF4-FFF2-40B4-BE49-F238E27FC236}">
                <a16:creationId xmlns:a16="http://schemas.microsoft.com/office/drawing/2014/main" id="{F6CD952D-75DE-4D7A-9E3F-4AA7E4092BF1}"/>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1F8D340D-16A1-47A5-8567-BFC77A4F8870}"/>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4" name="Date Placeholder 3">
            <a:extLst>
              <a:ext uri="{FF2B5EF4-FFF2-40B4-BE49-F238E27FC236}">
                <a16:creationId xmlns:a16="http://schemas.microsoft.com/office/drawing/2014/main" id="{02FFE063-006E-4F7E-9C98-F9196D2B3424}"/>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899228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9553EF9-9313-47C5-8D4D-E9B0724930A2}"/>
              </a:ext>
            </a:extLst>
          </p:cNvPr>
          <p:cNvSpPr>
            <a:spLocks noGrp="1" noChangeArrowheads="1"/>
          </p:cNvSpPr>
          <p:nvPr>
            <p:ph type="title"/>
          </p:nvPr>
        </p:nvSpPr>
        <p:spPr/>
        <p:txBody>
          <a:bodyPr/>
          <a:lstStyle/>
          <a:p>
            <a:pPr algn="l"/>
            <a:r>
              <a:rPr lang="en-AU" altLang="en-US"/>
              <a:t>IEEE 802 has submitted 106 standards into the PSDO pipeline</a:t>
            </a:r>
          </a:p>
        </p:txBody>
      </p:sp>
      <p:graphicFrame>
        <p:nvGraphicFramePr>
          <p:cNvPr id="3" name="Content Placeholder 5">
            <a:extLst>
              <a:ext uri="{FF2B5EF4-FFF2-40B4-BE49-F238E27FC236}">
                <a16:creationId xmlns:a16="http://schemas.microsoft.com/office/drawing/2014/main" id="{C02CF697-BB8A-4317-9C45-6E3AB9F2812D}"/>
              </a:ext>
            </a:extLst>
          </p:cNvPr>
          <p:cNvGraphicFramePr>
            <a:graphicFrameLocks/>
          </p:cNvGraphicFramePr>
          <p:nvPr/>
        </p:nvGraphicFramePr>
        <p:xfrm>
          <a:off x="3238500" y="21336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769">
                <a:tc>
                  <a:txBody>
                    <a:bodyPr/>
                    <a:lstStyle/>
                    <a:p>
                      <a:pPr algn="ctr"/>
                      <a:r>
                        <a:rPr lang="en-AU" sz="1800" dirty="0"/>
                        <a:t>WG</a:t>
                      </a:r>
                    </a:p>
                  </a:txBody>
                  <a:tcPr marT="45711" marB="45711"/>
                </a:tc>
                <a:tc>
                  <a:txBody>
                    <a:bodyPr/>
                    <a:lstStyle/>
                    <a:p>
                      <a:pPr algn="ctr"/>
                      <a:r>
                        <a:rPr lang="en-AU" sz="1800" dirty="0"/>
                        <a:t>Completed</a:t>
                      </a:r>
                    </a:p>
                  </a:txBody>
                  <a:tcPr marT="45711" marB="45711"/>
                </a:tc>
                <a:tc>
                  <a:txBody>
                    <a:bodyPr/>
                    <a:lstStyle/>
                    <a:p>
                      <a:pPr algn="ctr"/>
                      <a:r>
                        <a:rPr lang="en-AU" sz="1800" dirty="0"/>
                        <a:t>In-process</a:t>
                      </a:r>
                    </a:p>
                  </a:txBody>
                  <a:tcPr marT="45711" marB="45711"/>
                </a:tc>
                <a:extLst>
                  <a:ext uri="{0D108BD9-81ED-4DB2-BD59-A6C34878D82A}">
                    <a16:rowId xmlns:a16="http://schemas.microsoft.com/office/drawing/2014/main" val="10000"/>
                  </a:ext>
                </a:extLst>
              </a:tr>
              <a:tr h="370769">
                <a:tc>
                  <a:txBody>
                    <a:bodyPr/>
                    <a:lstStyle/>
                    <a:p>
                      <a:pPr algn="ctr"/>
                      <a:r>
                        <a:rPr lang="en-AU" sz="1800" b="1" dirty="0"/>
                        <a:t>802.1</a:t>
                      </a:r>
                    </a:p>
                  </a:txBody>
                  <a:tcPr marT="45711" marB="45711"/>
                </a:tc>
                <a:tc>
                  <a:txBody>
                    <a:bodyPr/>
                    <a:lstStyle/>
                    <a:p>
                      <a:pPr algn="ctr"/>
                      <a:r>
                        <a:rPr lang="en-AU" sz="1800" dirty="0"/>
                        <a:t>33</a:t>
                      </a:r>
                    </a:p>
                  </a:txBody>
                  <a:tcPr marT="45711" marB="45711"/>
                </a:tc>
                <a:tc>
                  <a:txBody>
                    <a:bodyPr/>
                    <a:lstStyle/>
                    <a:p>
                      <a:pPr algn="ctr"/>
                      <a:r>
                        <a:rPr lang="en-AU" sz="1800" dirty="0"/>
                        <a:t>14</a:t>
                      </a:r>
                    </a:p>
                  </a:txBody>
                  <a:tcPr marT="45711" marB="45711"/>
                </a:tc>
                <a:extLst>
                  <a:ext uri="{0D108BD9-81ED-4DB2-BD59-A6C34878D82A}">
                    <a16:rowId xmlns:a16="http://schemas.microsoft.com/office/drawing/2014/main" val="10001"/>
                  </a:ext>
                </a:extLst>
              </a:tr>
              <a:tr h="370769">
                <a:tc>
                  <a:txBody>
                    <a:bodyPr/>
                    <a:lstStyle/>
                    <a:p>
                      <a:pPr algn="ctr"/>
                      <a:r>
                        <a:rPr lang="en-AU" sz="1800" b="1" dirty="0"/>
                        <a:t>802.3</a:t>
                      </a:r>
                    </a:p>
                  </a:txBody>
                  <a:tcPr marT="45711" marB="45711"/>
                </a:tc>
                <a:tc>
                  <a:txBody>
                    <a:bodyPr/>
                    <a:lstStyle/>
                    <a:p>
                      <a:pPr algn="ctr"/>
                      <a:r>
                        <a:rPr lang="en-AU" sz="1800" dirty="0"/>
                        <a:t>15</a:t>
                      </a:r>
                    </a:p>
                  </a:txBody>
                  <a:tcPr marT="45711" marB="45711"/>
                </a:tc>
                <a:tc>
                  <a:txBody>
                    <a:bodyPr/>
                    <a:lstStyle/>
                    <a:p>
                      <a:pPr algn="ctr"/>
                      <a:r>
                        <a:rPr lang="en-AU" sz="1800" dirty="0"/>
                        <a:t>13</a:t>
                      </a:r>
                    </a:p>
                  </a:txBody>
                  <a:tcPr marT="45711" marB="45711"/>
                </a:tc>
                <a:extLst>
                  <a:ext uri="{0D108BD9-81ED-4DB2-BD59-A6C34878D82A}">
                    <a16:rowId xmlns:a16="http://schemas.microsoft.com/office/drawing/2014/main" val="10002"/>
                  </a:ext>
                </a:extLst>
              </a:tr>
              <a:tr h="370769">
                <a:tc>
                  <a:txBody>
                    <a:bodyPr/>
                    <a:lstStyle/>
                    <a:p>
                      <a:pPr algn="ctr"/>
                      <a:r>
                        <a:rPr lang="en-AU" sz="1800" b="1" dirty="0"/>
                        <a:t>802.11</a:t>
                      </a:r>
                    </a:p>
                  </a:txBody>
                  <a:tcPr marT="45711" marB="45711"/>
                </a:tc>
                <a:tc>
                  <a:txBody>
                    <a:bodyPr/>
                    <a:lstStyle/>
                    <a:p>
                      <a:pPr algn="ctr"/>
                      <a:r>
                        <a:rPr lang="en-AU" sz="1800" dirty="0"/>
                        <a:t>12</a:t>
                      </a:r>
                    </a:p>
                  </a:txBody>
                  <a:tcPr marT="45711" marB="45711"/>
                </a:tc>
                <a:tc>
                  <a:txBody>
                    <a:bodyPr/>
                    <a:lstStyle/>
                    <a:p>
                      <a:pPr algn="ctr"/>
                      <a:r>
                        <a:rPr lang="en-AU" sz="1800" dirty="0"/>
                        <a:t>9</a:t>
                      </a:r>
                    </a:p>
                  </a:txBody>
                  <a:tcPr marT="45711" marB="45711"/>
                </a:tc>
                <a:extLst>
                  <a:ext uri="{0D108BD9-81ED-4DB2-BD59-A6C34878D82A}">
                    <a16:rowId xmlns:a16="http://schemas.microsoft.com/office/drawing/2014/main" val="10003"/>
                  </a:ext>
                </a:extLst>
              </a:tr>
              <a:tr h="370769">
                <a:tc>
                  <a:txBody>
                    <a:bodyPr/>
                    <a:lstStyle/>
                    <a:p>
                      <a:pPr algn="ctr"/>
                      <a:r>
                        <a:rPr lang="en-AU" sz="1800" b="1" dirty="0"/>
                        <a:t>802.15</a:t>
                      </a:r>
                    </a:p>
                  </a:txBody>
                  <a:tcPr marT="45711" marB="45711"/>
                </a:tc>
                <a:tc>
                  <a:txBody>
                    <a:bodyPr/>
                    <a:lstStyle/>
                    <a:p>
                      <a:pPr algn="ctr"/>
                      <a:r>
                        <a:rPr lang="en-AU" sz="1800" dirty="0"/>
                        <a:t>3</a:t>
                      </a:r>
                    </a:p>
                  </a:txBody>
                  <a:tcPr marT="45711" marB="45711"/>
                </a:tc>
                <a:tc>
                  <a:txBody>
                    <a:bodyPr/>
                    <a:lstStyle/>
                    <a:p>
                      <a:pPr algn="ctr"/>
                      <a:r>
                        <a:rPr lang="en-AU" sz="1800" dirty="0"/>
                        <a:t>0</a:t>
                      </a:r>
                    </a:p>
                  </a:txBody>
                  <a:tcPr marT="45711" marB="45711"/>
                </a:tc>
                <a:extLst>
                  <a:ext uri="{0D108BD9-81ED-4DB2-BD59-A6C34878D82A}">
                    <a16:rowId xmlns:a16="http://schemas.microsoft.com/office/drawing/2014/main" val="10004"/>
                  </a:ext>
                </a:extLst>
              </a:tr>
              <a:tr h="370769">
                <a:tc>
                  <a:txBody>
                    <a:bodyPr/>
                    <a:lstStyle/>
                    <a:p>
                      <a:pPr algn="ctr"/>
                      <a:r>
                        <a:rPr lang="en-AU" sz="1800" b="1" dirty="0"/>
                        <a:t>802.16</a:t>
                      </a:r>
                    </a:p>
                  </a:txBody>
                  <a:tcPr marT="45711" marB="45711"/>
                </a:tc>
                <a:tc>
                  <a:txBody>
                    <a:bodyPr/>
                    <a:lstStyle/>
                    <a:p>
                      <a:pPr algn="ctr"/>
                      <a:r>
                        <a:rPr lang="en-AU" sz="1800" dirty="0"/>
                        <a:t>0</a:t>
                      </a:r>
                    </a:p>
                  </a:txBody>
                  <a:tcPr marT="45711" marB="45711"/>
                </a:tc>
                <a:tc>
                  <a:txBody>
                    <a:bodyPr/>
                    <a:lstStyle/>
                    <a:p>
                      <a:pPr algn="ctr"/>
                      <a:r>
                        <a:rPr lang="en-AU" sz="1800" dirty="0"/>
                        <a:t>0</a:t>
                      </a:r>
                    </a:p>
                  </a:txBody>
                  <a:tcPr marT="45711" marB="45711"/>
                </a:tc>
                <a:extLst>
                  <a:ext uri="{0D108BD9-81ED-4DB2-BD59-A6C34878D82A}">
                    <a16:rowId xmlns:a16="http://schemas.microsoft.com/office/drawing/2014/main" val="10005"/>
                  </a:ext>
                </a:extLst>
              </a:tr>
              <a:tr h="370769">
                <a:tc>
                  <a:txBody>
                    <a:bodyPr/>
                    <a:lstStyle/>
                    <a:p>
                      <a:pPr algn="ctr"/>
                      <a:r>
                        <a:rPr lang="en-AU" sz="1800" b="1" dirty="0"/>
                        <a:t>802.21</a:t>
                      </a:r>
                    </a:p>
                  </a:txBody>
                  <a:tcPr marT="45711" marB="45711"/>
                </a:tc>
                <a:tc>
                  <a:txBody>
                    <a:bodyPr/>
                    <a:lstStyle/>
                    <a:p>
                      <a:pPr algn="ctr"/>
                      <a:r>
                        <a:rPr lang="en-AU" sz="1800" dirty="0"/>
                        <a:t>3</a:t>
                      </a:r>
                    </a:p>
                  </a:txBody>
                  <a:tcPr marT="45711" marB="45711"/>
                </a:tc>
                <a:tc>
                  <a:txBody>
                    <a:bodyPr/>
                    <a:lstStyle/>
                    <a:p>
                      <a:pPr algn="ctr"/>
                      <a:r>
                        <a:rPr lang="en-AU" sz="1800" dirty="0"/>
                        <a:t>0</a:t>
                      </a:r>
                    </a:p>
                  </a:txBody>
                  <a:tcPr marT="45711" marB="45711"/>
                </a:tc>
                <a:extLst>
                  <a:ext uri="{0D108BD9-81ED-4DB2-BD59-A6C34878D82A}">
                    <a16:rowId xmlns:a16="http://schemas.microsoft.com/office/drawing/2014/main" val="10006"/>
                  </a:ext>
                </a:extLst>
              </a:tr>
              <a:tr h="370769">
                <a:tc>
                  <a:txBody>
                    <a:bodyPr/>
                    <a:lstStyle/>
                    <a:p>
                      <a:pPr algn="ctr"/>
                      <a:r>
                        <a:rPr lang="en-AU" sz="1800" b="1" dirty="0"/>
                        <a:t>802.22</a:t>
                      </a:r>
                    </a:p>
                  </a:txBody>
                  <a:tcPr marT="45711" marB="45711"/>
                </a:tc>
                <a:tc>
                  <a:txBody>
                    <a:bodyPr/>
                    <a:lstStyle/>
                    <a:p>
                      <a:pPr algn="ctr"/>
                      <a:r>
                        <a:rPr lang="en-AU" sz="1800" dirty="0"/>
                        <a:t>3</a:t>
                      </a: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a:t>1</a:t>
                      </a:r>
                    </a:p>
                  </a:txBody>
                  <a:tcPr marT="45711" marB="4571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769">
                <a:tc>
                  <a:txBody>
                    <a:bodyPr/>
                    <a:lstStyle/>
                    <a:p>
                      <a:pPr algn="ctr"/>
                      <a:r>
                        <a:rPr lang="en-AU" sz="1800" b="1" dirty="0"/>
                        <a:t>All</a:t>
                      </a:r>
                    </a:p>
                  </a:txBody>
                  <a:tcPr marT="45711" marB="45711"/>
                </a:tc>
                <a:tc>
                  <a:txBody>
                    <a:bodyPr/>
                    <a:lstStyle/>
                    <a:p>
                      <a:pPr algn="ctr"/>
                      <a:r>
                        <a:rPr lang="en-AU" sz="1800" b="1" dirty="0"/>
                        <a:t>69</a:t>
                      </a: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a:t>37</a:t>
                      </a:r>
                    </a:p>
                  </a:txBody>
                  <a:tcPr marT="45711" marB="4571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
        <p:nvSpPr>
          <p:cNvPr id="2" name="Footer Placeholder 1">
            <a:extLst>
              <a:ext uri="{FF2B5EF4-FFF2-40B4-BE49-F238E27FC236}">
                <a16:creationId xmlns:a16="http://schemas.microsoft.com/office/drawing/2014/main" id="{24ACD136-CD88-48BA-A9DA-FE17C2F72A21}"/>
              </a:ext>
            </a:extLst>
          </p:cNvPr>
          <p:cNvSpPr>
            <a:spLocks noGrp="1"/>
          </p:cNvSpPr>
          <p:nvPr>
            <p:ph type="ftr" idx="14"/>
          </p:nvPr>
        </p:nvSpPr>
        <p:spPr/>
        <p:txBody>
          <a:bodyPr/>
          <a:lstStyle/>
          <a:p>
            <a:r>
              <a:rPr lang="en-GB"/>
              <a:t>Andrew Myles, Cisco</a:t>
            </a:r>
            <a:endParaRPr lang="en-GB" dirty="0"/>
          </a:p>
        </p:txBody>
      </p:sp>
      <p:sp>
        <p:nvSpPr>
          <p:cNvPr id="4" name="Slide Number Placeholder 3">
            <a:extLst>
              <a:ext uri="{FF2B5EF4-FFF2-40B4-BE49-F238E27FC236}">
                <a16:creationId xmlns:a16="http://schemas.microsoft.com/office/drawing/2014/main" id="{4C2B15A6-5F05-4DB7-BB0B-E977DFF7187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Date Placeholder 4">
            <a:extLst>
              <a:ext uri="{FF2B5EF4-FFF2-40B4-BE49-F238E27FC236}">
                <a16:creationId xmlns:a16="http://schemas.microsoft.com/office/drawing/2014/main" id="{232E29E4-0EF9-43C8-AB22-02C36C09F135}"/>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00399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508575E-5938-4690-B64D-6D1933D55A6B}"/>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C1BF039C-8D02-40FA-A941-C52D5062D594}"/>
              </a:ext>
            </a:extLst>
          </p:cNvPr>
          <p:cNvSpPr>
            <a:spLocks noGrp="1"/>
          </p:cNvSpPr>
          <p:nvPr>
            <p:ph idx="1"/>
          </p:nvPr>
        </p:nvSpPr>
        <p:spPr>
          <a:xfrm>
            <a:off x="2209800" y="1981200"/>
            <a:ext cx="2590800" cy="4114800"/>
          </a:xfrm>
        </p:spPr>
        <p:txBody>
          <a:bodyPr/>
          <a:lstStyle/>
          <a:p>
            <a:pPr marL="0" indent="0">
              <a:defRPr/>
            </a:pPr>
            <a:r>
              <a:rPr lang="en-AU" dirty="0"/>
              <a:t>In 60-day ballot </a:t>
            </a:r>
          </a:p>
          <a:p>
            <a:pPr marL="182563" indent="-182563">
              <a:spcBef>
                <a:spcPts val="400"/>
              </a:spcBef>
              <a:defRPr/>
            </a:pPr>
            <a:r>
              <a:rPr lang="en-AU" sz="2000" b="0" dirty="0"/>
              <a:t>802.1CMde</a:t>
            </a:r>
          </a:p>
          <a:p>
            <a:pPr marL="0" indent="0">
              <a:defRPr/>
            </a:pPr>
            <a:r>
              <a:rPr lang="en-AU" dirty="0"/>
              <a:t>Passed 60-day ballot</a:t>
            </a:r>
          </a:p>
          <a:p>
            <a:pPr marL="182563" indent="-182563">
              <a:spcBef>
                <a:spcPts val="400"/>
              </a:spcBef>
              <a:defRPr/>
            </a:pPr>
            <a:r>
              <a:rPr lang="en-AU" sz="2000" b="0" dirty="0"/>
              <a:t>802.1X</a:t>
            </a:r>
          </a:p>
          <a:p>
            <a:pPr marL="182563" indent="-182563">
              <a:spcBef>
                <a:spcPts val="400"/>
              </a:spcBef>
              <a:defRPr/>
            </a:pPr>
            <a:r>
              <a:rPr lang="en-AU" sz="2000" b="0" dirty="0"/>
              <a:t>802.3.2</a:t>
            </a:r>
          </a:p>
          <a:p>
            <a:pPr>
              <a:spcBef>
                <a:spcPct val="50000"/>
              </a:spcBef>
              <a:buFontTx/>
              <a:buNone/>
              <a:defRPr/>
            </a:pPr>
            <a:r>
              <a:rPr lang="en-AU" altLang="en-US" dirty="0"/>
              <a:t>Waiting for FDIS</a:t>
            </a:r>
          </a:p>
          <a:p>
            <a:pPr marL="182563" indent="-182563">
              <a:spcBef>
                <a:spcPts val="400"/>
              </a:spcBef>
              <a:defRPr/>
            </a:pPr>
            <a:r>
              <a:rPr lang="en-AU" altLang="en-US" sz="2000" b="0" dirty="0"/>
              <a:t>802.1Qcc</a:t>
            </a:r>
          </a:p>
          <a:p>
            <a:pPr marL="182563" indent="-182563">
              <a:spcBef>
                <a:spcPts val="400"/>
              </a:spcBef>
              <a:defRPr/>
            </a:pPr>
            <a:r>
              <a:rPr lang="en-AU" altLang="en-US" sz="2000" b="0" dirty="0"/>
              <a:t>802.1Qcp</a:t>
            </a:r>
          </a:p>
          <a:p>
            <a:pPr marL="182563" indent="-182563">
              <a:spcBef>
                <a:spcPts val="400"/>
              </a:spcBef>
              <a:defRPr/>
            </a:pPr>
            <a:r>
              <a:rPr lang="en-AU" altLang="en-US" sz="2000" b="0" dirty="0"/>
              <a:t>802.1Qcy</a:t>
            </a:r>
          </a:p>
          <a:p>
            <a:pPr marL="182563" indent="-182563">
              <a:spcBef>
                <a:spcPts val="400"/>
              </a:spcBef>
              <a:defRPr/>
            </a:pPr>
            <a:r>
              <a:rPr lang="en-AU" altLang="en-US" sz="2000" b="0" dirty="0"/>
              <a:t>802.1AS-Rev</a:t>
            </a:r>
          </a:p>
          <a:p>
            <a:pPr marL="182563" indent="-182563">
              <a:spcBef>
                <a:spcPts val="400"/>
              </a:spcBef>
              <a:defRPr/>
            </a:pPr>
            <a:endParaRPr lang="en-AU" sz="2000" b="0" dirty="0"/>
          </a:p>
          <a:p>
            <a:pPr>
              <a:defRPr/>
            </a:pPr>
            <a:endParaRPr lang="en-AU" sz="2000" dirty="0"/>
          </a:p>
        </p:txBody>
      </p:sp>
      <p:sp>
        <p:nvSpPr>
          <p:cNvPr id="18439" name="Content Placeholder 2">
            <a:extLst>
              <a:ext uri="{FF2B5EF4-FFF2-40B4-BE49-F238E27FC236}">
                <a16:creationId xmlns:a16="http://schemas.microsoft.com/office/drawing/2014/main" id="{53159271-47B4-47AC-9C11-8251EEB9135C}"/>
              </a:ext>
            </a:extLst>
          </p:cNvPr>
          <p:cNvSpPr txBox="1">
            <a:spLocks/>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spcBef>
                <a:spcPts val="400"/>
              </a:spcBef>
              <a:buFontTx/>
              <a:buChar char="•"/>
            </a:pPr>
            <a:r>
              <a:rPr lang="en-AU" altLang="en-US"/>
              <a:t>802.1AX-REV</a:t>
            </a:r>
          </a:p>
          <a:p>
            <a:pPr lvl="1">
              <a:spcBef>
                <a:spcPts val="400"/>
              </a:spcBef>
              <a:buFontTx/>
              <a:buChar char="•"/>
            </a:pPr>
            <a:r>
              <a:rPr lang="en-AU" altLang="en-US"/>
              <a:t>802.3cb</a:t>
            </a:r>
          </a:p>
          <a:p>
            <a:pPr lvl="1">
              <a:spcBef>
                <a:spcPts val="400"/>
              </a:spcBef>
              <a:buFontTx/>
              <a:buChar char="•"/>
            </a:pPr>
            <a:r>
              <a:rPr lang="en-AU" altLang="en-US"/>
              <a:t>802.3bt</a:t>
            </a:r>
          </a:p>
          <a:p>
            <a:pPr lvl="1">
              <a:spcBef>
                <a:spcPts val="400"/>
              </a:spcBef>
              <a:buFontTx/>
              <a:buChar char="•"/>
            </a:pPr>
            <a:r>
              <a:rPr lang="en-AU" altLang="en-US"/>
              <a:t>802.3cd</a:t>
            </a:r>
          </a:p>
          <a:p>
            <a:pPr lvl="1">
              <a:spcBef>
                <a:spcPts val="400"/>
              </a:spcBef>
              <a:buFontTx/>
              <a:buChar char="•"/>
            </a:pPr>
            <a:r>
              <a:rPr lang="en-AU" altLang="en-US"/>
              <a:t>802.3cn</a:t>
            </a:r>
          </a:p>
          <a:p>
            <a:pPr>
              <a:spcBef>
                <a:spcPts val="400"/>
              </a:spcBef>
            </a:pPr>
            <a:r>
              <a:rPr lang="en-AU" altLang="en-US" sz="2000" b="0"/>
              <a:t>802.3cg</a:t>
            </a:r>
          </a:p>
          <a:p>
            <a:pPr>
              <a:spcBef>
                <a:spcPts val="400"/>
              </a:spcBef>
            </a:pPr>
            <a:r>
              <a:rPr lang="en-AU" altLang="en-US" sz="2000" b="0"/>
              <a:t>802.3cq</a:t>
            </a:r>
          </a:p>
          <a:p>
            <a:pPr>
              <a:spcBef>
                <a:spcPts val="400"/>
              </a:spcBef>
            </a:pPr>
            <a:r>
              <a:rPr lang="en-AU" altLang="en-US" sz="2000" b="0"/>
              <a:t>802.3cm</a:t>
            </a:r>
          </a:p>
          <a:p>
            <a:pPr>
              <a:spcBef>
                <a:spcPts val="400"/>
              </a:spcBef>
            </a:pPr>
            <a:r>
              <a:rPr lang="en-AU" altLang="en-US" sz="2000" b="0"/>
              <a:t>802.3ch</a:t>
            </a:r>
          </a:p>
          <a:p>
            <a:pPr>
              <a:spcBef>
                <a:spcPts val="400"/>
              </a:spcBef>
            </a:pPr>
            <a:r>
              <a:rPr lang="en-AU" altLang="en-US" sz="2000" b="0"/>
              <a:t>802.3ca</a:t>
            </a:r>
          </a:p>
          <a:p>
            <a:pPr>
              <a:spcBef>
                <a:spcPts val="400"/>
              </a:spcBef>
            </a:pPr>
            <a:r>
              <a:rPr lang="en-AU" altLang="en-US" sz="2000" b="0"/>
              <a:t>802.22</a:t>
            </a:r>
          </a:p>
        </p:txBody>
      </p:sp>
      <p:sp>
        <p:nvSpPr>
          <p:cNvPr id="18440" name="Content Placeholder 2">
            <a:extLst>
              <a:ext uri="{FF2B5EF4-FFF2-40B4-BE49-F238E27FC236}">
                <a16:creationId xmlns:a16="http://schemas.microsoft.com/office/drawing/2014/main" id="{4C7B5116-6F2E-405B-8A8F-E17974C46AE8}"/>
              </a:ext>
            </a:extLst>
          </p:cNvPr>
          <p:cNvSpPr txBox="1">
            <a:spLocks/>
          </p:cNvSpPr>
          <p:nvPr/>
        </p:nvSpPr>
        <p:spPr bwMode="auto">
          <a:xfrm>
            <a:off x="7391400" y="1971675"/>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AU" altLang="en-US"/>
              <a:t>In FDIS</a:t>
            </a:r>
          </a:p>
          <a:p>
            <a:pPr lvl="1">
              <a:spcBef>
                <a:spcPts val="400"/>
              </a:spcBef>
              <a:buFontTx/>
              <a:buChar char="•"/>
            </a:pPr>
            <a:r>
              <a:rPr lang="en-AU" altLang="en-US"/>
              <a:t>802.1AE-2018/Cor 1</a:t>
            </a:r>
            <a:endParaRPr lang="en-AU" altLang="en-US" sz="1800"/>
          </a:p>
          <a:p>
            <a:pPr>
              <a:spcBef>
                <a:spcPct val="50000"/>
              </a:spcBef>
              <a:buFontTx/>
              <a:buNone/>
            </a:pPr>
            <a:r>
              <a:rPr lang="en-AU" altLang="en-US"/>
              <a:t>Passed FDIS</a:t>
            </a:r>
          </a:p>
          <a:p>
            <a:pPr lvl="1">
              <a:spcBef>
                <a:spcPts val="400"/>
              </a:spcBef>
              <a:buFontTx/>
              <a:buChar char="•"/>
            </a:pPr>
            <a:r>
              <a:rPr lang="en-AU" altLang="en-US"/>
              <a:t>802.3-REV</a:t>
            </a:r>
          </a:p>
          <a:p>
            <a:pPr>
              <a:spcBef>
                <a:spcPct val="50000"/>
              </a:spcBef>
              <a:buFontTx/>
              <a:buNone/>
            </a:pPr>
            <a:r>
              <a:rPr lang="en-AU" altLang="en-US"/>
              <a:t>Published</a:t>
            </a:r>
          </a:p>
          <a:p>
            <a:pPr lvl="1">
              <a:spcBef>
                <a:spcPts val="400"/>
              </a:spcBef>
              <a:buFontTx/>
              <a:buChar char="•"/>
            </a:pPr>
            <a:r>
              <a:rPr lang="en-AU" altLang="en-US"/>
              <a:t>802.1Xck</a:t>
            </a:r>
          </a:p>
        </p:txBody>
      </p:sp>
      <p:sp>
        <p:nvSpPr>
          <p:cNvPr id="2" name="Footer Placeholder 1">
            <a:extLst>
              <a:ext uri="{FF2B5EF4-FFF2-40B4-BE49-F238E27FC236}">
                <a16:creationId xmlns:a16="http://schemas.microsoft.com/office/drawing/2014/main" id="{CF488AD8-8C57-4849-9CCA-47BA3B366B8E}"/>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946C6684-8863-4247-A25C-237638D1FB8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Date Placeholder 3">
            <a:extLst>
              <a:ext uri="{FF2B5EF4-FFF2-40B4-BE49-F238E27FC236}">
                <a16:creationId xmlns:a16="http://schemas.microsoft.com/office/drawing/2014/main" id="{37183E04-4424-442F-AB58-CDF52C3E752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072372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a:t>IEEE 802.11ax – January 2021</a:t>
            </a:r>
          </a:p>
        </p:txBody>
      </p:sp>
      <p:sp>
        <p:nvSpPr>
          <p:cNvPr id="3078" name="Content Placeholder 2"/>
          <p:cNvSpPr>
            <a:spLocks noGrp="1"/>
          </p:cNvSpPr>
          <p:nvPr>
            <p:ph idx="4294967295"/>
          </p:nvPr>
        </p:nvSpPr>
        <p:spPr>
          <a:xfrm>
            <a:off x="1905000" y="1524000"/>
            <a:ext cx="8534400" cy="41148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TG completed the balloting process. The last TG teleconference was on November 30, 2020.</a:t>
            </a:r>
          </a:p>
          <a:p>
            <a:pPr>
              <a:buFont typeface="Arial" panose="020B0604020202020204" pitchFamily="34" charset="0"/>
              <a:buChar char="•"/>
            </a:pPr>
            <a:r>
              <a:rPr lang="en-US" dirty="0"/>
              <a:t>Draft 8.0 is on the </a:t>
            </a:r>
            <a:r>
              <a:rPr lang="en-US" dirty="0" err="1"/>
              <a:t>RevCom</a:t>
            </a:r>
            <a:r>
              <a:rPr lang="en-US" dirty="0"/>
              <a:t> agenda for approval during the January 26 meeting</a:t>
            </a:r>
          </a:p>
          <a:p>
            <a:pPr lvl="1">
              <a:buFont typeface="Arial" panose="020B0604020202020204" pitchFamily="34" charset="0"/>
              <a:buChar char="•"/>
            </a:pPr>
            <a:r>
              <a:rPr lang="en-US" dirty="0">
                <a:hlinkClick r:id="rId3"/>
              </a:rPr>
              <a:t>https://standards.ieee.org/content/dam/ieee-standards/standards/web/governance/revcom/agenda.pdf</a:t>
            </a:r>
            <a:endParaRPr lang="en-US" dirty="0"/>
          </a:p>
          <a:p>
            <a:pPr>
              <a:buFont typeface="Arial" panose="020B0604020202020204" pitchFamily="34" charset="0"/>
              <a:buChar char="•"/>
            </a:pPr>
            <a:r>
              <a:rPr lang="en-US" dirty="0"/>
              <a:t>No </a:t>
            </a:r>
            <a:r>
              <a:rPr lang="en-US"/>
              <a:t>time slots are </a:t>
            </a:r>
            <a:r>
              <a:rPr lang="en-US" dirty="0"/>
              <a:t>scheduled during this </a:t>
            </a:r>
            <a:r>
              <a:rPr lang="en-US"/>
              <a:t>week.</a:t>
            </a:r>
          </a:p>
          <a:p>
            <a:pPr>
              <a:buFont typeface="Arial" panose="020B0604020202020204" pitchFamily="34" charset="0"/>
              <a:buChar char="•"/>
            </a:pPr>
            <a:r>
              <a:rPr lang="en-US" dirty="0"/>
              <a:t>Many thanks for all who participated in the TG activities and helped achieve this milestone.</a:t>
            </a:r>
          </a:p>
          <a:p>
            <a:pPr>
              <a:buFont typeface="Arial" panose="020B0604020202020204" pitchFamily="34" charset="0"/>
              <a:buChar char="•"/>
            </a:pPr>
            <a:endParaRPr lang="en-US" sz="1600" dirty="0"/>
          </a:p>
        </p:txBody>
      </p:sp>
      <p:sp>
        <p:nvSpPr>
          <p:cNvPr id="2" name="Footer Placeholder 1">
            <a:extLst>
              <a:ext uri="{FF2B5EF4-FFF2-40B4-BE49-F238E27FC236}">
                <a16:creationId xmlns:a16="http://schemas.microsoft.com/office/drawing/2014/main" id="{5B80CC18-F5A0-4BB2-853F-290311685364}"/>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E8F17BA3-FE32-4B94-B66F-A974577E9F86}"/>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sp>
        <p:nvSpPr>
          <p:cNvPr id="4" name="Date Placeholder 3">
            <a:extLst>
              <a:ext uri="{FF2B5EF4-FFF2-40B4-BE49-F238E27FC236}">
                <a16:creationId xmlns:a16="http://schemas.microsoft.com/office/drawing/2014/main" id="{5937DE3A-DCF5-4B04-AE87-4E4C2A88769F}"/>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265635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Schedule</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dirty="0"/>
              <a:t>Balloting has completed for </a:t>
            </a:r>
            <a:r>
              <a:rPr lang="en-US"/>
              <a:t>P802.11ay D7.0 </a:t>
            </a:r>
            <a:endParaRPr lang="en-US" dirty="0"/>
          </a:p>
          <a:p>
            <a:pPr lvl="1" algn="just">
              <a:spcBef>
                <a:spcPts val="1200"/>
              </a:spcBef>
              <a:buFont typeface="Arial" panose="020B0604020202020204" pitchFamily="34" charset="0"/>
              <a:buChar char="•"/>
            </a:pPr>
            <a:r>
              <a:rPr lang="en-US" b="0" dirty="0"/>
              <a:t>CRC has rejected the 2 received comments (both from an APPROVE voter).</a:t>
            </a:r>
          </a:p>
          <a:p>
            <a:pPr lvl="1" algn="just">
              <a:spcBef>
                <a:spcPts val="1200"/>
              </a:spcBef>
              <a:buFont typeface="Arial" panose="020B0604020202020204" pitchFamily="34" charset="0"/>
              <a:buChar char="•"/>
            </a:pPr>
            <a:r>
              <a:rPr lang="en-US" dirty="0"/>
              <a:t>Conditions of the approval to submit to </a:t>
            </a:r>
            <a:r>
              <a:rPr lang="en-US" dirty="0" err="1"/>
              <a:t>RevCom</a:t>
            </a:r>
            <a:r>
              <a:rPr lang="en-US" dirty="0"/>
              <a:t> given by the 802 EC have been met.</a:t>
            </a:r>
          </a:p>
          <a:p>
            <a:pPr lvl="1" algn="just">
              <a:spcBef>
                <a:spcPts val="1200"/>
              </a:spcBef>
              <a:buFont typeface="Arial" panose="020B0604020202020204" pitchFamily="34" charset="0"/>
              <a:buChar char="•"/>
            </a:pPr>
            <a:r>
              <a:rPr lang="en-US" dirty="0"/>
              <a:t>Consideration of P802.11ay D7.0 will be on the 2021 March </a:t>
            </a:r>
            <a:r>
              <a:rPr lang="en-US" dirty="0" err="1"/>
              <a:t>RevCom</a:t>
            </a:r>
            <a:r>
              <a:rPr lang="en-US" dirty="0"/>
              <a:t>/SASB agenda </a:t>
            </a:r>
            <a:r>
              <a:rPr lang="en-US" altLang="zh-CN" dirty="0"/>
              <a:t>Motion</a:t>
            </a:r>
          </a:p>
          <a:p>
            <a:pPr marL="400050" algn="just">
              <a:buFont typeface="Arial" panose="020B0604020202020204" pitchFamily="34" charset="0"/>
              <a:buChar char="•"/>
            </a:pPr>
            <a:endParaRPr lang="en-US" altLang="zh-CN" dirty="0"/>
          </a:p>
          <a:p>
            <a:pPr marL="400050" algn="just">
              <a:buFont typeface="Arial" panose="020B0604020202020204" pitchFamily="34" charset="0"/>
              <a:buChar char="•"/>
            </a:pPr>
            <a:r>
              <a:rPr lang="en-US" altLang="zh-CN" dirty="0"/>
              <a:t>No session is scheduled in this interim</a:t>
            </a:r>
          </a:p>
          <a:p>
            <a:pPr marL="800100" lvl="1" algn="just">
              <a:buFont typeface="Arial" panose="020B0604020202020204" pitchFamily="34" charset="0"/>
              <a:buChar char="•"/>
            </a:pPr>
            <a:r>
              <a:rPr lang="en-US" altLang="zh-CN" dirty="0"/>
              <a:t>Two Working Group motions are expected:</a:t>
            </a:r>
          </a:p>
          <a:p>
            <a:pPr marL="1200150" lvl="2" algn="just">
              <a:buFont typeface="Arial" panose="020B0604020202020204" pitchFamily="34" charset="0"/>
              <a:buChar char="•"/>
            </a:pPr>
            <a:r>
              <a:rPr lang="en-US" altLang="zh-CN" dirty="0"/>
              <a:t>Liaise P802.11ay D7.0 to </a:t>
            </a:r>
            <a:r>
              <a:rPr lang="en-GB" dirty="0"/>
              <a:t>ISO/IEC JTC1 SC6 for information.</a:t>
            </a:r>
          </a:p>
          <a:p>
            <a:pPr marL="1200150" lvl="2" algn="just">
              <a:buFont typeface="Arial" panose="020B0604020202020204" pitchFamily="34" charset="0"/>
              <a:buChar char="•"/>
            </a:pPr>
            <a:r>
              <a:rPr lang="en-US" altLang="zh-CN" dirty="0"/>
              <a:t>Approve the draft meeting minutes of the December 21</a:t>
            </a:r>
            <a:r>
              <a:rPr lang="en-US" altLang="zh-CN" baseline="30000" dirty="0"/>
              <a:t>st</a:t>
            </a:r>
            <a:r>
              <a:rPr lang="en-US" altLang="zh-CN" dirty="0"/>
              <a:t> teleconference call.</a:t>
            </a:r>
          </a:p>
          <a:p>
            <a:pPr marL="1200150" lvl="2" algn="just">
              <a:buFont typeface="Arial" panose="020B0604020202020204" pitchFamily="34" charset="0"/>
              <a:buChar char="•"/>
            </a:pPr>
            <a:endParaRPr lang="en-US" altLang="zh-CN" dirty="0"/>
          </a:p>
        </p:txBody>
      </p:sp>
      <p:sp>
        <p:nvSpPr>
          <p:cNvPr id="4" name="Footer Placeholder 3">
            <a:extLst>
              <a:ext uri="{FF2B5EF4-FFF2-40B4-BE49-F238E27FC236}">
                <a16:creationId xmlns:a16="http://schemas.microsoft.com/office/drawing/2014/main" id="{EC16F41E-155F-4D58-8121-3304D99693C8}"/>
              </a:ext>
            </a:extLst>
          </p:cNvPr>
          <p:cNvSpPr>
            <a:spLocks noGrp="1"/>
          </p:cNvSpPr>
          <p:nvPr>
            <p:ph type="ftr" idx="14"/>
          </p:nvPr>
        </p:nvSpPr>
        <p:spPr/>
        <p:txBody>
          <a:bodyPr/>
          <a:lstStyle/>
          <a:p>
            <a:r>
              <a:rPr lang="en-GB"/>
              <a:t>Edward Au, Huawei</a:t>
            </a:r>
            <a:endParaRPr lang="en-GB" dirty="0"/>
          </a:p>
        </p:txBody>
      </p:sp>
      <p:sp>
        <p:nvSpPr>
          <p:cNvPr id="5" name="Slide Number Placeholder 4">
            <a:extLst>
              <a:ext uri="{FF2B5EF4-FFF2-40B4-BE49-F238E27FC236}">
                <a16:creationId xmlns:a16="http://schemas.microsoft.com/office/drawing/2014/main" id="{1616FBB4-5119-493B-9356-9C7FCC530CD6}"/>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1EAE2905-C887-4F11-BEA7-5C22F0A77E30}"/>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535135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NGP TG AZ – Jan. 2021</a:t>
            </a:r>
            <a:br>
              <a:rPr lang="en-US" dirty="0"/>
            </a:br>
            <a:r>
              <a:rPr lang="en-GB" dirty="0" err="1"/>
              <a:t>TGaz</a:t>
            </a:r>
            <a:r>
              <a:rPr lang="en-GB" dirty="0"/>
              <a:t> Next Generation Positioning</a:t>
            </a:r>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Nov.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 a new minor draft rev. D2.6 including 114 CRs adopted from the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Remaining are 11 technical comments major discussion is PHY security modifications.</a:t>
            </a:r>
          </a:p>
          <a:p>
            <a:pPr>
              <a:buFont typeface="Arial" panose="020B0604020202020204" pitchFamily="34" charset="0"/>
              <a:buChar char="•"/>
            </a:pPr>
            <a:endParaRPr lang="en-US" dirty="0"/>
          </a:p>
          <a:p>
            <a:pPr>
              <a:buFont typeface="Arial" panose="020B0604020202020204" pitchFamily="34" charset="0"/>
              <a:buChar char="•"/>
            </a:pPr>
            <a:r>
              <a:rPr lang="en-US" dirty="0"/>
              <a:t>TG target to recirculating out of the Jan. meeting dependent on successful completion of LB249 comment resolution.</a:t>
            </a:r>
          </a:p>
          <a:p>
            <a:pPr>
              <a:buFont typeface="Arial" panose="020B0604020202020204" pitchFamily="34" charset="0"/>
              <a:buChar char="•"/>
            </a:pPr>
            <a:endParaRPr lang="en-US" sz="400" dirty="0"/>
          </a:p>
          <a:p>
            <a:pPr>
              <a:buFont typeface="Times New Roman" pitchFamily="16" charset="0"/>
              <a:buChar char="•"/>
            </a:pPr>
            <a:r>
              <a:rPr lang="en-US" dirty="0"/>
              <a:t>TG will meet for 4 meeting slots during the IEEE electronic meeting.</a:t>
            </a:r>
          </a:p>
          <a:p>
            <a:pPr lvl="1">
              <a:buFont typeface="Times New Roman" pitchFamily="16" charset="0"/>
              <a:buChar char="•"/>
            </a:pPr>
            <a:r>
              <a:rPr lang="en-US" dirty="0"/>
              <a:t>Agenda document is submission 11-20/1919.</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425F713D-3601-4960-BE95-0D52A6E274E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7EFFFB68-FAF0-46F6-8BDD-BEF0FF650EB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57410142-3514-476A-AC4A-3BEA89D79FF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7986721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752600"/>
            <a:ext cx="9601200" cy="4722814"/>
          </a:xfrm>
        </p:spPr>
        <p:txBody>
          <a:bodyPr/>
          <a:lstStyle/>
          <a:p>
            <a:pPr>
              <a:defRPr/>
            </a:pPr>
            <a:r>
              <a:rPr lang="en-US" altLang="en-US" sz="2000" dirty="0"/>
              <a:t>2</a:t>
            </a:r>
            <a:r>
              <a:rPr lang="en-US" altLang="en-US" sz="2000" baseline="30000" dirty="0"/>
              <a:t>nd</a:t>
            </a:r>
            <a:r>
              <a:rPr lang="en-US" altLang="en-US" sz="2000" dirty="0"/>
              <a:t> recirc. SA ballot on D8.0 completed (December 11 – December 21)</a:t>
            </a:r>
          </a:p>
          <a:p>
            <a:pPr lvl="1">
              <a:defRPr/>
            </a:pPr>
            <a:r>
              <a:rPr lang="en-US" altLang="en-US" sz="1800" dirty="0"/>
              <a:t>Result: Approval rate: 98%, 1 editorial comment received (not part of no vote)</a:t>
            </a:r>
          </a:p>
          <a:p>
            <a:pPr>
              <a:defRPr/>
            </a:pPr>
            <a:r>
              <a:rPr lang="en-US" altLang="en-US" sz="2000" dirty="0"/>
              <a:t>Comment resolution completed (January 4</a:t>
            </a:r>
            <a:r>
              <a:rPr lang="en-US" altLang="en-US" sz="2000" baseline="30000" dirty="0"/>
              <a:t>th</a:t>
            </a:r>
            <a:r>
              <a:rPr lang="en-US" altLang="en-US" sz="2000" dirty="0"/>
              <a:t> </a:t>
            </a:r>
            <a:r>
              <a:rPr lang="en-US" altLang="en-US" sz="2000" dirty="0" err="1"/>
              <a:t>TGba</a:t>
            </a:r>
            <a:r>
              <a:rPr lang="en-US" altLang="en-US" sz="2000" dirty="0"/>
              <a:t> CRC telco)</a:t>
            </a:r>
          </a:p>
          <a:p>
            <a:pPr>
              <a:defRPr/>
            </a:pPr>
            <a:r>
              <a:rPr lang="en-US" altLang="en-US" sz="1800" b="0" dirty="0"/>
              <a:t>		CRC rejected the one received comment</a:t>
            </a:r>
          </a:p>
          <a:p>
            <a:pPr>
              <a:defRPr/>
            </a:pPr>
            <a:r>
              <a:rPr lang="en-US" altLang="en-US" sz="2000" dirty="0"/>
              <a:t>P802.11ba D8.0 will be on the March </a:t>
            </a:r>
            <a:r>
              <a:rPr lang="en-US" altLang="en-US" sz="2000" dirty="0" err="1"/>
              <a:t>RevCom</a:t>
            </a:r>
            <a:r>
              <a:rPr lang="en-US" altLang="en-US" sz="2000" dirty="0"/>
              <a:t>/SASB agenda for approval</a:t>
            </a:r>
          </a:p>
          <a:p>
            <a:pPr>
              <a:defRPr/>
            </a:pPr>
            <a:r>
              <a:rPr lang="en-US" altLang="en-US" sz="2000" dirty="0"/>
              <a:t>The TG completed the balloting process</a:t>
            </a:r>
          </a:p>
          <a:p>
            <a:pPr>
              <a:defRPr/>
            </a:pPr>
            <a:r>
              <a:rPr lang="en-US" altLang="en-US" sz="2000" dirty="0" err="1"/>
              <a:t>TGba</a:t>
            </a:r>
            <a:r>
              <a:rPr lang="en-US" altLang="en-US" sz="2000" dirty="0"/>
              <a:t> is not meeting this week</a:t>
            </a:r>
          </a:p>
          <a:p>
            <a:pPr>
              <a:defRPr/>
            </a:pPr>
            <a:r>
              <a:rPr lang="en-US" altLang="en-US" sz="1800" b="0" dirty="0"/>
              <a:t>	Two WG motions are expected:</a:t>
            </a:r>
          </a:p>
          <a:p>
            <a:pPr lvl="1">
              <a:buFont typeface="Arial" panose="020B0604020202020204" pitchFamily="34" charset="0"/>
              <a:buChar char="•"/>
            </a:pPr>
            <a:r>
              <a:rPr lang="en-US" altLang="en-US" sz="1600" dirty="0"/>
              <a:t>Liaise P802.11ba D8.0 to ISO/IEC JTC1 SC6 for information.</a:t>
            </a:r>
          </a:p>
          <a:p>
            <a:pPr lvl="1">
              <a:buFont typeface="Arial" panose="020B0604020202020204" pitchFamily="34" charset="0"/>
              <a:buChar char="•"/>
            </a:pPr>
            <a:r>
              <a:rPr lang="en-US" altLang="en-US" sz="1600" dirty="0"/>
              <a:t>Approve the meeting minutes of the November virtual f2f meeting and January 4</a:t>
            </a:r>
            <a:r>
              <a:rPr lang="en-US" altLang="en-US" sz="1600" baseline="30000" dirty="0"/>
              <a:t>th</a:t>
            </a:r>
            <a:r>
              <a:rPr lang="en-US" altLang="en-US" sz="1600" dirty="0"/>
              <a:t> teleconference call.</a:t>
            </a:r>
          </a:p>
          <a:p>
            <a:pPr marL="0" indent="0"/>
            <a:r>
              <a:rPr lang="en-US" altLang="en-US" sz="1600" b="0" dirty="0"/>
              <a:t>	</a:t>
            </a:r>
          </a:p>
          <a:p>
            <a:pPr marL="0" indent="0"/>
            <a:endParaRPr lang="en-US" altLang="en-US" sz="1800" dirty="0"/>
          </a:p>
        </p:txBody>
      </p:sp>
      <p:sp>
        <p:nvSpPr>
          <p:cNvPr id="5" name="Footer Placeholder 4">
            <a:extLst>
              <a:ext uri="{FF2B5EF4-FFF2-40B4-BE49-F238E27FC236}">
                <a16:creationId xmlns:a16="http://schemas.microsoft.com/office/drawing/2014/main" id="{C1812CC3-7F83-4EF2-9577-D2879C52BE21}"/>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AEC15A43-C7F7-48BC-A294-0EB02C0D0FE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A3AA3BD7-2939-4E7F-9BC4-14DA4C88C9D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162190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D6E0C-94B6-48E6-82ED-6396CDC9BB55}"/>
              </a:ext>
            </a:extLst>
          </p:cNvPr>
          <p:cNvSpPr>
            <a:spLocks noGrp="1"/>
          </p:cNvSpPr>
          <p:nvPr>
            <p:ph type="ctrTitle"/>
          </p:nvPr>
        </p:nvSpPr>
        <p:spPr/>
        <p:txBody>
          <a:bodyPr/>
          <a:lstStyle/>
          <a:p>
            <a:r>
              <a:rPr lang="en-US"/>
              <a:t>TGbb (Light Communication)</a:t>
            </a:r>
          </a:p>
        </p:txBody>
      </p:sp>
      <p:sp>
        <p:nvSpPr>
          <p:cNvPr id="3" name="Subtitle 2">
            <a:extLst>
              <a:ext uri="{FF2B5EF4-FFF2-40B4-BE49-F238E27FC236}">
                <a16:creationId xmlns:a16="http://schemas.microsoft.com/office/drawing/2014/main" id="{5E62A469-D9F4-40B6-9670-7681FEB3CEE0}"/>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701A99A1-6627-47A9-9E07-8E1155EE93B5}"/>
              </a:ext>
            </a:extLst>
          </p:cNvPr>
          <p:cNvSpPr>
            <a:spLocks noGrp="1"/>
          </p:cNvSpPr>
          <p:nvPr>
            <p:ph type="ftr" idx="11"/>
          </p:nvPr>
        </p:nvSpPr>
        <p:spPr/>
        <p:txBody>
          <a:bodyPr/>
          <a:lstStyle/>
          <a:p>
            <a:r>
              <a:rPr lang="en-GB"/>
              <a:t>Nikola Serafimovski, pureLiFi</a:t>
            </a:r>
          </a:p>
        </p:txBody>
      </p:sp>
      <p:sp>
        <p:nvSpPr>
          <p:cNvPr id="8" name="Slide Number Placeholder 7">
            <a:extLst>
              <a:ext uri="{FF2B5EF4-FFF2-40B4-BE49-F238E27FC236}">
                <a16:creationId xmlns:a16="http://schemas.microsoft.com/office/drawing/2014/main" id="{BB2FB24D-65D2-445C-80FE-5FA8913E2737}"/>
              </a:ext>
            </a:extLst>
          </p:cNvPr>
          <p:cNvSpPr>
            <a:spLocks noGrp="1"/>
          </p:cNvSpPr>
          <p:nvPr>
            <p:ph type="sldNum" idx="12"/>
          </p:nvPr>
        </p:nvSpPr>
        <p:spPr/>
        <p:txBody>
          <a:bodyPr/>
          <a:lstStyle/>
          <a:p>
            <a:r>
              <a:rPr lang="en-GB"/>
              <a:t>Slide </a:t>
            </a:r>
            <a:fld id="{DE40C9FC-4879-4F20-9ECA-A574A90476B7}" type="slidenum">
              <a:rPr lang="en-GB" smtClean="0"/>
              <a:pPr/>
              <a:t>19</a:t>
            </a:fld>
            <a:endParaRPr lang="en-GB"/>
          </a:p>
        </p:txBody>
      </p:sp>
      <p:sp>
        <p:nvSpPr>
          <p:cNvPr id="9" name="Date Placeholder 8">
            <a:extLst>
              <a:ext uri="{FF2B5EF4-FFF2-40B4-BE49-F238E27FC236}">
                <a16:creationId xmlns:a16="http://schemas.microsoft.com/office/drawing/2014/main" id="{DD7497C4-130A-4960-B992-D674292F903D}"/>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334149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AANI SC
ARC SC (Architecture)
Coex SC
PAR Review SC
WNG SC (Wireless Next Generation)
JTC1 802 SC
TGax (High Efficiency WLAN)
TGay (Next Generation 60 GHz)
TGaz (Next Generation Positioning)
TGba (Wake-Up Radio)
TGbb (Light Communication)
TGbc (Broadcast Services)
TGbd (Next Gen V2X)
TGbe (Extremely High Throughput)
TGbf (WLAN Sensing)
RCM SG (Random and Changing MAC Addresses)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2021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a:t>
            </a:r>
            <a:r>
              <a:rPr lang="en-US">
                <a:solidFill>
                  <a:schemeClr val="tx1"/>
                </a:solidFill>
              </a:rPr>
              <a:t>November 2020:</a:t>
            </a:r>
            <a:endParaRPr lang="en-US" dirty="0">
              <a:solidFill>
                <a:schemeClr val="tx1"/>
              </a:solidFill>
            </a:endParaRPr>
          </a:p>
          <a:p>
            <a:pPr lvl="1">
              <a:buFont typeface="Arial"/>
              <a:buChar char="•"/>
            </a:pPr>
            <a:r>
              <a:rPr lang="en-US" dirty="0" err="1">
                <a:solidFill>
                  <a:schemeClr val="tx1"/>
                </a:solidFill>
              </a:rPr>
              <a:t>TGbc</a:t>
            </a:r>
            <a:r>
              <a:rPr lang="en-US" dirty="0">
                <a:solidFill>
                  <a:schemeClr val="tx1"/>
                </a:solidFill>
              </a:rPr>
              <a:t> Draft 1.0 created and WG LB </a:t>
            </a:r>
            <a:r>
              <a:rPr lang="en-US" dirty="0" err="1">
                <a:solidFill>
                  <a:schemeClr val="tx1"/>
                </a:solidFill>
              </a:rPr>
              <a:t>inititaed</a:t>
            </a:r>
            <a:endParaRPr lang="en-US" dirty="0">
              <a:solidFill>
                <a:schemeClr val="tx1"/>
              </a:solidFill>
            </a:endParaRPr>
          </a:p>
          <a:p>
            <a:pPr lvl="1">
              <a:buFont typeface="Arial"/>
              <a:buChar char="•"/>
            </a:pPr>
            <a:r>
              <a:rPr lang="en-US" dirty="0">
                <a:solidFill>
                  <a:schemeClr val="tx1"/>
                </a:solidFill>
              </a:rPr>
              <a:t>WG LB closed in December</a:t>
            </a:r>
          </a:p>
          <a:p>
            <a:pPr lvl="2">
              <a:buFont typeface="Arial"/>
              <a:buChar char="•"/>
            </a:pPr>
            <a:r>
              <a:rPr lang="en-US" dirty="0">
                <a:solidFill>
                  <a:schemeClr val="tx1"/>
                </a:solidFill>
              </a:rPr>
              <a:t>LB passed with 82.7% approval rate</a:t>
            </a:r>
          </a:p>
          <a:p>
            <a:pPr lvl="2">
              <a:buFont typeface="Arial"/>
              <a:buChar char="•"/>
            </a:pPr>
            <a:r>
              <a:rPr lang="en-US" dirty="0">
                <a:solidFill>
                  <a:schemeClr val="tx1"/>
                </a:solidFill>
              </a:rPr>
              <a:t>643 comments received</a:t>
            </a:r>
          </a:p>
          <a:p>
            <a:pPr lvl="1">
              <a:buFont typeface="Arial"/>
              <a:buChar char="•"/>
            </a:pPr>
            <a:r>
              <a:rPr lang="en-US" dirty="0">
                <a:solidFill>
                  <a:schemeClr val="tx1"/>
                </a:solidFill>
              </a:rPr>
              <a:t>1 telephone conferences (1-hour each)</a:t>
            </a:r>
          </a:p>
          <a:p>
            <a:pPr lvl="2">
              <a:buFont typeface="Arial"/>
              <a:buChar char="•"/>
            </a:pPr>
            <a:r>
              <a:rPr lang="en-US" dirty="0">
                <a:solidFill>
                  <a:schemeClr val="tx1"/>
                </a:solidFill>
              </a:rPr>
              <a:t>Discussion with ARC / review of D1.0</a:t>
            </a:r>
          </a:p>
          <a:p>
            <a:pPr lvl="2">
              <a:buFont typeface="Arial"/>
              <a:buChar char="•"/>
            </a:pPr>
            <a:r>
              <a:rPr lang="en-US" dirty="0">
                <a:solidFill>
                  <a:schemeClr val="tx1"/>
                </a:solidFill>
              </a:rPr>
              <a:t>No changes to architecture; no further action needed</a:t>
            </a:r>
          </a:p>
          <a:p>
            <a:pPr lvl="2">
              <a:buFont typeface="Arial"/>
              <a:buChar char="•"/>
            </a:pPr>
            <a:endParaRPr lang="en-US" dirty="0">
              <a:solidFill>
                <a:schemeClr val="tx1"/>
              </a:solidFill>
            </a:endParaRPr>
          </a:p>
        </p:txBody>
      </p:sp>
      <p:sp>
        <p:nvSpPr>
          <p:cNvPr id="7" name="Footer Placeholder 6">
            <a:extLst>
              <a:ext uri="{FF2B5EF4-FFF2-40B4-BE49-F238E27FC236}">
                <a16:creationId xmlns:a16="http://schemas.microsoft.com/office/drawing/2014/main" id="{F4E0536C-89E3-4980-9B03-9B417906D4FC}"/>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771FAFD6-0DBC-42EB-A813-5D8BD9A83C8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45BED9E5-592A-4CD7-A1F2-6FFC4868CA1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805547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January Goals:</a:t>
            </a:r>
          </a:p>
          <a:p>
            <a:pPr lvl="1">
              <a:buFont typeface="Arial" panose="020B0604020202020204" pitchFamily="34" charset="0"/>
              <a:buChar char="•"/>
            </a:pPr>
            <a:r>
              <a:rPr lang="en-US" dirty="0">
                <a:solidFill>
                  <a:schemeClr val="tx1"/>
                </a:solidFill>
                <a:sym typeface="Wingdings" pitchFamily="2" charset="2"/>
              </a:rPr>
              <a:t>Comment resolutions</a:t>
            </a:r>
            <a:endParaRPr lang="en-US" dirty="0">
              <a:solidFill>
                <a:schemeClr val="tx1"/>
              </a:solidFill>
            </a:endParaRPr>
          </a:p>
          <a:p>
            <a:pPr>
              <a:buFont typeface="Arial" panose="020B0604020202020204" pitchFamily="34" charset="0"/>
              <a:buChar char="•"/>
            </a:pPr>
            <a:r>
              <a:rPr lang="en-US" dirty="0">
                <a:solidFill>
                  <a:schemeClr val="tx1"/>
                </a:solidFill>
              </a:rPr>
              <a:t>Plans for upcoming telephone conferences</a:t>
            </a:r>
          </a:p>
          <a:p>
            <a:pPr lvl="1">
              <a:buFont typeface="Arial" panose="020B0604020202020204" pitchFamily="34" charset="0"/>
              <a:buChar char="•"/>
            </a:pPr>
            <a:r>
              <a:rPr lang="en-US" dirty="0">
                <a:solidFill>
                  <a:schemeClr val="tx1"/>
                </a:solidFill>
              </a:rPr>
              <a:t>Comment resolution</a:t>
            </a:r>
          </a:p>
          <a:p>
            <a:pPr lvl="1">
              <a:buFont typeface="Arial"/>
              <a:buChar char="•"/>
            </a:pPr>
            <a:endParaRPr lang="en-US" dirty="0"/>
          </a:p>
        </p:txBody>
      </p:sp>
      <p:sp>
        <p:nvSpPr>
          <p:cNvPr id="7" name="Footer Placeholder 6">
            <a:extLst>
              <a:ext uri="{FF2B5EF4-FFF2-40B4-BE49-F238E27FC236}">
                <a16:creationId xmlns:a16="http://schemas.microsoft.com/office/drawing/2014/main" id="{0A9D9ADE-7A28-4D75-90D0-7E3D8B1FA0B3}"/>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11185D22-B2EF-4BE8-B2E8-C7BB6421D5B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946CC0A9-C218-4A68-9762-4E46CBD62641}"/>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154210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4 Meeting slots:  </a:t>
            </a:r>
          </a:p>
          <a:p>
            <a:pPr lvl="1">
              <a:buFont typeface="Arial"/>
              <a:buChar char="•"/>
            </a:pPr>
            <a:r>
              <a:rPr lang="en-US" dirty="0">
                <a:solidFill>
                  <a:schemeClr val="tx1"/>
                </a:solidFill>
              </a:rPr>
              <a:t>Mon 11:15 – 13:15h</a:t>
            </a:r>
          </a:p>
          <a:p>
            <a:pPr lvl="1">
              <a:buFont typeface="Arial"/>
              <a:buChar char="•"/>
            </a:pPr>
            <a:r>
              <a:rPr lang="en-US" dirty="0">
                <a:solidFill>
                  <a:schemeClr val="tx1"/>
                </a:solidFill>
              </a:rPr>
              <a:t>Tue 09:00 – 11:00h</a:t>
            </a:r>
          </a:p>
          <a:p>
            <a:pPr lvl="1">
              <a:buFont typeface="Arial"/>
              <a:buChar char="•"/>
            </a:pPr>
            <a:r>
              <a:rPr lang="en-US" dirty="0">
                <a:solidFill>
                  <a:schemeClr val="tx1"/>
                </a:solidFill>
              </a:rPr>
              <a:t>Tue 11:15 – 13:15h</a:t>
            </a:r>
          </a:p>
          <a:p>
            <a:pPr lvl="1">
              <a:buFont typeface="Arial"/>
              <a:buChar char="•"/>
            </a:pPr>
            <a:r>
              <a:rPr lang="en-US" dirty="0">
                <a:solidFill>
                  <a:schemeClr val="tx1"/>
                </a:solidFill>
              </a:rPr>
              <a:t>Thu 09:00 – 11:00h</a:t>
            </a:r>
          </a:p>
          <a:p>
            <a:pPr lvl="1">
              <a:buFont typeface="Arial"/>
              <a:buChar char="•"/>
            </a:pPr>
            <a:endParaRPr lang="en-US" dirty="0">
              <a:solidFill>
                <a:schemeClr val="tx1"/>
              </a:solidFill>
            </a:endParaRPr>
          </a:p>
          <a:p>
            <a:pPr>
              <a:buFont typeface="Arial"/>
              <a:buChar char="•"/>
            </a:pPr>
            <a:r>
              <a:rPr lang="en-US" dirty="0">
                <a:solidFill>
                  <a:schemeClr val="tx1"/>
                </a:solidFill>
              </a:rPr>
              <a:t>Agenda: 11-20/1916</a:t>
            </a:r>
          </a:p>
          <a:p>
            <a:pPr>
              <a:buFont typeface="Arial"/>
              <a:buChar char="•"/>
            </a:pPr>
            <a:endParaRPr lang="en-US" dirty="0">
              <a:solidFill>
                <a:schemeClr val="tx1"/>
              </a:solidFill>
            </a:endParaRP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7" name="Footer Placeholder 6">
            <a:extLst>
              <a:ext uri="{FF2B5EF4-FFF2-40B4-BE49-F238E27FC236}">
                <a16:creationId xmlns:a16="http://schemas.microsoft.com/office/drawing/2014/main" id="{1A81318D-9977-4869-8A1C-330FB420E817}"/>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18611C47-E151-43E0-903D-8FB5283E9F4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AF075DFF-6BA4-47D9-8D01-3988A69F139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774860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IEEE 802.11 </a:t>
            </a:r>
            <a:r>
              <a:rPr lang="en-US" altLang="zh-CN" dirty="0" err="1"/>
              <a:t>TGbd</a:t>
            </a:r>
            <a:r>
              <a:rPr lang="en-US" altLang="zh-CN" dirty="0"/>
              <a:t> for Jan 2021 Interim</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20000"/>
          </a:bodyPr>
          <a:lstStyle/>
          <a:p>
            <a:pPr algn="just"/>
            <a:r>
              <a:rPr lang="en-GB" altLang="en-US" dirty="0"/>
              <a:t>Since Nov 20</a:t>
            </a:r>
            <a:r>
              <a:rPr lang="en-US" altLang="en-GB" dirty="0"/>
              <a:t>20</a:t>
            </a:r>
            <a:r>
              <a:rPr lang="en-GB" altLang="en-US" dirty="0"/>
              <a:t> </a:t>
            </a:r>
            <a:r>
              <a:rPr lang="en-US" altLang="en-GB" dirty="0"/>
              <a:t>IEEE 802.11 interim </a:t>
            </a:r>
            <a:r>
              <a:rPr lang="en-GB" altLang="en-US" dirty="0"/>
              <a:t>meeting</a:t>
            </a:r>
          </a:p>
          <a:p>
            <a:pPr marL="800100" lvl="1" indent="-342900" algn="just">
              <a:buFontTx/>
              <a:buChar char="-"/>
            </a:pPr>
            <a:r>
              <a:rPr lang="en-US" altLang="en-GB" sz="2100" dirty="0"/>
              <a:t>WG LB 251 for IEEE P802.11bd D1.0 and CAD opened on Oct 19 and closed 30 days later on Nov 18, with an approval rate of 81.69%.</a:t>
            </a:r>
          </a:p>
          <a:p>
            <a:pPr marL="800100" lvl="1" indent="-342900" algn="just">
              <a:buFontTx/>
              <a:buChar char="-"/>
            </a:pPr>
            <a:r>
              <a:rPr lang="en-US" altLang="en-GB" sz="2100" dirty="0"/>
              <a:t>Totally 846 comments were received, including 499 tech comments.</a:t>
            </a:r>
          </a:p>
          <a:p>
            <a:pPr marL="800100" lvl="1" indent="-342900" algn="just">
              <a:buFontTx/>
              <a:buChar char="-"/>
            </a:pPr>
            <a:r>
              <a:rPr lang="en-US" altLang="en-GB" sz="2100" dirty="0"/>
              <a:t>IEEE P802.11bd D1.1 was generated based on resolutions to part of editorial comments of LB 251</a:t>
            </a:r>
          </a:p>
          <a:p>
            <a:pPr marL="800100" lvl="1" indent="-342900" algn="just">
              <a:buFontTx/>
              <a:buChar char="-"/>
            </a:pPr>
            <a:r>
              <a:rPr lang="en-US" altLang="en-GB" sz="2100" dirty="0"/>
              <a:t>The group had 5 TCs after Nov plenary week, focusing on comment resolutions for LB 251. The teleconference minutes are as below:</a:t>
            </a:r>
          </a:p>
          <a:p>
            <a:pPr marL="1200150" lvl="2" indent="-342900" algn="just">
              <a:buFontTx/>
              <a:buChar char="-"/>
            </a:pPr>
            <a:r>
              <a:rPr lang="en-US" altLang="en-GB" dirty="0">
                <a:hlinkClick r:id="rId2"/>
              </a:rPr>
              <a:t>https://mentor.ieee.org/802.11/dcn/20/11-20-1907-01-00bd-ieee-802-11bd-november-december-2020-meeting-minutes.docx</a:t>
            </a:r>
            <a:endParaRPr lang="en-US" altLang="en-GB" dirty="0"/>
          </a:p>
          <a:p>
            <a:pPr marL="1200150" lvl="2" indent="-342900" algn="just">
              <a:buFontTx/>
              <a:buChar char="-"/>
            </a:pPr>
            <a:r>
              <a:rPr lang="en-US" altLang="en-GB" dirty="0">
                <a:hlinkClick r:id="rId3"/>
              </a:rPr>
              <a:t>https://mentor.ieee.org/802.11/dcn/20/11-20-1775-01-00bd-ieee-802-11bd-november-2020-meeting-minutes-plenary.docx</a:t>
            </a:r>
            <a:endParaRPr lang="en-US" altLang="en-GB" dirty="0"/>
          </a:p>
          <a:p>
            <a:pPr marL="1200150" lvl="2" indent="-342900" algn="just">
              <a:buFontTx/>
              <a:buChar char="-"/>
            </a:pPr>
            <a:endParaRPr lang="en-US" altLang="en-GB" dirty="0"/>
          </a:p>
          <a:p>
            <a:pPr marL="57150" indent="0" algn="just"/>
            <a:r>
              <a:rPr lang="en-US" altLang="en-GB" dirty="0"/>
              <a:t>Goal for IEEE 802.11 Jan 2021 interim plenary week: </a:t>
            </a:r>
          </a:p>
          <a:p>
            <a:pPr marL="800100" lvl="1" indent="-342900" algn="just">
              <a:buFontTx/>
              <a:buChar char="-"/>
            </a:pPr>
            <a:r>
              <a:rPr lang="en-US" altLang="en-GB" dirty="0"/>
              <a:t>Comment resolution for WG LB 251 for IEEE P802.11bd D1.0</a:t>
            </a:r>
          </a:p>
          <a:p>
            <a:pPr marL="800100" lvl="1" indent="-342900" algn="just">
              <a:buFontTx/>
              <a:buChar char="-"/>
            </a:pPr>
            <a:r>
              <a:rPr lang="en-US" altLang="en-GB" dirty="0"/>
              <a:t>Approve IEEE P802.11bd D1.1 and next revision based on approved comment resolutions</a:t>
            </a:r>
          </a:p>
        </p:txBody>
      </p:sp>
      <p:sp>
        <p:nvSpPr>
          <p:cNvPr id="7" name="Footer Placeholder 6">
            <a:extLst>
              <a:ext uri="{FF2B5EF4-FFF2-40B4-BE49-F238E27FC236}">
                <a16:creationId xmlns:a16="http://schemas.microsoft.com/office/drawing/2014/main" id="{717A3BB5-CE50-4DC2-94CF-5428EA60FFF2}"/>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36B1B98D-DD02-4829-8AF3-24940D1CD5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F3B6A571-1C91-4770-9635-7C307A5096A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2914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TC Plan for the week</a:t>
            </a:r>
            <a:endParaRPr lang="zh-CN" altLang="en-US" dirty="0"/>
          </a:p>
        </p:txBody>
      </p:sp>
      <p:sp>
        <p:nvSpPr>
          <p:cNvPr id="3" name="内容占位符 2"/>
          <p:cNvSpPr>
            <a:spLocks noGrp="1"/>
          </p:cNvSpPr>
          <p:nvPr>
            <p:ph idx="1"/>
          </p:nvPr>
        </p:nvSpPr>
        <p:spPr>
          <a:xfrm>
            <a:off x="1751543" y="2056607"/>
            <a:ext cx="9373657" cy="4113213"/>
          </a:xfrm>
        </p:spPr>
        <p:txBody>
          <a:bodyPr>
            <a:normAutofit/>
          </a:bodyPr>
          <a:lstStyle/>
          <a:p>
            <a:r>
              <a:rPr lang="en-US" altLang="zh-CN" dirty="0">
                <a:solidFill>
                  <a:srgbClr val="00B050"/>
                </a:solidFill>
                <a:cs typeface="+mn-ea"/>
                <a:sym typeface="+mn-ea"/>
              </a:rPr>
              <a:t>Jan 11</a:t>
            </a:r>
            <a:r>
              <a:rPr lang="en-US" altLang="zh-CN" baseline="30000" dirty="0">
                <a:solidFill>
                  <a:srgbClr val="00B050"/>
                </a:solidFill>
                <a:cs typeface="+mn-ea"/>
                <a:sym typeface="+mn-ea"/>
              </a:rPr>
              <a:t>th</a:t>
            </a:r>
            <a:r>
              <a:rPr lang="en-US" altLang="zh-CN" dirty="0">
                <a:solidFill>
                  <a:srgbClr val="00B050"/>
                </a:solidFill>
                <a:cs typeface="+mn-ea"/>
                <a:sym typeface="+mn-ea"/>
              </a:rPr>
              <a:t>, 11:15am ~ 1:15pm,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a:p>
            <a:r>
              <a:rPr lang="en-US" altLang="zh-CN" dirty="0">
                <a:solidFill>
                  <a:srgbClr val="00B050"/>
                </a:solidFill>
                <a:cs typeface="+mn-ea"/>
                <a:sym typeface="+mn-ea"/>
              </a:rPr>
              <a:t>Jan 12</a:t>
            </a:r>
            <a:r>
              <a:rPr lang="en-US" altLang="zh-CN" baseline="30000" dirty="0">
                <a:solidFill>
                  <a:srgbClr val="00B050"/>
                </a:solidFill>
                <a:cs typeface="+mn-ea"/>
                <a:sym typeface="+mn-ea"/>
              </a:rPr>
              <a:t>th</a:t>
            </a:r>
            <a:r>
              <a:rPr lang="en-US" altLang="zh-CN" dirty="0">
                <a:solidFill>
                  <a:srgbClr val="00B050"/>
                </a:solidFill>
                <a:cs typeface="+mn-ea"/>
                <a:sym typeface="+mn-ea"/>
              </a:rPr>
              <a:t>, 9:00am ~ 11:00 am,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a:p>
            <a:r>
              <a:rPr lang="en-US" altLang="zh-CN" dirty="0">
                <a:solidFill>
                  <a:srgbClr val="00B050"/>
                </a:solidFill>
                <a:cs typeface="+mn-ea"/>
                <a:sym typeface="+mn-ea"/>
              </a:rPr>
              <a:t>Jan 13</a:t>
            </a:r>
            <a:r>
              <a:rPr lang="en-US" altLang="zh-CN" baseline="30000" dirty="0">
                <a:solidFill>
                  <a:srgbClr val="00B050"/>
                </a:solidFill>
                <a:cs typeface="+mn-ea"/>
                <a:sym typeface="+mn-ea"/>
              </a:rPr>
              <a:t>th</a:t>
            </a:r>
            <a:r>
              <a:rPr lang="en-US" altLang="zh-CN" dirty="0">
                <a:solidFill>
                  <a:srgbClr val="00B050"/>
                </a:solidFill>
                <a:cs typeface="+mn-ea"/>
                <a:sym typeface="+mn-ea"/>
              </a:rPr>
              <a:t>, 11:15am ~ 1:15pm,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p:txBody>
      </p:sp>
      <p:sp>
        <p:nvSpPr>
          <p:cNvPr id="6" name="Footer Placeholder 5">
            <a:extLst>
              <a:ext uri="{FF2B5EF4-FFF2-40B4-BE49-F238E27FC236}">
                <a16:creationId xmlns:a16="http://schemas.microsoft.com/office/drawing/2014/main" id="{A23B1525-DC12-4798-906F-848CF24D1DA3}"/>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58C62348-CFAE-4233-B0B9-2A2CA50D920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51A88CEE-DA0D-4AB5-9DE7-EBA13B18CB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783102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1027536058"/>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11-20/1923r2</a:t>
                      </a:r>
                      <a:endParaRPr lang="en-US" altLang="zh-CN" sz="1200" dirty="0">
                        <a:solidFill>
                          <a:schemeClr val="tx1"/>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a:t>
                      </a: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11-19/2045r7 (D0.3)</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11-20/1887r3 (LB251)</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61EBA187-56D0-4EC9-87B4-9AF04D4AE5B5}"/>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CB7C1223-A1D4-4173-8FD4-A571A01AA7B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8" name="Date Placeholder 7">
            <a:extLst>
              <a:ext uri="{FF2B5EF4-FFF2-40B4-BE49-F238E27FC236}">
                <a16:creationId xmlns:a16="http://schemas.microsoft.com/office/drawing/2014/main" id="{A7D38CA6-90D1-43D0-9306-AAD3ED3E749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166152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a:spLocks/>
          </p:cNvSpPr>
          <p:nvPr/>
        </p:nvSpPr>
        <p:spPr bwMode="auto">
          <a:xfrm>
            <a:off x="2447290" y="1966595"/>
            <a:ext cx="7296150" cy="4443095"/>
          </a:xfrm>
          <a:prstGeom prst="rect">
            <a:avLst/>
          </a:prstGeom>
          <a:noFill/>
          <a:ln w="9525">
            <a:noFill/>
            <a:round/>
          </a:ln>
          <a:effectLst/>
        </p:spPr>
        <p:txBody>
          <a:bodyPr vert="horz" wrap="square" lIns="92160" tIns="46080" rIns="92160" bIns="46080" numCol="1" anchor="t" anchorCtr="0" compatLnSpc="1"/>
          <a:lst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8"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9pPr>
          </a:lstStyle>
          <a:p>
            <a:pPr lvl="1" defTabSz="337185">
              <a:buFont typeface="Arial" panose="020B0604020202020204" pitchFamily="34" charset="0"/>
              <a:buChar char="•"/>
              <a:defRPr/>
            </a:pPr>
            <a:r>
              <a:rPr lang="en-US" altLang="en-US" kern="0" dirty="0">
                <a:solidFill>
                  <a:srgbClr val="00B050"/>
                </a:solidFill>
                <a:sym typeface="+mn-ea"/>
              </a:rPr>
              <a:t>PAR approved							Dec 2018</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First TG meeting						Jan 2019</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D0.1 										</a:t>
            </a:r>
            <a:r>
              <a:rPr lang="en-US" altLang="en-US" kern="0" dirty="0">
                <a:solidFill>
                  <a:srgbClr val="00B050"/>
                </a:solidFill>
                <a:sym typeface="Wingdings" panose="05000000000000000000" pitchFamily="2" charset="2"/>
              </a:rPr>
              <a:t>Nov 2019</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D1.0 Letter Ballot			</a:t>
            </a:r>
            <a:r>
              <a:rPr lang="en-US" altLang="en-US" kern="0" dirty="0">
                <a:solidFill>
                  <a:schemeClr val="tx1"/>
                </a:solidFill>
                <a:sym typeface="+mn-ea"/>
              </a:rPr>
              <a:t>			</a:t>
            </a:r>
            <a:r>
              <a:rPr lang="en-US" altLang="en-US" kern="0" dirty="0">
                <a:solidFill>
                  <a:srgbClr val="FF0000"/>
                </a:solidFill>
                <a:cs typeface="+mn-ea"/>
                <a:sym typeface="Wingdings" panose="05000000000000000000" pitchFamily="2" charset="2"/>
              </a:rPr>
              <a:t>Sep 2020  Oct 2020</a:t>
            </a:r>
            <a:endParaRPr lang="en-US" altLang="en-US" kern="0" dirty="0">
              <a:solidFill>
                <a:srgbClr val="FF0000"/>
              </a:solidFill>
              <a:cs typeface="+mn-ea"/>
            </a:endParaRPr>
          </a:p>
          <a:p>
            <a:pPr lvl="1" defTabSz="337185">
              <a:buFont typeface="Arial" panose="020B0604020202020204" pitchFamily="34" charset="0"/>
              <a:buChar char="•"/>
              <a:defRPr/>
            </a:pPr>
            <a:r>
              <a:rPr lang="en-US" altLang="en-US" kern="0" dirty="0">
                <a:solidFill>
                  <a:schemeClr val="tx1"/>
                </a:solidFill>
                <a:sym typeface="+mn-ea"/>
              </a:rPr>
              <a:t>D2.0 LB recirculation					</a:t>
            </a:r>
            <a:r>
              <a:rPr lang="en-US" altLang="en-US" kern="0" dirty="0">
                <a:solidFill>
                  <a:schemeClr val="tx1"/>
                </a:solidFill>
                <a:cs typeface="+mn-ea"/>
                <a:sym typeface="Wingdings" panose="05000000000000000000" pitchFamily="2" charset="2"/>
              </a:rPr>
              <a:t>Jan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Form Sponsor Ballot Pool			</a:t>
            </a:r>
            <a:r>
              <a:rPr lang="en-US" altLang="en-US" kern="0" dirty="0">
                <a:solidFill>
                  <a:schemeClr val="tx1"/>
                </a:solidFill>
                <a:cs typeface="+mn-ea"/>
                <a:sym typeface="Wingdings" panose="05000000000000000000" pitchFamily="2" charset="2"/>
              </a:rPr>
              <a:t>Mar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D3.0 LB recirculation					</a:t>
            </a:r>
            <a:r>
              <a:rPr lang="en-US" altLang="en-US" kern="0" dirty="0">
                <a:solidFill>
                  <a:schemeClr val="tx1"/>
                </a:solidFill>
                <a:cs typeface="+mn-ea"/>
                <a:sym typeface="Wingdings" panose="05000000000000000000" pitchFamily="2" charset="2"/>
              </a:rPr>
              <a:t>Mar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D3.0 unchanged recirculation 		</a:t>
            </a:r>
            <a:r>
              <a:rPr lang="en-US" altLang="en-US" kern="0" dirty="0">
                <a:solidFill>
                  <a:schemeClr val="tx1"/>
                </a:solidFill>
                <a:cs typeface="+mn-ea"/>
                <a:sym typeface="Wingdings" panose="05000000000000000000" pitchFamily="2" charset="2"/>
              </a:rPr>
              <a:t>May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Initial Sponsor Ballot (D4.0)			</a:t>
            </a:r>
            <a:r>
              <a:rPr lang="en-US" altLang="en-US" kern="0" dirty="0">
                <a:solidFill>
                  <a:schemeClr val="tx1"/>
                </a:solidFill>
                <a:cs typeface="+mn-ea"/>
                <a:sym typeface="Wingdings" panose="05000000000000000000" pitchFamily="2" charset="2"/>
              </a:rPr>
              <a:t>Jul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Final 802.11 WG approval			</a:t>
            </a:r>
            <a:r>
              <a:rPr lang="en-US" altLang="en-US" kern="0" dirty="0">
                <a:solidFill>
                  <a:schemeClr val="tx1"/>
                </a:solidFill>
                <a:cs typeface="+mn-ea"/>
                <a:sym typeface="Wingdings" panose="05000000000000000000" pitchFamily="2" charset="2"/>
              </a:rPr>
              <a:t>May 2022</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802 EC approval						</a:t>
            </a:r>
            <a:r>
              <a:rPr lang="en-US" altLang="en-US" kern="0" dirty="0">
                <a:solidFill>
                  <a:schemeClr val="tx1"/>
                </a:solidFill>
                <a:cs typeface="+mn-ea"/>
                <a:sym typeface="Wingdings" panose="05000000000000000000" pitchFamily="2" charset="2"/>
              </a:rPr>
              <a:t>May 2022</a:t>
            </a:r>
            <a:endParaRPr lang="en-US" altLang="en-US" kern="0" dirty="0">
              <a:solidFill>
                <a:schemeClr val="tx1"/>
              </a:solidFill>
            </a:endParaRPr>
          </a:p>
          <a:p>
            <a:pPr lvl="1" defTabSz="337185">
              <a:buFont typeface="Arial" panose="020B0604020202020204" pitchFamily="34" charset="0"/>
              <a:buChar char="•"/>
              <a:defRPr/>
            </a:pPr>
            <a:r>
              <a:rPr lang="en-US" altLang="en-US" kern="0" dirty="0" err="1">
                <a:solidFill>
                  <a:schemeClr val="tx1"/>
                </a:solidFill>
                <a:sym typeface="+mn-ea"/>
              </a:rPr>
              <a:t>RevCom</a:t>
            </a:r>
            <a:r>
              <a:rPr lang="en-US" altLang="en-US" kern="0" dirty="0">
                <a:solidFill>
                  <a:schemeClr val="tx1"/>
                </a:solidFill>
                <a:sym typeface="+mn-ea"/>
              </a:rPr>
              <a:t> and SASB approval		</a:t>
            </a:r>
            <a:r>
              <a:rPr lang="en-US" altLang="en-US" kern="0" dirty="0">
                <a:solidFill>
                  <a:schemeClr val="tx1"/>
                </a:solidFill>
                <a:cs typeface="+mn-ea"/>
                <a:sym typeface="Wingdings" panose="05000000000000000000" pitchFamily="2" charset="2"/>
              </a:rPr>
              <a:t>Jun 2022</a:t>
            </a:r>
          </a:p>
        </p:txBody>
      </p:sp>
      <p:sp>
        <p:nvSpPr>
          <p:cNvPr id="3" name="Footer Placeholder 2">
            <a:extLst>
              <a:ext uri="{FF2B5EF4-FFF2-40B4-BE49-F238E27FC236}">
                <a16:creationId xmlns:a16="http://schemas.microsoft.com/office/drawing/2014/main" id="{228CF65E-70BC-423A-A3A7-0AFB168DC77A}"/>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4A38EE42-6E3E-455A-87BE-A4AE8A5CBE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540E4B50-2D85-4C31-9D00-A4F6874D30F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265119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361084" cy="4419599"/>
          </a:xfrm>
        </p:spPr>
        <p:txBody>
          <a:bodyPr/>
          <a:lstStyle/>
          <a:p>
            <a:pPr>
              <a:buFont typeface="Arial" panose="020B0604020202020204" pitchFamily="34" charset="0"/>
              <a:buChar char="•"/>
            </a:pPr>
            <a:r>
              <a:rPr lang="en-US" sz="2000" dirty="0"/>
              <a:t>Since the November electronic interim meeting</a:t>
            </a:r>
          </a:p>
          <a:p>
            <a:pPr marL="800100" lvl="1" indent="-342900">
              <a:buFont typeface="Arial" panose="020B0604020202020204" pitchFamily="34" charset="0"/>
              <a:buChar char="•"/>
            </a:pPr>
            <a:r>
              <a:rPr lang="en-US" sz="1800" dirty="0"/>
              <a:t>Delivered IEEE802.11be D0.2, which is available in the members area</a:t>
            </a:r>
          </a:p>
          <a:p>
            <a:pPr marL="800100" lvl="1" indent="-342900">
              <a:buFont typeface="Arial" panose="020B0604020202020204" pitchFamily="34" charset="0"/>
              <a:buChar char="•"/>
            </a:pPr>
            <a:r>
              <a:rPr lang="en-US" sz="1800" dirty="0"/>
              <a:t>Held 15 teleconferences (8 Joint, 9 parallel MAC/PHY, and 4 MAC conf calls)</a:t>
            </a:r>
          </a:p>
          <a:p>
            <a:pPr marL="1200150" lvl="2" indent="-285750">
              <a:buFont typeface="Arial" panose="020B0604020202020204" pitchFamily="34" charset="0"/>
              <a:buChar char="•"/>
            </a:pPr>
            <a:r>
              <a:rPr lang="en-US" sz="1600" dirty="0"/>
              <a:t>Covering a variety of technical submissions: ~</a:t>
            </a:r>
            <a:r>
              <a:rPr lang="en-US" sz="1600" dirty="0">
                <a:solidFill>
                  <a:schemeClr val="tx1"/>
                </a:solidFill>
              </a:rPr>
              <a:t>55</a:t>
            </a:r>
            <a:r>
              <a:rPr lang="en-US" sz="1600" dirty="0"/>
              <a:t> MAC, ~50 PHY, ~15 Joint</a:t>
            </a:r>
          </a:p>
          <a:p>
            <a:pPr marL="1200150" lvl="2" indent="-285750">
              <a:buFont typeface="Arial" panose="020B0604020202020204" pitchFamily="34" charset="0"/>
              <a:buChar char="•"/>
            </a:pPr>
            <a:r>
              <a:rPr lang="en-US" sz="1600" dirty="0"/>
              <a:t>And building consensus for inclusion of concepts in the TGbe SFD and proposed spec text for the TGbe draft</a:t>
            </a:r>
          </a:p>
          <a:p>
            <a:pPr marL="800100" lvl="1" indent="-342900">
              <a:buFont typeface="Arial" panose="020B0604020202020204" pitchFamily="34" charset="0"/>
              <a:buChar char="•"/>
            </a:pPr>
            <a:r>
              <a:rPr lang="en-US" sz="1800" dirty="0"/>
              <a:t>Continued volunteer assignment for coordinating &amp; preparing draft text for the TGbe draft</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Task group BE and ad-hoc groups operated smoothly following guidelines</a:t>
            </a:r>
          </a:p>
          <a:p>
            <a:pPr marL="800100" lvl="1" indent="-342900">
              <a:buFont typeface="Arial" panose="020B0604020202020204" pitchFamily="34" charset="0"/>
              <a:buChar char="•"/>
            </a:pPr>
            <a:r>
              <a:rPr lang="en-US" sz="1800" dirty="0"/>
              <a:t>Ran straw polls on technical submissions by using electronic polling systems</a:t>
            </a:r>
          </a:p>
          <a:p>
            <a:pPr marL="1200150" lvl="2" indent="-285750">
              <a:buFont typeface="Arial" panose="020B0604020202020204" pitchFamily="34" charset="0"/>
              <a:buChar char="•"/>
            </a:pPr>
            <a:r>
              <a:rPr lang="en-US" sz="1600" dirty="0"/>
              <a:t>Concepts intended for the SFD were kept in a compendium of SPs doc., until ready for motion</a:t>
            </a:r>
          </a:p>
          <a:p>
            <a:pPr marL="1200150" lvl="2" indent="-285750">
              <a:buFont typeface="Arial" panose="020B0604020202020204" pitchFamily="34" charset="0"/>
              <a:buChar char="•"/>
            </a:pPr>
            <a:r>
              <a:rPr lang="en-US" sz="1600" dirty="0"/>
              <a:t>Proposed draft texts are expected to be included in subsequent TGbe drafts</a:t>
            </a:r>
          </a:p>
          <a:p>
            <a:pPr marL="800100" lvl="1" indent="-342900">
              <a:buFont typeface="Arial" panose="020B0604020202020204" pitchFamily="34" charset="0"/>
              <a:buChar char="•"/>
            </a:pPr>
            <a:r>
              <a:rPr lang="en-US" sz="1800" dirty="0"/>
              <a:t>Ran (cumulative) motions during pre-announced Joint conference calls</a:t>
            </a:r>
          </a:p>
        </p:txBody>
      </p:sp>
      <p:sp>
        <p:nvSpPr>
          <p:cNvPr id="2" name="Footer Placeholder 1">
            <a:extLst>
              <a:ext uri="{FF2B5EF4-FFF2-40B4-BE49-F238E27FC236}">
                <a16:creationId xmlns:a16="http://schemas.microsoft.com/office/drawing/2014/main" id="{9E23531B-6534-4B44-9280-B29E420FD72F}"/>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9D75D697-E82B-4CFB-A243-B63036FFD54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4CEEDD06-6B7A-4D1C-AE14-B85B435884F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65726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TGbe has scheduled 3 conf. calls during the January electronic plenary</a:t>
            </a:r>
          </a:p>
          <a:p>
            <a:pPr lvl="1">
              <a:buFont typeface="Arial" panose="020B0604020202020204" pitchFamily="34" charset="0"/>
              <a:buChar char="•"/>
            </a:pPr>
            <a:r>
              <a:rPr lang="en-US" dirty="0"/>
              <a:t>One Joint call, and two parallel MAC/PHY</a:t>
            </a:r>
          </a:p>
          <a:p>
            <a:pPr lvl="1">
              <a:buFont typeface="Arial" panose="020B0604020202020204" pitchFamily="34" charset="0"/>
              <a:buChar char="•"/>
            </a:pPr>
            <a:r>
              <a:rPr lang="en-US" dirty="0"/>
              <a:t>Continue presentation of PDTs and of technical submissions</a:t>
            </a:r>
          </a:p>
          <a:p>
            <a:pPr lvl="2">
              <a:buFont typeface="Arial" panose="020B0604020202020204" pitchFamily="34" charset="0"/>
              <a:buChar char="•"/>
            </a:pPr>
            <a:r>
              <a:rPr lang="en-US" dirty="0"/>
              <a:t>Working towards the creation of TGbe D0.3</a:t>
            </a:r>
          </a:p>
          <a:p>
            <a:pPr marL="0" indent="0"/>
            <a:endParaRPr lang="en-US" dirty="0"/>
          </a:p>
          <a:p>
            <a:pPr>
              <a:buFont typeface="Arial" panose="020B0604020202020204" pitchFamily="34" charset="0"/>
              <a:buChar char="•"/>
            </a:pPr>
            <a:r>
              <a:rPr lang="en-US" dirty="0"/>
              <a:t>Agenda is available in 11-21/1983</a:t>
            </a:r>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7" name="Footer Placeholder 6">
            <a:extLst>
              <a:ext uri="{FF2B5EF4-FFF2-40B4-BE49-F238E27FC236}">
                <a16:creationId xmlns:a16="http://schemas.microsoft.com/office/drawing/2014/main" id="{E079680B-C783-4DE2-A094-9CC09DCBD086}"/>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CA7FFA17-27DD-43F4-9766-4E1061CE67E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9" name="Date Placeholder 8">
            <a:extLst>
              <a:ext uri="{FF2B5EF4-FFF2-40B4-BE49-F238E27FC236}">
                <a16:creationId xmlns:a16="http://schemas.microsoft.com/office/drawing/2014/main" id="{25AACE9F-96BC-4797-A087-5807DCCB03F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59622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5105399" cy="4494213"/>
          </a:xfrm>
        </p:spPr>
        <p:txBody>
          <a:bodyPr/>
          <a:lstStyle/>
          <a:p>
            <a:pPr lvl="0"/>
            <a:r>
              <a:rPr lang="en-GB" sz="1400" u="sng" dirty="0">
                <a:highlight>
                  <a:srgbClr val="00FF00"/>
                </a:highlight>
              </a:rPr>
              <a:t>Jan 11 	Monday 	– MAC/PHY		19:00-21:00 ET*</a:t>
            </a:r>
            <a:endParaRPr lang="en-US" sz="1400" dirty="0">
              <a:highlight>
                <a:srgbClr val="00FF00"/>
              </a:highlight>
            </a:endParaRPr>
          </a:p>
          <a:p>
            <a:pPr lvl="0"/>
            <a:r>
              <a:rPr lang="en-GB" sz="1400" u="sng" dirty="0">
                <a:highlight>
                  <a:srgbClr val="00FF00"/>
                </a:highlight>
              </a:rPr>
              <a:t>Jan 13	Wednesday	– MAC/PHY		09:00-11:00 ET*</a:t>
            </a:r>
            <a:endParaRPr lang="en-US" sz="1400" dirty="0">
              <a:highlight>
                <a:srgbClr val="00FF00"/>
              </a:highlight>
            </a:endParaRPr>
          </a:p>
          <a:p>
            <a:pPr lvl="0"/>
            <a:r>
              <a:rPr lang="en-GB" sz="1400" u="sng" dirty="0">
                <a:highlight>
                  <a:srgbClr val="00FF00"/>
                </a:highlight>
              </a:rPr>
              <a:t>Jan 14	Thursday 	– Joint (Motions)		09:00-11:00 ET*</a:t>
            </a:r>
            <a:endParaRPr lang="en-US" sz="1400" dirty="0">
              <a:highlight>
                <a:srgbClr val="00FF00"/>
              </a:highlight>
            </a:endParaRPr>
          </a:p>
          <a:p>
            <a:pPr lvl="0"/>
            <a:r>
              <a:rPr lang="en-GB" sz="1400" dirty="0"/>
              <a:t>Jan 18 	Monday 	– MAC/PHY		19:00-22:00 ET</a:t>
            </a:r>
            <a:endParaRPr lang="en-US" sz="1400" dirty="0"/>
          </a:p>
          <a:p>
            <a:pPr lvl="0"/>
            <a:r>
              <a:rPr lang="en-GB" sz="1400" dirty="0"/>
              <a:t>Jan 20	Wednesday	– Joint (Motions)	 	10:00-12:00 ET</a:t>
            </a:r>
            <a:endParaRPr lang="en-US" sz="1400" dirty="0"/>
          </a:p>
          <a:p>
            <a:pPr lvl="0"/>
            <a:r>
              <a:rPr lang="en-GB" sz="1400" dirty="0"/>
              <a:t>Jan 21	Thursday 	– MAC/PHY		10:00-12:00 ET</a:t>
            </a:r>
            <a:endParaRPr lang="en-US" sz="1400" dirty="0"/>
          </a:p>
          <a:p>
            <a:pPr lvl="0"/>
            <a:r>
              <a:rPr lang="en-GB" sz="1400" dirty="0"/>
              <a:t>Jan 25 	Monday 	– MAC/PHY		10:00-12:00 ET</a:t>
            </a:r>
            <a:endParaRPr lang="en-US" sz="1400" dirty="0"/>
          </a:p>
          <a:p>
            <a:pPr lvl="0"/>
            <a:r>
              <a:rPr lang="en-GB" sz="1400" dirty="0"/>
              <a:t>Jan 27	Wednesday	– Joint			10:00-12:00 ET</a:t>
            </a:r>
            <a:endParaRPr lang="en-US" sz="1400" dirty="0"/>
          </a:p>
          <a:p>
            <a:pPr lvl="0"/>
            <a:r>
              <a:rPr lang="en-GB" sz="1400" dirty="0"/>
              <a:t>Jan 28	Thursday 	– MAC/PHY		19:00-22:00 ET</a:t>
            </a:r>
            <a:endParaRPr lang="en-US" sz="1400" dirty="0"/>
          </a:p>
          <a:p>
            <a:pPr lvl="0"/>
            <a:r>
              <a:rPr lang="en-GB" sz="1400" dirty="0"/>
              <a:t>Feb 01 	Monday 	– MAC/PHY		19:00-22:00 ET</a:t>
            </a:r>
            <a:endParaRPr lang="en-US" sz="1400" dirty="0"/>
          </a:p>
          <a:p>
            <a:pPr lvl="0"/>
            <a:r>
              <a:rPr lang="en-GB" sz="1400" dirty="0"/>
              <a:t>Feb 03	Wednesday	– Joint(Motions)		10:00-12:00 ET</a:t>
            </a:r>
            <a:endParaRPr lang="en-US" sz="1400" dirty="0"/>
          </a:p>
          <a:p>
            <a:pPr lvl="0"/>
            <a:r>
              <a:rPr lang="en-GB" sz="1400" dirty="0"/>
              <a:t>Feb 04	Thursday 	– MAC/PHY		10:00-12:00 ET</a:t>
            </a:r>
            <a:endParaRPr lang="en-US" sz="1400" dirty="0"/>
          </a:p>
          <a:p>
            <a:pPr lvl="0"/>
            <a:r>
              <a:rPr lang="en-GB" sz="1400" dirty="0"/>
              <a:t>Feb 08 	Monday 	– MAC/PHY		10:00-12:00 ET</a:t>
            </a:r>
            <a:endParaRPr lang="en-US" sz="1400" dirty="0"/>
          </a:p>
          <a:p>
            <a:pPr lvl="0"/>
            <a:r>
              <a:rPr lang="en-GB" sz="1400" dirty="0"/>
              <a:t>Feb 10	Wednesday	– Joint			10:00-12:00 ET</a:t>
            </a:r>
            <a:endParaRPr lang="en-US" sz="1400" dirty="0"/>
          </a:p>
          <a:p>
            <a:pPr lvl="0"/>
            <a:r>
              <a:rPr lang="en-US" sz="1400" dirty="0"/>
              <a:t>*Sessions during Electronic Interim Week</a:t>
            </a:r>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GB" sz="1400" dirty="0">
                <a:solidFill>
                  <a:srgbClr val="FF0000"/>
                </a:solidFill>
                <a:highlight>
                  <a:srgbClr val="00FFFF"/>
                </a:highlight>
              </a:rPr>
              <a:t>Feb 11	Thursday 	– No Conf Call		Holiday</a:t>
            </a:r>
            <a:endParaRPr lang="en-US" sz="1400" dirty="0">
              <a:solidFill>
                <a:srgbClr val="FF0000"/>
              </a:solidFill>
              <a:highlight>
                <a:srgbClr val="00FFFF"/>
              </a:highlight>
            </a:endParaRPr>
          </a:p>
          <a:p>
            <a:pPr lvl="0"/>
            <a:r>
              <a:rPr lang="en-GB" sz="1400" dirty="0">
                <a:solidFill>
                  <a:srgbClr val="FF0000"/>
                </a:solidFill>
                <a:highlight>
                  <a:srgbClr val="00FFFF"/>
                </a:highlight>
              </a:rPr>
              <a:t>Feb 15 	Monday 	– No Conf Call		Holiday</a:t>
            </a:r>
            <a:endParaRPr lang="en-US" sz="1400" dirty="0">
              <a:solidFill>
                <a:srgbClr val="FF0000"/>
              </a:solidFill>
              <a:highlight>
                <a:srgbClr val="00FFFF"/>
              </a:highlight>
            </a:endParaRPr>
          </a:p>
          <a:p>
            <a:pPr lvl="0"/>
            <a:r>
              <a:rPr lang="en-GB" sz="1400" dirty="0">
                <a:solidFill>
                  <a:srgbClr val="FF0000"/>
                </a:solidFill>
                <a:highlight>
                  <a:srgbClr val="00FFFF"/>
                </a:highlight>
              </a:rPr>
              <a:t>Feb 17	Wednesday	– No Conf Call		Holiday</a:t>
            </a:r>
            <a:endParaRPr lang="en-US" sz="1400" dirty="0">
              <a:solidFill>
                <a:srgbClr val="FF0000"/>
              </a:solidFill>
              <a:highlight>
                <a:srgbClr val="00FFFF"/>
              </a:highlight>
            </a:endParaRPr>
          </a:p>
          <a:p>
            <a:pPr lvl="0"/>
            <a:r>
              <a:rPr lang="en-GB" sz="1400" dirty="0"/>
              <a:t>Feb 22 	Monday 	– MAC/PHY		10:00-12:00 ET</a:t>
            </a:r>
            <a:endParaRPr lang="en-US" sz="1400" dirty="0"/>
          </a:p>
          <a:p>
            <a:pPr lvl="0"/>
            <a:r>
              <a:rPr lang="en-GB" sz="1400" dirty="0"/>
              <a:t>Feb 24	Wednesday	– Joint(Motions)		10:00-12:00 ET</a:t>
            </a:r>
            <a:endParaRPr lang="en-US" sz="1400" dirty="0"/>
          </a:p>
          <a:p>
            <a:pPr lvl="0"/>
            <a:r>
              <a:rPr lang="en-GB" sz="1400" dirty="0"/>
              <a:t>Feb 25	Thursday 	– MAC/PHY		19:00-22:00 ET</a:t>
            </a:r>
            <a:endParaRPr lang="en-US" sz="1400" dirty="0"/>
          </a:p>
          <a:p>
            <a:pPr lvl="0"/>
            <a:r>
              <a:rPr lang="en-GB" sz="1400" dirty="0"/>
              <a:t>Mar 01 	Monday 	– MAC/PHY		19:00-22:00 ET</a:t>
            </a:r>
            <a:endParaRPr lang="en-US" sz="1400" dirty="0"/>
          </a:p>
          <a:p>
            <a:pPr lvl="0"/>
            <a:r>
              <a:rPr lang="en-GB" sz="1400" dirty="0"/>
              <a:t>Mar 03	Wednesday	– Joint			10:00-12:00 ET</a:t>
            </a:r>
            <a:endParaRPr lang="en-US" sz="1400" dirty="0"/>
          </a:p>
          <a:p>
            <a:pPr lvl="0"/>
            <a:r>
              <a:rPr lang="en-GB" sz="1400" dirty="0"/>
              <a:t>Mar 04	Thursday 	– MAC/PHY		10:00-12:00 ET</a:t>
            </a:r>
            <a:endParaRPr lang="en-US" sz="1400" dirty="0"/>
          </a:p>
          <a:p>
            <a:pPr lvl="0"/>
            <a:r>
              <a:rPr lang="en-GB" sz="1400" dirty="0"/>
              <a:t>Mar 08 	Monday 	– MAC/PHY		10:00-12:00 ET</a:t>
            </a:r>
            <a:endParaRPr lang="en-US" sz="1400" dirty="0"/>
          </a:p>
          <a:p>
            <a:pPr lvl="0"/>
            <a:r>
              <a:rPr lang="en-GB" sz="1400" dirty="0"/>
              <a:t>Mar 10	Wednesday	– Joint			10:00-12:00 ET</a:t>
            </a:r>
            <a:endParaRPr lang="en-US" sz="1400" dirty="0"/>
          </a:p>
          <a:p>
            <a:pPr lvl="0"/>
            <a:r>
              <a:rPr lang="en-GB" sz="1400" dirty="0"/>
              <a:t>Mar 11	Thursday 	– MAC/PHY		19:00-22:00 ET</a:t>
            </a:r>
            <a:endParaRPr lang="en-US" sz="1400" dirty="0"/>
          </a:p>
        </p:txBody>
      </p:sp>
      <p:sp>
        <p:nvSpPr>
          <p:cNvPr id="7" name="Footer Placeholder 6">
            <a:extLst>
              <a:ext uri="{FF2B5EF4-FFF2-40B4-BE49-F238E27FC236}">
                <a16:creationId xmlns:a16="http://schemas.microsoft.com/office/drawing/2014/main" id="{60FDF997-89C2-45CB-853B-CC582D0EE537}"/>
              </a:ext>
            </a:extLst>
          </p:cNvPr>
          <p:cNvSpPr>
            <a:spLocks noGrp="1"/>
          </p:cNvSpPr>
          <p:nvPr>
            <p:ph type="ftr" idx="14"/>
          </p:nvPr>
        </p:nvSpPr>
        <p:spPr/>
        <p:txBody>
          <a:bodyPr/>
          <a:lstStyle/>
          <a:p>
            <a:r>
              <a:rPr lang="en-GB"/>
              <a:t>Alfred Asterjadhi, Qualcomm</a:t>
            </a:r>
            <a:endParaRPr lang="en-GB" dirty="0"/>
          </a:p>
        </p:txBody>
      </p:sp>
      <p:sp>
        <p:nvSpPr>
          <p:cNvPr id="9" name="Slide Number Placeholder 8">
            <a:extLst>
              <a:ext uri="{FF2B5EF4-FFF2-40B4-BE49-F238E27FC236}">
                <a16:creationId xmlns:a16="http://schemas.microsoft.com/office/drawing/2014/main" id="{7FEFBA6C-A6D1-4EAE-A3AD-E6AE9E1150D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10" name="Date Placeholder 9">
            <a:extLst>
              <a:ext uri="{FF2B5EF4-FFF2-40B4-BE49-F238E27FC236}">
                <a16:creationId xmlns:a16="http://schemas.microsoft.com/office/drawing/2014/main" id="{4AA26A75-95E2-42B5-8433-B162C1B3347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22105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a:t>
            </a:r>
            <a:r>
              <a:rPr lang="en-US"/>
              <a:t>for 2021-01-11</a:t>
            </a:r>
            <a:endParaRPr lang="en-US" dirty="0"/>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802.11 09/1034r17</a:t>
            </a:r>
          </a:p>
          <a:p>
            <a:r>
              <a:rPr lang="en-US" dirty="0"/>
              <a:t>Review WG Style Guide</a:t>
            </a:r>
          </a:p>
          <a:p>
            <a:r>
              <a:rPr lang="en-US" dirty="0"/>
              <a:t>New comment resolution tool demo</a:t>
            </a:r>
          </a:p>
          <a:p>
            <a:pPr>
              <a:buFontTx/>
              <a:buNone/>
            </a:pPr>
            <a:endParaRPr lang="en-US" dirty="0"/>
          </a:p>
        </p:txBody>
      </p:sp>
      <p:sp>
        <p:nvSpPr>
          <p:cNvPr id="2" name="Footer Placeholder 1">
            <a:extLst>
              <a:ext uri="{FF2B5EF4-FFF2-40B4-BE49-F238E27FC236}">
                <a16:creationId xmlns:a16="http://schemas.microsoft.com/office/drawing/2014/main" id="{8ED411FF-9505-452C-88A9-CCAD1F33B450}"/>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D537AE83-918E-4D11-8C98-03ADD37EC15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40D0ABFF-E54E-4C03-80E1-129F66F3C3E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276631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 </a:t>
            </a:r>
            <a:r>
              <a:rPr lang="en-US" altLang="zh-CN" dirty="0"/>
              <a:t>January </a:t>
            </a:r>
            <a:r>
              <a:rPr lang="en-US" dirty="0"/>
              <a:t>2021</a:t>
            </a:r>
            <a:endParaRPr lang="en-GB" dirty="0"/>
          </a:p>
        </p:txBody>
      </p:sp>
      <p:sp>
        <p:nvSpPr>
          <p:cNvPr id="9218" name="Rectangle 2"/>
          <p:cNvSpPr>
            <a:spLocks noGrp="1" noChangeArrowheads="1"/>
          </p:cNvSpPr>
          <p:nvPr>
            <p:ph idx="1"/>
          </p:nvPr>
        </p:nvSpPr>
        <p:spPr>
          <a:xfrm>
            <a:off x="914401" y="1676400"/>
            <a:ext cx="10361084" cy="4495800"/>
          </a:xfrm>
          <a:ln/>
        </p:spPr>
        <p:txBody>
          <a:bodyPr/>
          <a:lstStyle/>
          <a:p>
            <a:pPr algn="just">
              <a:spcBef>
                <a:spcPts val="0"/>
              </a:spcBef>
              <a:spcAft>
                <a:spcPts val="600"/>
              </a:spcAft>
              <a:buFont typeface="Arial" panose="020B0604020202020204" pitchFamily="34" charset="0"/>
              <a:buChar char="•"/>
            </a:pPr>
            <a:r>
              <a:rPr lang="en-US" dirty="0"/>
              <a:t>Progress since </a:t>
            </a:r>
            <a:r>
              <a:rPr lang="en-US" altLang="zh-CN" dirty="0"/>
              <a:t>November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t>4 teleconference calls were held</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timeline, motion passed</a:t>
            </a:r>
          </a:p>
          <a:p>
            <a:pPr marL="720725" lvl="1" indent="-342900" algn="just">
              <a:spcBef>
                <a:spcPts val="0"/>
              </a:spcBef>
              <a:spcAft>
                <a:spcPts val="600"/>
              </a:spcAft>
              <a:buFont typeface="Times New Roman" panose="02020603050405020304" pitchFamily="18" charset="0"/>
              <a:buChar char="−"/>
            </a:pPr>
            <a:r>
              <a:rPr lang="en-US" altLang="zh-CN" dirty="0"/>
              <a:t>Elected/Appointed Task Group Officers: 2 Vice Chairs, Secretary and Technical Editor</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Selection Procedure (11-20/1812r0), motion passed</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Functional requirement document (11-20/1813r0), motion passed</a:t>
            </a:r>
          </a:p>
          <a:p>
            <a:pPr marL="720725" lvl="1" indent="-342900" algn="just">
              <a:spcBef>
                <a:spcPts val="0"/>
              </a:spcBef>
              <a:spcAft>
                <a:spcPts val="600"/>
              </a:spcAft>
              <a:buFont typeface="Times New Roman" panose="02020603050405020304" pitchFamily="18" charset="0"/>
              <a:buChar char="−"/>
            </a:pPr>
            <a:r>
              <a:rPr lang="en-US" dirty="0"/>
              <a:t>Presentation of technical submissions (e.g., usage model, general protocol and procedure, channel model……)</a:t>
            </a:r>
          </a:p>
          <a:p>
            <a:pPr marL="1657350" lvl="3" indent="-342900"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Goals for January meeting</a:t>
            </a:r>
          </a:p>
          <a:p>
            <a:pPr marL="720725" lvl="1" indent="-342900" algn="just">
              <a:spcBef>
                <a:spcPts val="0"/>
              </a:spcBef>
              <a:spcAft>
                <a:spcPts val="600"/>
              </a:spcAft>
              <a:buFont typeface="Times New Roman" panose="02020603050405020304" pitchFamily="18" charset="0"/>
              <a:buChar char="−"/>
            </a:pPr>
            <a:r>
              <a:rPr lang="en-US" dirty="0"/>
              <a:t>3 teleconference calls scheduled for </a:t>
            </a:r>
            <a:r>
              <a:rPr lang="en-US" dirty="0" err="1"/>
              <a:t>TGbf</a:t>
            </a:r>
            <a:r>
              <a:rPr lang="en-US" dirty="0"/>
              <a:t> (January 12-14, 9am - 11:00am ET)</a:t>
            </a:r>
          </a:p>
          <a:p>
            <a:pPr marL="720725" lvl="1" indent="-342900" algn="just">
              <a:spcBef>
                <a:spcPts val="0"/>
              </a:spcBef>
              <a:spcAft>
                <a:spcPts val="600"/>
              </a:spcAft>
              <a:buFont typeface="Times New Roman" panose="02020603050405020304" pitchFamily="18" charset="0"/>
              <a:buChar char="−"/>
            </a:pPr>
            <a:r>
              <a:rPr lang="en-US" dirty="0"/>
              <a:t>Presentation of technical submissions</a:t>
            </a:r>
          </a:p>
          <a:p>
            <a:pPr marL="720725" lvl="1" indent="-342900" algn="just">
              <a:spcBef>
                <a:spcPts val="0"/>
              </a:spcBef>
              <a:spcAft>
                <a:spcPts val="600"/>
              </a:spcAft>
              <a:buFont typeface="Times New Roman" panose="02020603050405020304" pitchFamily="18" charset="0"/>
              <a:buChar char="−"/>
            </a:pPr>
            <a:endParaRPr lang="en-US" dirty="0"/>
          </a:p>
          <a:p>
            <a:pPr marL="1657350" lvl="3" indent="-342900" algn="just">
              <a:spcBef>
                <a:spcPts val="0"/>
              </a:spcBef>
              <a:spcAft>
                <a:spcPts val="600"/>
              </a:spcAft>
              <a:buFont typeface="Arial" panose="020B0604020202020204" pitchFamily="34" charset="0"/>
              <a:buChar char="•"/>
            </a:pPr>
            <a:endParaRPr lang="en-US" dirty="0"/>
          </a:p>
        </p:txBody>
      </p:sp>
      <p:sp>
        <p:nvSpPr>
          <p:cNvPr id="3" name="Footer Placeholder 2">
            <a:extLst>
              <a:ext uri="{FF2B5EF4-FFF2-40B4-BE49-F238E27FC236}">
                <a16:creationId xmlns:a16="http://schemas.microsoft.com/office/drawing/2014/main" id="{20E17F7E-FEB2-41C2-88A9-0C8D75B7B871}"/>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237EDDB1-F95D-4D0D-A8FC-8384DA879D2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8353BFC9-214A-495B-8F23-F1C9F51C20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168466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9448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12 (Tuesday), 9am - 11:00am ET   ---- January Interim</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13 (Wednesday), 9am - 11:00am ET ---- January Interim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14 (Thursday), 9am - 11:00am ET  ---- January Interim</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26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February 2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February 23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1F1873F1-29C7-433A-8F39-CEB3CF830FB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330523E4-82C9-4EBD-9391-1C1CE739C6F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1F6B55A4-441D-4BBF-A29C-06237E97538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78003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RCM SG – </a:t>
            </a:r>
            <a:r>
              <a:rPr lang="en-US" dirty="0"/>
              <a:t>January 2021</a:t>
            </a:r>
            <a:endParaRPr dirty="0"/>
          </a:p>
        </p:txBody>
      </p:sp>
      <p:sp>
        <p:nvSpPr>
          <p:cNvPr id="82" name="Content Placeholder 2"/>
          <p:cNvSpPr txBox="1">
            <a:spLocks noGrp="1"/>
          </p:cNvSpPr>
          <p:nvPr>
            <p:ph type="body" idx="4294967295"/>
          </p:nvPr>
        </p:nvSpPr>
        <p:spPr>
          <a:xfrm>
            <a:off x="1178984" y="1415143"/>
            <a:ext cx="10210800" cy="4572000"/>
          </a:xfrm>
          <a:prstGeom prst="rect">
            <a:avLst/>
          </a:prstGeom>
        </p:spPr>
        <p:txBody>
          <a:bodyPr lIns="45719" tIns="45719" rIns="45719" bIns="45719">
            <a:noAutofit/>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 PAR/CSD sets for the two proposed task groups are in process</a:t>
            </a:r>
            <a:r>
              <a:rP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January Interim for RCM SG.</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13:30 ET</a:t>
            </a:r>
          </a:p>
          <a:p>
            <a:pPr>
              <a:buFont typeface="Arial" panose="020B0604020202020204" pitchFamily="34" charset="0"/>
              <a:buChar char="•"/>
              <a:defRPr sz="1500" spc="-1">
                <a:latin typeface="Arial"/>
                <a:ea typeface="Arial"/>
                <a:cs typeface="Arial"/>
                <a:sym typeface="Arial"/>
              </a:defRPr>
            </a:pPr>
            <a:r>
              <a:rPr lang="en-US" sz="2000" dirty="0">
                <a:latin typeface="Times New Roman" panose="02020603050405020304" pitchFamily="18" charset="0"/>
                <a:cs typeface="Times New Roman" panose="02020603050405020304" pitchFamily="18" charset="0"/>
              </a:rPr>
              <a:t>Approval of the new TGs is expected at the end of January.</a:t>
            </a:r>
          </a:p>
          <a:p>
            <a:pPr>
              <a:buClr>
                <a:srgbClr val="000000"/>
              </a:buClr>
              <a:buSzPct val="100000"/>
              <a:buFont typeface="Arial"/>
              <a:buChar char="•"/>
            </a:pPr>
            <a:endParaRPr lang="en-US"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 sessions during the plenary will address any comments on the PARs, and begin targeted discussions to get the new task groups moving once they become </a:t>
            </a:r>
            <a:r>
              <a:rPr lang="en-US" sz="2000">
                <a:latin typeface="Times New Roman" panose="02020603050405020304" pitchFamily="18" charset="0"/>
                <a:cs typeface="Times New Roman" panose="02020603050405020304" pitchFamily="18" charset="0"/>
              </a:rPr>
              <a:t>official.</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802.11-20/</a:t>
            </a:r>
            <a:r>
              <a:rPr lang="en-US" sz="2000" dirty="0">
                <a:latin typeface="Times New Roman" panose="02020603050405020304" pitchFamily="18" charset="0"/>
                <a:cs typeface="Times New Roman" panose="02020603050405020304" pitchFamily="18" charset="0"/>
              </a:rPr>
              <a:t>1629</a:t>
            </a:r>
            <a:r>
              <a:rPr sz="2000" dirty="0">
                <a:latin typeface="Times New Roman" panose="02020603050405020304" pitchFamily="18" charset="0"/>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1.</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C27E15BA-E7E0-464C-9205-05EA33E7CF7C}"/>
              </a:ext>
            </a:extLst>
          </p:cNvPr>
          <p:cNvSpPr>
            <a:spLocks noGrp="1"/>
          </p:cNvSpPr>
          <p:nvPr>
            <p:ph type="ftr" idx="11"/>
          </p:nvPr>
        </p:nvSpPr>
        <p:spPr/>
        <p:txBody>
          <a:bodyPr/>
          <a:lstStyle/>
          <a:p>
            <a:r>
              <a:rPr lang="en-GB"/>
              <a:t>Carol Ansley, Self</a:t>
            </a:r>
          </a:p>
        </p:txBody>
      </p:sp>
      <p:sp>
        <p:nvSpPr>
          <p:cNvPr id="3" name="Slide Number Placeholder 2">
            <a:extLst>
              <a:ext uri="{FF2B5EF4-FFF2-40B4-BE49-F238E27FC236}">
                <a16:creationId xmlns:a16="http://schemas.microsoft.com/office/drawing/2014/main" id="{7205A38E-20B0-40BC-898C-4D0501438B84}"/>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
        <p:nvSpPr>
          <p:cNvPr id="4" name="Date Placeholder 3">
            <a:extLst>
              <a:ext uri="{FF2B5EF4-FFF2-40B4-BE49-F238E27FC236}">
                <a16:creationId xmlns:a16="http://schemas.microsoft.com/office/drawing/2014/main" id="{14A2E721-DDAF-4246-9ED4-308161B6FCB9}"/>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7892681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January 2021</a:t>
            </a:r>
            <a:endParaRPr lang="en-GB" dirty="0"/>
          </a:p>
        </p:txBody>
      </p:sp>
      <p:sp>
        <p:nvSpPr>
          <p:cNvPr id="5122" name="Rectangle 2"/>
          <p:cNvSpPr>
            <a:spLocks noGrp="1" noChangeArrowheads="1"/>
          </p:cNvSpPr>
          <p:nvPr>
            <p:ph idx="1"/>
          </p:nvPr>
        </p:nvSpPr>
        <p:spPr>
          <a:xfrm>
            <a:off x="915458" y="1143000"/>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1600" dirty="0">
                <a:solidFill>
                  <a:schemeClr val="tx1"/>
                </a:solidFill>
              </a:rPr>
              <a:t>Had 1 meetings after Sep </a:t>
            </a:r>
            <a:r>
              <a:rPr lang="en-US" altLang="en-US" sz="1600" dirty="0" err="1">
                <a:solidFill>
                  <a:schemeClr val="tx1"/>
                </a:solidFill>
              </a:rPr>
              <a:t>FtF</a:t>
            </a:r>
            <a:r>
              <a:rPr lang="en-US" altLang="en-US" sz="1600" dirty="0">
                <a:solidFill>
                  <a:schemeClr val="tx1"/>
                </a:solidFill>
              </a:rPr>
              <a:t> (Sep 28</a:t>
            </a:r>
            <a:r>
              <a:rPr lang="en-US" altLang="en-US" sz="1600" baseline="30000" dirty="0">
                <a:solidFill>
                  <a:schemeClr val="tx1"/>
                </a:solidFill>
              </a:rPr>
              <a:t>th</a:t>
            </a:r>
            <a:r>
              <a:rPr lang="en-US" altLang="en-US" sz="1600" dirty="0">
                <a:solidFill>
                  <a:schemeClr val="tx1"/>
                </a:solidFill>
              </a:rPr>
              <a:t> 2020) working on two main contributions, proposed revisions to ITU Rec M.1450-5 and M.1801-2</a:t>
            </a:r>
          </a:p>
          <a:p>
            <a:pPr marL="342900" lvl="2" indent="-342900">
              <a:spcBef>
                <a:spcPts val="300"/>
              </a:spcBef>
              <a:spcAft>
                <a:spcPts val="0"/>
              </a:spcAft>
              <a:buFont typeface="Arial" panose="020B0604020202020204" pitchFamily="34" charset="0"/>
              <a:buChar char="•"/>
              <a:defRPr/>
            </a:pPr>
            <a:r>
              <a:rPr lang="en-US" altLang="en-US" sz="1600" dirty="0">
                <a:solidFill>
                  <a:schemeClr val="tx1"/>
                </a:solidFill>
              </a:rPr>
              <a:t>ITU AHG Recommended 11-20-1538-00-0itu and 11-20-1539-00-0itu to 802.11 and 802.18 as revision to IEEE 802 previously submitted modifications to M-1450-5 and M.1801-2</a:t>
            </a:r>
          </a:p>
          <a:p>
            <a:pPr marL="342900" lvl="2" indent="-342900">
              <a:spcBef>
                <a:spcPts val="300"/>
              </a:spcBef>
              <a:spcAft>
                <a:spcPts val="0"/>
              </a:spcAft>
              <a:buFont typeface="Arial" panose="020B0604020202020204" pitchFamily="34" charset="0"/>
              <a:buChar char="•"/>
              <a:defRPr/>
            </a:pPr>
            <a:r>
              <a:rPr lang="en-US" sz="1600" dirty="0">
                <a:solidFill>
                  <a:schemeClr val="tx1"/>
                </a:solidFill>
              </a:rPr>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dirty="0">
                <a:solidFill>
                  <a:schemeClr val="tx1"/>
                </a:solidFill>
              </a:rPr>
              <a:t>IEEE 802.18-20/0135r01,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rPr>
              <a:t>IEEE 802.18-20/0136r03,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Following final versions submitted to WP 5A and presented in </a:t>
            </a:r>
            <a:r>
              <a:rPr lang="en-GB" dirty="0">
                <a:solidFill>
                  <a:schemeClr val="tx1"/>
                </a:solidFill>
              </a:rPr>
              <a:t>09-20 November 2020 </a:t>
            </a:r>
            <a:r>
              <a:rPr lang="en-US" dirty="0">
                <a:solidFill>
                  <a:schemeClr val="tx1"/>
                </a:solidFill>
              </a:rPr>
              <a:t>meeting</a:t>
            </a:r>
          </a:p>
          <a:p>
            <a:pPr marL="685800" lvl="3" indent="-342900">
              <a:spcBef>
                <a:spcPts val="300"/>
              </a:spcBef>
              <a:spcAft>
                <a:spcPts val="0"/>
              </a:spcAft>
              <a:buFont typeface="Arial" panose="020B0604020202020204" pitchFamily="34" charset="0"/>
              <a:buChar char="•"/>
              <a:defRPr/>
            </a:pPr>
            <a:r>
              <a:rPr lang="en-US" dirty="0">
                <a:solidFill>
                  <a:schemeClr val="tx1"/>
                </a:solidFill>
              </a:rPr>
              <a:t>R19-WP5A-C-0154!!MSW-E,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rPr>
              <a:t>R19-WP5A-C-0153!!MSW-E,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WP 5A Contribution (5A/187) indicating frequency sharing and/or compatibility criteria shall be studied before any inclusion update of Recommendations ITU-R M.1450 and ITU-R M.1801. </a:t>
            </a:r>
          </a:p>
          <a:p>
            <a:pPr marL="228600" lvl="2" indent="-342900">
              <a:spcBef>
                <a:spcPts val="300"/>
              </a:spcBef>
              <a:spcAft>
                <a:spcPts val="0"/>
              </a:spcAft>
              <a:buFont typeface="Arial" panose="020B0604020202020204" pitchFamily="34" charset="0"/>
              <a:buChar char="•"/>
              <a:defRPr/>
            </a:pPr>
            <a:r>
              <a:rPr lang="en-US" dirty="0">
                <a:solidFill>
                  <a:schemeClr val="tx1"/>
                </a:solidFill>
              </a:rPr>
              <a:t>The meeting didn’t reach agreement on the two IEEE contributions.</a:t>
            </a:r>
          </a:p>
          <a:p>
            <a:pPr marL="228600" lvl="2" indent="-342900">
              <a:spcBef>
                <a:spcPts val="300"/>
              </a:spcBef>
              <a:spcAft>
                <a:spcPts val="0"/>
              </a:spcAft>
              <a:buFont typeface="Arial" panose="020B0604020202020204" pitchFamily="34" charset="0"/>
              <a:buChar char="•"/>
              <a:defRPr/>
            </a:pPr>
            <a:r>
              <a:rPr lang="en-US" dirty="0">
                <a:solidFill>
                  <a:schemeClr val="tx1"/>
                </a:solidFill>
              </a:rPr>
              <a:t>Carried over Two Chairman proposals (5A/79&amp;80) LS to BWA and RLAN External Organization to inputs for revisions to Recommendations ITU-R M1450-5 &amp;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ATU AHG have one session on</a:t>
            </a:r>
            <a:r>
              <a:rPr lang="en-GB" dirty="0"/>
              <a:t> Tue 12</a:t>
            </a:r>
            <a:r>
              <a:rPr lang="en-GB" baseline="30000" dirty="0"/>
              <a:t>th</a:t>
            </a:r>
            <a:r>
              <a:rPr lang="en-US" baseline="30000" dirty="0">
                <a:solidFill>
                  <a:schemeClr val="tx1"/>
                </a:solidFill>
              </a:rPr>
              <a:t> </a:t>
            </a:r>
            <a:r>
              <a:rPr lang="en-US" dirty="0">
                <a:solidFill>
                  <a:schemeClr val="tx1"/>
                </a:solidFill>
              </a:rPr>
              <a:t>7PM </a:t>
            </a:r>
            <a:r>
              <a:rPr lang="en-US">
                <a:solidFill>
                  <a:schemeClr val="tx1"/>
                </a:solidFill>
              </a:rPr>
              <a:t>ET: To </a:t>
            </a:r>
            <a:r>
              <a:rPr lang="en-US" dirty="0">
                <a:solidFill>
                  <a:schemeClr val="tx1"/>
                </a:solidFill>
              </a:rPr>
              <a:t>discuss the results of WP 5A Nov meeting and possible contributions to next WP 5A meeting on 2021-04-28 to 2021-05-11</a:t>
            </a:r>
          </a:p>
          <a:p>
            <a:pPr marL="342900" lvl="3" indent="0">
              <a:spcBef>
                <a:spcPts val="300"/>
              </a:spcBef>
              <a:spcAft>
                <a:spcPts val="0"/>
              </a:spcAft>
              <a:defRPr/>
            </a:pPr>
            <a:endParaRPr lang="en-US" dirty="0"/>
          </a:p>
        </p:txBody>
      </p:sp>
      <p:sp>
        <p:nvSpPr>
          <p:cNvPr id="4" name="Footer Placeholder 3">
            <a:extLst>
              <a:ext uri="{FF2B5EF4-FFF2-40B4-BE49-F238E27FC236}">
                <a16:creationId xmlns:a16="http://schemas.microsoft.com/office/drawing/2014/main" id="{7E949835-D03C-49D0-BBD9-417327ADFC95}"/>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03C490AC-7946-46B7-AEFB-8F366CF36C68}"/>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6" name="Date Placeholder 5">
            <a:extLst>
              <a:ext uri="{FF2B5EF4-FFF2-40B4-BE49-F238E27FC236}">
                <a16:creationId xmlns:a16="http://schemas.microsoft.com/office/drawing/2014/main" id="{3C6679F0-0A6E-462F-988C-C932B7A065CF}"/>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77992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11-11/0270r53 (October 2020)</a:t>
            </a:r>
          </a:p>
          <a:p>
            <a:pPr eaLnBrk="1" hangingPunct="1"/>
            <a:r>
              <a:rPr lang="en-US" altLang="en-US" dirty="0"/>
              <a:t>Changes since September 2020:</a:t>
            </a:r>
          </a:p>
          <a:p>
            <a:pPr lvl="1" eaLnBrk="1" hangingPunct="1"/>
            <a:r>
              <a:rPr lang="en-US" altLang="en-US" dirty="0" err="1"/>
              <a:t>TGaz</a:t>
            </a:r>
            <a:r>
              <a:rPr lang="en-US" altLang="en-US" dirty="0"/>
              <a:t> allocations confirmed </a:t>
            </a:r>
          </a:p>
          <a:p>
            <a:pPr eaLnBrk="1" hangingPunct="1"/>
            <a:r>
              <a:rPr lang="en-US" altLang="en-US" dirty="0"/>
              <a:t>Pending changes:</a:t>
            </a:r>
          </a:p>
          <a:p>
            <a:pPr lvl="1" eaLnBrk="1" hangingPunct="1"/>
            <a:r>
              <a:rPr lang="en-US" altLang="en-US" dirty="0"/>
              <a:t>None </a:t>
            </a:r>
          </a:p>
        </p:txBody>
      </p:sp>
      <p:sp>
        <p:nvSpPr>
          <p:cNvPr id="2" name="Footer Placeholder 1">
            <a:extLst>
              <a:ext uri="{FF2B5EF4-FFF2-40B4-BE49-F238E27FC236}">
                <a16:creationId xmlns:a16="http://schemas.microsoft.com/office/drawing/2014/main" id="{C3FE6239-EF26-4107-B58B-E6027C0D8EF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6025BD7C-D00C-4292-8658-76A1B42F175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159CE4AC-0B3A-4572-BE1C-D8970770D61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639497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January 2021</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Complete the technical report on interworking </a:t>
            </a:r>
            <a:r>
              <a:rPr lang="en-US" altLang="en-US" dirty="0">
                <a:hlinkClick r:id="rId2"/>
              </a:rPr>
              <a:t>11-20/0013</a:t>
            </a:r>
            <a:r>
              <a:rPr lang="en-US" altLang="en-US" dirty="0"/>
              <a:t>  </a:t>
            </a:r>
          </a:p>
          <a:p>
            <a:pPr marL="1371600" lvl="2" indent="-457200">
              <a:buFont typeface="+mj-lt"/>
              <a:buAutoNum type="alphaLcParenR"/>
            </a:pPr>
            <a:r>
              <a:rPr lang="en-US" dirty="0"/>
              <a:t>Review the status of the report</a:t>
            </a:r>
          </a:p>
          <a:p>
            <a:pPr marL="1371600" lvl="2" indent="-457200">
              <a:buFont typeface="+mj-lt"/>
              <a:buAutoNum type="alphaLcParenR"/>
            </a:pPr>
            <a:r>
              <a:rPr lang="en-US" dirty="0"/>
              <a:t>Motion resolutions for all open comments </a:t>
            </a:r>
            <a:r>
              <a:rPr lang="en-US" dirty="0">
                <a:hlinkClick r:id="rId3"/>
              </a:rPr>
              <a:t>11-20/1262</a:t>
            </a:r>
            <a:endParaRPr lang="en-US" dirty="0"/>
          </a:p>
          <a:p>
            <a:pPr marL="971550" lvl="1" indent="-457200">
              <a:buFont typeface="+mj-lt"/>
              <a:buAutoNum type="arabicPeriod"/>
            </a:pPr>
            <a:r>
              <a:rPr lang="en-US" dirty="0"/>
              <a:t>Complete the technical report on interworking and have the 802.11 </a:t>
            </a:r>
            <a:r>
              <a:rPr lang="en-US"/>
              <a:t>WG approve </a:t>
            </a:r>
            <a:r>
              <a:rPr lang="en-US" dirty="0"/>
              <a:t>the report</a:t>
            </a:r>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4"/>
              </a:rPr>
              <a:t>11-20/1937</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4 sessions: </a:t>
            </a:r>
            <a:br>
              <a:rPr lang="en-US" altLang="en-US" dirty="0"/>
            </a:br>
            <a:r>
              <a:rPr lang="en-US" altLang="en-US" dirty="0"/>
              <a:t>Tue	 12 Jan 	11:15-13:15 h ET – Status and report review</a:t>
            </a:r>
            <a:br>
              <a:rPr lang="en-US" altLang="en-US" dirty="0"/>
            </a:br>
            <a:r>
              <a:rPr lang="en-US" altLang="en-US" dirty="0"/>
              <a:t>Wed	 13 Jan 	19:00-21:00 h ET – Motions to complete the report</a:t>
            </a:r>
            <a:br>
              <a:rPr lang="en-US" altLang="en-US" dirty="0"/>
            </a:br>
            <a:r>
              <a:rPr lang="en-US" altLang="en-US" dirty="0"/>
              <a:t>Thu	 14 Jan 	11:15-13:15 h ET – </a:t>
            </a:r>
            <a:r>
              <a:rPr lang="en-US" altLang="en-US" i="1" dirty="0"/>
              <a:t>Only if report is not complete</a:t>
            </a:r>
            <a:br>
              <a:rPr lang="en-US" altLang="en-US" dirty="0"/>
            </a:br>
            <a:r>
              <a:rPr lang="en-US" altLang="en-US" dirty="0"/>
              <a:t>Mon	 14 Jan 	19:00-21:00 h ET – </a:t>
            </a:r>
            <a:r>
              <a:rPr lang="en-US" altLang="en-US" i="1" dirty="0"/>
              <a:t>Only if report is not complete</a:t>
            </a:r>
          </a:p>
          <a:p>
            <a:pPr marL="400050">
              <a:buFont typeface="Arial" panose="020B0604020202020204" pitchFamily="34" charset="0"/>
              <a:buChar char="•"/>
            </a:pPr>
            <a:r>
              <a:rPr lang="en-US" altLang="en-US" sz="2200" dirty="0"/>
              <a:t>At 802.11 Closing Plenary Request 802.11 WG Approve the Report</a:t>
            </a:r>
            <a:r>
              <a:rPr lang="en-US" altLang="en-US" sz="2200" b="0" dirty="0"/>
              <a:t> </a:t>
            </a:r>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CA613821-23F2-4973-BEF4-CA7A89606D16}"/>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5779E011-AEF2-4E14-A60B-008C41F2A58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9" name="Date Placeholder 8">
            <a:extLst>
              <a:ext uri="{FF2B5EF4-FFF2-40B4-BE49-F238E27FC236}">
                <a16:creationId xmlns:a16="http://schemas.microsoft.com/office/drawing/2014/main" id="{345F6D6C-A7A4-477F-8DDC-E6591A1C9A4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86935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Two teleconferences since November, both to continue discussions on the </a:t>
            </a:r>
            <a:r>
              <a:rPr lang="en-US" altLang="en-US" sz="2400" b="1" dirty="0" err="1"/>
              <a:t>TGbe</a:t>
            </a:r>
            <a:r>
              <a:rPr lang="en-US" altLang="en-US" sz="2400" b="1" dirty="0"/>
              <a:t> multi-link architecture implications.</a:t>
            </a:r>
          </a:p>
          <a:p>
            <a:pPr marL="342900" lvl="2" indent="-342900">
              <a:spcBef>
                <a:spcPts val="300"/>
              </a:spcBef>
              <a:spcAft>
                <a:spcPts val="0"/>
              </a:spcAft>
              <a:defRPr/>
            </a:pPr>
            <a:endParaRPr lang="en-US" altLang="en-US" sz="2400" b="1" dirty="0"/>
          </a:p>
          <a:p>
            <a:pPr marL="342900" lvl="2" indent="-342900">
              <a:spcBef>
                <a:spcPts val="300"/>
              </a:spcBef>
              <a:spcAft>
                <a:spcPts val="0"/>
              </a:spcAft>
              <a:defRPr/>
            </a:pPr>
            <a:r>
              <a:rPr lang="en-US" altLang="en-US" sz="2400" b="1" dirty="0"/>
              <a:t>Will have two meetings this week: 	Monday 13:30 ET, Wednesday 11:15 ET</a:t>
            </a:r>
          </a:p>
          <a:p>
            <a:pPr marL="342900" lvl="2" indent="-342900">
              <a:spcBef>
                <a:spcPts val="300"/>
              </a:spcBef>
              <a:spcAft>
                <a:spcPts val="0"/>
              </a:spcAft>
              <a:defRPr/>
            </a:pPr>
            <a:endParaRPr lang="en-US" altLang="en-US" sz="2400" b="1" dirty="0"/>
          </a:p>
          <a:p>
            <a:pPr marL="342900" lvl="2" indent="-342900">
              <a:spcBef>
                <a:spcPts val="300"/>
              </a:spcBef>
              <a:spcAft>
                <a:spcPts val="0"/>
              </a:spcAft>
              <a:defRPr/>
            </a:pPr>
            <a:r>
              <a:rPr lang="en-US" altLang="en-US" sz="2400" b="1" dirty="0"/>
              <a:t>Agenda topics:</a:t>
            </a:r>
          </a:p>
          <a:p>
            <a:pPr marL="342900" lvl="2" indent="-342900">
              <a:spcBef>
                <a:spcPts val="300"/>
              </a:spcBef>
              <a:spcAft>
                <a:spcPts val="0"/>
              </a:spcAft>
              <a:buFontTx/>
              <a:buChar char="-"/>
              <a:defRPr/>
            </a:pPr>
            <a:r>
              <a:rPr lang="en-US" altLang="en-US" sz="2400" b="1" dirty="0"/>
              <a:t>“What is an ESS?” (and “HESS”) liaised to </a:t>
            </a:r>
            <a:r>
              <a:rPr lang="en-US" altLang="en-US" sz="2400" b="1" dirty="0" err="1"/>
              <a:t>REVmd</a:t>
            </a:r>
            <a:r>
              <a:rPr lang="en-US" altLang="en-US" sz="2400" b="1" dirty="0"/>
              <a:t> – not accepted at that time.  Will discuss updates and liaising to </a:t>
            </a:r>
            <a:r>
              <a:rPr lang="en-US" altLang="en-US" sz="2400" b="1" dirty="0" err="1"/>
              <a:t>REVme</a:t>
            </a:r>
            <a:r>
              <a:rPr lang="en-US" altLang="en-US" sz="2400" b="1" dirty="0"/>
              <a:t>, this week.</a:t>
            </a:r>
          </a:p>
          <a:p>
            <a:pPr marL="342900" lvl="2" indent="-342900">
              <a:spcBef>
                <a:spcPts val="300"/>
              </a:spcBef>
              <a:spcAft>
                <a:spcPts val="0"/>
              </a:spcAft>
              <a:buFontTx/>
              <a:buChar char="-"/>
              <a:defRPr/>
            </a:pPr>
            <a:r>
              <a:rPr lang="en-US" altLang="en-US" sz="2400" b="1" dirty="0"/>
              <a:t>Continue </a:t>
            </a:r>
            <a:r>
              <a:rPr lang="en-US" altLang="en-US" sz="2400" b="1" dirty="0" err="1"/>
              <a:t>TGbe</a:t>
            </a:r>
            <a:r>
              <a:rPr lang="en-US" altLang="en-US" sz="2400" b="1" dirty="0"/>
              <a:t> architecture discussion.</a:t>
            </a:r>
          </a:p>
          <a:p>
            <a:pPr marL="342900" lvl="2" indent="-342900">
              <a:spcBef>
                <a:spcPts val="300"/>
              </a:spcBef>
              <a:spcAft>
                <a:spcPts val="0"/>
              </a:spcAft>
              <a:buFontTx/>
              <a:buChar char="-"/>
              <a:defRPr/>
            </a:pPr>
            <a:r>
              <a:rPr lang="en-US" altLang="en-US" sz="2400" b="1" dirty="0"/>
              <a:t>Potentially: </a:t>
            </a:r>
            <a:r>
              <a:rPr lang="en-US" altLang="en-US" sz="2400" b="1" dirty="0" err="1"/>
              <a:t>TGbd</a:t>
            </a:r>
            <a:r>
              <a:rPr lang="en-US" altLang="en-US" sz="2400" b="1" dirty="0"/>
              <a:t> architecture discussion (Wed)</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6847F90-6F52-43B1-8967-8B60477840B2}"/>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EC2F11F-A3F0-4DF4-95C1-ACFBEA85265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BACF5475-87AB-4CE9-A93F-B964FCC95F21}"/>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327349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DC0F22DA-D701-4C0E-9395-7B1BB30CAF3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36367C9F-357D-4649-957A-AB4F4968FE3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33DFEEB4-E5D4-40F8-81E3-928EB74C21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009348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7BADE26F-CBCD-45FF-8DF4-74794F775364}"/>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 during the Jan 2021 virtual meeting</a:t>
            </a:r>
          </a:p>
        </p:txBody>
      </p:sp>
      <p:sp>
        <p:nvSpPr>
          <p:cNvPr id="15366" name="Content Placeholder 2">
            <a:extLst>
              <a:ext uri="{FF2B5EF4-FFF2-40B4-BE49-F238E27FC236}">
                <a16:creationId xmlns:a16="http://schemas.microsoft.com/office/drawing/2014/main" id="{B07BAC84-3E9D-447B-B2A0-EAE18381D2EB}"/>
              </a:ext>
            </a:extLst>
          </p:cNvPr>
          <p:cNvSpPr>
            <a:spLocks noGrp="1" noChangeArrowheads="1"/>
          </p:cNvSpPr>
          <p:nvPr>
            <p:ph idx="4294967295"/>
          </p:nvPr>
        </p:nvSpPr>
        <p:spPr>
          <a:xfrm>
            <a:off x="2251076" y="2036763"/>
            <a:ext cx="7783513" cy="4267200"/>
          </a:xfrm>
        </p:spPr>
        <p:txBody>
          <a:bodyPr vert="horz" wrap="square" lIns="91440" tIns="45720" rIns="91440" bIns="45720" numCol="1" anchor="t" anchorCtr="0" compatLnSpc="1">
            <a:prstTxWarp prst="textNoShape">
              <a:avLst/>
            </a:prstTxWarp>
          </a:bodyPr>
          <a:lstStyle/>
          <a:p>
            <a:r>
              <a:rPr lang="en-AU" altLang="en-US"/>
              <a:t>The Coex SC is formally meeting once this week:</a:t>
            </a:r>
          </a:p>
          <a:p>
            <a:pPr lvl="1"/>
            <a:r>
              <a:rPr lang="en-AU" altLang="en-US"/>
              <a:t>Wed, 13 Jan 2021 at 4-6 pm</a:t>
            </a:r>
          </a:p>
          <a:p>
            <a:r>
              <a:rPr lang="en-AU" altLang="en-US"/>
              <a:t>The session clashes with no other TG/SG and so a big crowd is requested! </a:t>
            </a:r>
            <a:r>
              <a:rPr lang="en-AU" altLang="en-US">
                <a:sym typeface="Wingdings" panose="05000000000000000000" pitchFamily="2" charset="2"/>
              </a:rPr>
              <a:t></a:t>
            </a:r>
            <a:endParaRPr lang="en-AU" altLang="en-US"/>
          </a:p>
        </p:txBody>
      </p:sp>
      <p:sp>
        <p:nvSpPr>
          <p:cNvPr id="2" name="Footer Placeholder 1">
            <a:extLst>
              <a:ext uri="{FF2B5EF4-FFF2-40B4-BE49-F238E27FC236}">
                <a16:creationId xmlns:a16="http://schemas.microsoft.com/office/drawing/2014/main" id="{FF7A7466-9E5A-48AF-ADF2-F6F3A071ED2F}"/>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E6ADC5C0-368A-4157-A7B6-0875068BC882}"/>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4" name="Date Placeholder 3">
            <a:extLst>
              <a:ext uri="{FF2B5EF4-FFF2-40B4-BE49-F238E27FC236}">
                <a16:creationId xmlns:a16="http://schemas.microsoft.com/office/drawing/2014/main" id="{CD551E02-30A8-416F-BDBE-20D249297C98}"/>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3976442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a:extLst>
              <a:ext uri="{FF2B5EF4-FFF2-40B4-BE49-F238E27FC236}">
                <a16:creationId xmlns:a16="http://schemas.microsoft.com/office/drawing/2014/main" id="{5F3FBF95-9CFF-4871-8C60-317B69DC6EE9}"/>
              </a:ext>
            </a:extLst>
          </p:cNvPr>
          <p:cNvSpPr>
            <a:spLocks noGrp="1" noChangeArrowheads="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a:t>The IEEE 802.11 Coex SC will focus on various issues related to coexistence</a:t>
            </a:r>
          </a:p>
        </p:txBody>
      </p:sp>
      <p:sp>
        <p:nvSpPr>
          <p:cNvPr id="3078" name="Content Placeholder 2">
            <a:extLst>
              <a:ext uri="{FF2B5EF4-FFF2-40B4-BE49-F238E27FC236}">
                <a16:creationId xmlns:a16="http://schemas.microsoft.com/office/drawing/2014/main" id="{16E9F72A-CBED-4A4D-8391-5D2B55B5E5BB}"/>
              </a:ext>
            </a:extLst>
          </p:cNvPr>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(11-20-1928) to be addressed include:</a:t>
            </a:r>
          </a:p>
          <a:p>
            <a:pPr>
              <a:defRPr/>
            </a:pPr>
            <a:r>
              <a:rPr lang="en-AU" dirty="0"/>
              <a:t>Update on results from actual LAA deployments</a:t>
            </a:r>
          </a:p>
          <a:p>
            <a:pPr lvl="1">
              <a:defRPr/>
            </a:pPr>
            <a:r>
              <a:rPr lang="en-AU" dirty="0"/>
              <a:t>Presented by Uni of Chicago researcher (see 11-20-1973)</a:t>
            </a:r>
          </a:p>
          <a:p>
            <a:pPr>
              <a:defRPr/>
            </a:pPr>
            <a:r>
              <a:rPr lang="en-AU" dirty="0"/>
              <a:t>Update of 3GPP activities in NR-U/LAA</a:t>
            </a:r>
          </a:p>
          <a:p>
            <a:pPr lvl="1">
              <a:defRPr/>
            </a:pPr>
            <a:r>
              <a:rPr lang="en-AU" dirty="0"/>
              <a:t>Particularly progress related to 6 GHz in R17</a:t>
            </a:r>
          </a:p>
          <a:p>
            <a:pPr>
              <a:defRPr/>
            </a:pPr>
            <a:r>
              <a:rPr lang="en-AU" dirty="0"/>
              <a:t>Review of recent/upcoming ETSI BRAN activities</a:t>
            </a:r>
          </a:p>
          <a:p>
            <a:pPr lvl="1">
              <a:defRPr/>
            </a:pPr>
            <a:r>
              <a:rPr lang="en-AU" dirty="0"/>
              <a:t>EN 303 687 issues (6 GHz)</a:t>
            </a:r>
          </a:p>
          <a:p>
            <a:pPr lvl="2">
              <a:defRPr/>
            </a:pPr>
            <a:r>
              <a:rPr lang="en-AU" dirty="0"/>
              <a:t>Good news on a continuing compromise for operation in 6 GHz band!</a:t>
            </a:r>
          </a:p>
          <a:p>
            <a:pPr lvl="2">
              <a:defRPr/>
            </a:pPr>
            <a:r>
              <a:rPr lang="en-AU" dirty="0"/>
              <a:t>Also sync access, wideband access, LBT mechanism, NB FH issues</a:t>
            </a:r>
          </a:p>
          <a:p>
            <a:pPr lvl="1">
              <a:defRPr/>
            </a:pPr>
            <a:r>
              <a:rPr lang="en-AU" dirty="0"/>
              <a:t>EN 301 893 issues (5 GHz)</a:t>
            </a:r>
          </a:p>
          <a:p>
            <a:pPr lvl="2">
              <a:defRPr/>
            </a:pPr>
            <a:r>
              <a:rPr lang="en-AU" dirty="0"/>
              <a:t>Good-</a:t>
            </a:r>
            <a:r>
              <a:rPr lang="en-AU" dirty="0" err="1"/>
              <a:t>ish</a:t>
            </a:r>
            <a:r>
              <a:rPr lang="en-AU" dirty="0"/>
              <a:t> news, with a potential compromise … but no consensus</a:t>
            </a:r>
          </a:p>
        </p:txBody>
      </p:sp>
      <p:sp>
        <p:nvSpPr>
          <p:cNvPr id="2" name="Footer Placeholder 1">
            <a:extLst>
              <a:ext uri="{FF2B5EF4-FFF2-40B4-BE49-F238E27FC236}">
                <a16:creationId xmlns:a16="http://schemas.microsoft.com/office/drawing/2014/main" id="{30C9CCC6-8704-4B59-BF52-D67806A7AE06}"/>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E496F021-086A-40F6-9A85-97B5074D5A03}"/>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
        <p:nvSpPr>
          <p:cNvPr id="4" name="Date Placeholder 3">
            <a:extLst>
              <a:ext uri="{FF2B5EF4-FFF2-40B4-BE49-F238E27FC236}">
                <a16:creationId xmlns:a16="http://schemas.microsoft.com/office/drawing/2014/main" id="{F7B43FB6-0D85-4D64-8656-303180701529}"/>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42471432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7601</TotalTime>
  <Words>3482</Words>
  <Application>Microsoft Office PowerPoint</Application>
  <PresentationFormat>Widescreen</PresentationFormat>
  <Paragraphs>523</Paragraphs>
  <Slides>33</Slides>
  <Notes>16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7" baseType="lpstr">
      <vt:lpstr>Arial</vt:lpstr>
      <vt:lpstr>Times New Roman</vt:lpstr>
      <vt:lpstr>Office Theme</vt:lpstr>
      <vt:lpstr>Document</vt:lpstr>
      <vt:lpstr>WG11 Opening Report Snapshot Slides January 2021</vt:lpstr>
      <vt:lpstr>Abstract</vt:lpstr>
      <vt:lpstr>Editors Meeting: Agenda for 2021-01-11</vt:lpstr>
      <vt:lpstr>ANA Status</vt:lpstr>
      <vt:lpstr>802.11 AANI SC – January 2021</vt:lpstr>
      <vt:lpstr>ARC (Architecture) – Jan 2021</vt:lpstr>
      <vt:lpstr>ARC (Architecture) – Jan 2021</vt:lpstr>
      <vt:lpstr>The Coex SC will formally meet once during the Jan 2021 virtual meeting</vt:lpstr>
      <vt:lpstr>The IEEE 802.11 Coex SC will focus on various issues related to coexistence</vt:lpstr>
      <vt:lpstr>PAR Review SC – January Snapshot Chair: Jon Rosdahl</vt:lpstr>
      <vt:lpstr>WNG SC (Wireless Next Generation)</vt:lpstr>
      <vt:lpstr>IEEE 802 JTC1 SC will meet once (virtually) in Jan 2021 (Tue 4-6pm ET) </vt:lpstr>
      <vt:lpstr>IEEE 802 has submitted 106 standards into the PSDO pipeline</vt:lpstr>
      <vt:lpstr>A large number of IEEE 802 submissions are in the PSDO balloting process</vt:lpstr>
      <vt:lpstr>IEEE 802.11ax – January 2021</vt:lpstr>
      <vt:lpstr>TGay – Schedule</vt:lpstr>
      <vt:lpstr>NGP TG AZ – Jan. 2021 TGaz Next Generation Positioning</vt:lpstr>
      <vt:lpstr>TGba (Wake-up Radio) </vt:lpstr>
      <vt:lpstr>TGbb (Light Communication)</vt:lpstr>
      <vt:lpstr>IEEE 802.11 TGbc Broadcast Services Chair: Marc Emmelmann</vt:lpstr>
      <vt:lpstr>IEEE 802.11 TGbc Broadcast Services Chair: Marc Emmelmann</vt:lpstr>
      <vt:lpstr>IEEE 802.11 TGbc Broadcast Services Chair: Marc Emmelmann</vt:lpstr>
      <vt:lpstr>Snapshot of IEEE 802.11 TGbd for Jan 2021 Interim</vt:lpstr>
      <vt:lpstr>IEEE 802.11 TGbd TC Plan for the week</vt:lpstr>
      <vt:lpstr>TGbd Progress Documents</vt:lpstr>
      <vt:lpstr>IEEE 802.11 TGbd Timeline</vt:lpstr>
      <vt:lpstr>TGbe (Extremely High Throughput)</vt:lpstr>
      <vt:lpstr>TGbe (Extremely High Throughput)</vt:lpstr>
      <vt:lpstr>Teleconference Plan</vt:lpstr>
      <vt:lpstr>TGbf (WLAN Sensing)– January 2021</vt:lpstr>
      <vt:lpstr>Teleconference Times</vt:lpstr>
      <vt:lpstr>IEEE 802.11 RCM SG – January 2021</vt:lpstr>
      <vt:lpstr>802.11 ITU Liaison Ad Hoc (ITU AHG) – January 2021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185</cp:revision>
  <cp:lastPrinted>1601-01-01T00:00:00Z</cp:lastPrinted>
  <dcterms:created xsi:type="dcterms:W3CDTF">2018-05-02T19:26:26Z</dcterms:created>
  <dcterms:modified xsi:type="dcterms:W3CDTF">2021-01-11T05:47:50Z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