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2" r:id="rId12"/>
    <p:sldId id="484" r:id="rId13"/>
    <p:sldId id="486" r:id="rId14"/>
    <p:sldId id="516" r:id="rId15"/>
    <p:sldId id="283" r:id="rId16"/>
    <p:sldId id="519" r:id="rId17"/>
    <p:sldId id="511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D4F334-382F-44FB-8714-06BC072FAFEA}" v="7" dt="2021-01-15T14:35:43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89701" autoAdjust="0"/>
  </p:normalViewPr>
  <p:slideViewPr>
    <p:cSldViewPr>
      <p:cViewPr varScale="1">
        <p:scale>
          <a:sx n="59" d="100"/>
          <a:sy n="59" d="100"/>
        </p:scale>
        <p:origin x="78" y="47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A3CBF7A7-23E8-4170-9748-1528A69CF1DC}"/>
    <pc:docChg chg="custSel modSld modMainMaster">
      <pc:chgData name="Jon Rosdahl" userId="2820f357-2dd4-4127-8713-e0bfde0fd756" providerId="ADAL" clId="{A3CBF7A7-23E8-4170-9748-1528A69CF1DC}" dt="2021-01-15T14:38:05.408" v="255" actId="6549"/>
      <pc:docMkLst>
        <pc:docMk/>
      </pc:docMkLst>
      <pc:sldChg chg="modSp">
        <pc:chgData name="Jon Rosdahl" userId="2820f357-2dd4-4127-8713-e0bfde0fd756" providerId="ADAL" clId="{A3CBF7A7-23E8-4170-9748-1528A69CF1DC}" dt="2021-01-15T14:28:55.465" v="27" actId="20577"/>
        <pc:sldMkLst>
          <pc:docMk/>
          <pc:sldMk cId="0" sldId="256"/>
        </pc:sldMkLst>
        <pc:spChg chg="mod">
          <ac:chgData name="Jon Rosdahl" userId="2820f357-2dd4-4127-8713-e0bfde0fd756" providerId="ADAL" clId="{A3CBF7A7-23E8-4170-9748-1528A69CF1DC}" dt="2021-01-15T14:28:55.465" v="2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A3CBF7A7-23E8-4170-9748-1528A69CF1DC}" dt="2021-01-15T14:02:51.950" v="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 Rosdahl" userId="2820f357-2dd4-4127-8713-e0bfde0fd756" providerId="ADAL" clId="{A3CBF7A7-23E8-4170-9748-1528A69CF1DC}" dt="2021-01-15T14:29:55.542" v="29" actId="6549"/>
        <pc:sldMkLst>
          <pc:docMk/>
          <pc:sldMk cId="88889709" sldId="266"/>
        </pc:sldMkLst>
        <pc:spChg chg="mod">
          <ac:chgData name="Jon Rosdahl" userId="2820f357-2dd4-4127-8713-e0bfde0fd756" providerId="ADAL" clId="{A3CBF7A7-23E8-4170-9748-1528A69CF1DC}" dt="2021-01-15T14:29:55.542" v="29" actId="6549"/>
          <ac:spMkLst>
            <pc:docMk/>
            <pc:sldMk cId="88889709" sldId="266"/>
            <ac:spMk id="17" creationId="{D8CB2B35-7914-4484-B4C8-E09AC0C299F9}"/>
          </ac:spMkLst>
        </pc:spChg>
      </pc:sldChg>
      <pc:sldChg chg="modSp modNotesTx">
        <pc:chgData name="Jon Rosdahl" userId="2820f357-2dd4-4127-8713-e0bfde0fd756" providerId="ADAL" clId="{A3CBF7A7-23E8-4170-9748-1528A69CF1DC}" dt="2021-01-15T14:35:58.611" v="202" actId="6549"/>
        <pc:sldMkLst>
          <pc:docMk/>
          <pc:sldMk cId="1017069488" sldId="511"/>
        </pc:sldMkLst>
        <pc:spChg chg="mod">
          <ac:chgData name="Jon Rosdahl" userId="2820f357-2dd4-4127-8713-e0bfde0fd756" providerId="ADAL" clId="{A3CBF7A7-23E8-4170-9748-1528A69CF1DC}" dt="2021-01-15T14:35:15.468" v="157" actId="20577"/>
          <ac:spMkLst>
            <pc:docMk/>
            <pc:sldMk cId="1017069488" sldId="511"/>
            <ac:spMk id="4" creationId="{00000000-0000-0000-0000-000000000000}"/>
          </ac:spMkLst>
        </pc:spChg>
      </pc:sldChg>
      <pc:sldChg chg="modSp">
        <pc:chgData name="Jon Rosdahl" userId="2820f357-2dd4-4127-8713-e0bfde0fd756" providerId="ADAL" clId="{A3CBF7A7-23E8-4170-9748-1528A69CF1DC}" dt="2021-01-15T14:38:05.408" v="255" actId="6549"/>
        <pc:sldMkLst>
          <pc:docMk/>
          <pc:sldMk cId="1285106033" sldId="519"/>
        </pc:sldMkLst>
        <pc:spChg chg="mod">
          <ac:chgData name="Jon Rosdahl" userId="2820f357-2dd4-4127-8713-e0bfde0fd756" providerId="ADAL" clId="{A3CBF7A7-23E8-4170-9748-1528A69CF1DC}" dt="2021-01-15T14:38:05.408" v="255" actId="6549"/>
          <ac:spMkLst>
            <pc:docMk/>
            <pc:sldMk cId="1285106033" sldId="519"/>
            <ac:spMk id="8" creationId="{7B8A0CA0-9C1E-4722-82B0-EF1FBB7A6360}"/>
          </ac:spMkLst>
        </pc:spChg>
      </pc:sldChg>
      <pc:sldMasterChg chg="modSp">
        <pc:chgData name="Jon Rosdahl" userId="2820f357-2dd4-4127-8713-e0bfde0fd756" providerId="ADAL" clId="{A3CBF7A7-23E8-4170-9748-1528A69CF1DC}" dt="2021-01-15T14:02:44.241" v="1" actId="6549"/>
        <pc:sldMasterMkLst>
          <pc:docMk/>
          <pc:sldMasterMk cId="4140644176" sldId="2147483724"/>
        </pc:sldMasterMkLst>
        <pc:spChg chg="mod">
          <ac:chgData name="Jon Rosdahl" userId="2820f357-2dd4-4127-8713-e0bfde0fd756" providerId="ADAL" clId="{A3CBF7A7-23E8-4170-9748-1528A69CF1DC}" dt="2021-01-15T14:02:44.241" v="1" actId="6549"/>
          <ac:spMkLst>
            <pc:docMk/>
            <pc:sldMasterMk cId="4140644176" sldId="2147483724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802.11-20/1941r1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802.11-20/1941r1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802.11-20/1941r1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802.11-20/1941r1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802.11-20/1941r1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TBC = Venue has been selected. Contracts have not been executed but are being negotiated.</a:t>
            </a:r>
          </a:p>
          <a:p>
            <a:r>
              <a:rPr lang="en-US" dirty="0"/>
              <a:t>Go/No Go for May = Feb 3</a:t>
            </a:r>
          </a:p>
          <a:p>
            <a:r>
              <a:rPr lang="en-US" dirty="0"/>
              <a:t>Go/No Go for July = March 2 or 5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802.11-20/1941r1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15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TBC = Venue has been selected. Contracts have not been executed, but are being negotiated.</a:t>
            </a:r>
            <a:br>
              <a:rPr lang="en-US" dirty="0"/>
            </a:br>
            <a:r>
              <a:rPr lang="en-US" dirty="0"/>
              <a:t>For May the </a:t>
            </a:r>
            <a:r>
              <a:rPr lang="en-US" sz="1200" b="0" dirty="0"/>
              <a:t>Go/</a:t>
            </a:r>
            <a:r>
              <a:rPr lang="en-US" sz="1200" b="0" dirty="0" err="1"/>
              <a:t>NoGo</a:t>
            </a:r>
            <a:r>
              <a:rPr lang="en-US" sz="1200" b="0" dirty="0"/>
              <a:t> - Decision Feb 3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b="0" dirty="0"/>
              <a:t>For July  the Go/</a:t>
            </a:r>
            <a:r>
              <a:rPr lang="en-US" sz="1200" b="0" dirty="0" err="1"/>
              <a:t>NoGo</a:t>
            </a:r>
            <a:r>
              <a:rPr lang="en-US" sz="1200" b="0" dirty="0"/>
              <a:t> - Decision March 5 </a:t>
            </a:r>
            <a:endParaRPr lang="en-US" sz="1200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802.11-20/1941r1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802.11-20/1941r1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37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29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26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1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40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4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7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75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19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11-20-1941r1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4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4/" TargetMode="External"/><Relationship Id="rId3" Type="http://schemas.openxmlformats.org/officeDocument/2006/relationships/hyperlink" Target="http://www.ieee802.org/3/" TargetMode="External"/><Relationship Id="rId7" Type="http://schemas.openxmlformats.org/officeDocument/2006/relationships/hyperlink" Target="http://www.ieee802.org/19/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5" Type="http://schemas.openxmlformats.org/officeDocument/2006/relationships/hyperlink" Target="https://mentor.ieee.org/802.15/documents?is_dcn=agenda&amp;is_group=0000" TargetMode="External"/><Relationship Id="rId4" Type="http://schemas.openxmlformats.org/officeDocument/2006/relationships/hyperlink" Target="https://mentor.ieee.org/802.11/documents?is_dcn=agenda&amp;is_group=0000" TargetMode="External"/><Relationship Id="rId9" Type="http://schemas.openxmlformats.org/officeDocument/2006/relationships/hyperlink" Target="https://mentor.ieee.org/802-ec/dcn/20/ec-20-0252-01-WCSG-Wireless%20Treasurer%20Report%20Jan%202021%20-%20Electronic%20Interim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p=3183700005&amp;t=47200043" TargetMode="External"/><Relationship Id="rId2" Type="http://schemas.openxmlformats.org/officeDocument/2006/relationships/hyperlink" Target="https://imat.ieee.org/802.11/attendance-groups?p=326760000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– January 2021-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</a:t>
            </a:r>
            <a:r>
              <a:rPr lang="en-GB" dirty="0">
                <a:solidFill>
                  <a:schemeClr val="bg1"/>
                </a:solidFill>
              </a:rPr>
              <a:t>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chemeClr val="bg1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3.9 - 2021 </a:t>
            </a:r>
            <a:r>
              <a:rPr lang="en-US" dirty="0"/>
              <a:t>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Interim: 10-15 January </a:t>
            </a:r>
            <a:r>
              <a:rPr lang="es-ES" b="0" strike="sngStrike" dirty="0"/>
              <a:t>Hotel Irvine, Irvine CA USA – TBC </a:t>
            </a:r>
            <a:r>
              <a:rPr lang="es-ES" dirty="0"/>
              <a:t>- Electronic</a:t>
            </a:r>
            <a:endParaRPr lang="en-US" dirty="0"/>
          </a:p>
          <a:p>
            <a:r>
              <a:rPr lang="en-US" dirty="0"/>
              <a:t>Plenary: 14-19 March </a:t>
            </a:r>
            <a:r>
              <a:rPr lang="en-US" b="0" strike="sngStrike" dirty="0"/>
              <a:t>Hyatt Regency Denver at Colorado Convention Center</a:t>
            </a:r>
            <a:endParaRPr lang="sv-SE" strike="sngStrike" dirty="0"/>
          </a:p>
          <a:p>
            <a:r>
              <a:rPr lang="sv-SE" dirty="0"/>
              <a:t>	</a:t>
            </a:r>
            <a:r>
              <a:rPr lang="sv-SE" strike="sngStrike" dirty="0"/>
              <a:t>IEEE 802 </a:t>
            </a:r>
            <a:r>
              <a:rPr lang="en-US" strike="sngStrike" dirty="0"/>
              <a:t>40</a:t>
            </a:r>
            <a:r>
              <a:rPr lang="en-US" strike="sngStrike" baseline="30000" dirty="0"/>
              <a:t>th</a:t>
            </a:r>
            <a:r>
              <a:rPr lang="en-US" strike="sngStrike" dirty="0"/>
              <a:t> </a:t>
            </a:r>
            <a:r>
              <a:rPr lang="en-US" strike="sngStrike" dirty="0">
                <a:solidFill>
                  <a:srgbClr val="FF0000"/>
                </a:solidFill>
              </a:rPr>
              <a:t>41</a:t>
            </a:r>
            <a:r>
              <a:rPr lang="en-US" strike="sngStrike" baseline="30000" dirty="0">
                <a:solidFill>
                  <a:srgbClr val="FF0000"/>
                </a:solidFill>
              </a:rPr>
              <a:t>st</a:t>
            </a:r>
            <a:r>
              <a:rPr lang="en-US" strike="sngStrike" dirty="0"/>
              <a:t> Anniversary Celebrations!!     </a:t>
            </a:r>
            <a:r>
              <a:rPr lang="en-US" dirty="0"/>
              <a:t>Electronic</a:t>
            </a:r>
          </a:p>
          <a:p>
            <a:r>
              <a:rPr lang="en-US" dirty="0"/>
              <a:t>Interim: 9-14 May </a:t>
            </a:r>
            <a:r>
              <a:rPr lang="en-US" b="0" dirty="0"/>
              <a:t>Panama Hilton, Panama, Panama - TBC</a:t>
            </a:r>
            <a:endParaRPr lang="en-US" dirty="0"/>
          </a:p>
          <a:p>
            <a:r>
              <a:rPr lang="en-US" dirty="0"/>
              <a:t>Plenary: 11-16 July </a:t>
            </a:r>
            <a:r>
              <a:rPr lang="en-US" b="0" dirty="0"/>
              <a:t>Marriott Madrid Auditorium, Madrid, Spain - TBC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dirty="0"/>
              <a:t>Hilton Waikoloa Village, Kona, HI, USA</a:t>
            </a:r>
            <a:endParaRPr lang="en-US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650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– Straw Poll</a:t>
            </a:r>
          </a:p>
          <a:p>
            <a:r>
              <a:rPr lang="en-US" dirty="0"/>
              <a:t>3.1.3 --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When do you expect the next in person 802.11 Session will be?</a:t>
            </a:r>
          </a:p>
          <a:p>
            <a:pPr lvl="1"/>
            <a:r>
              <a:rPr lang="en-US" sz="2400" dirty="0"/>
              <a:t>		</a:t>
            </a:r>
          </a:p>
          <a:p>
            <a:pPr lvl="1"/>
            <a:r>
              <a:rPr lang="en-US" sz="2400" dirty="0"/>
              <a:t>      A. May 2021       			  5	--   3%</a:t>
            </a:r>
          </a:p>
          <a:p>
            <a:pPr lvl="1"/>
            <a:r>
              <a:rPr lang="en-US" sz="2400" dirty="0"/>
              <a:t>      B. July 2021     			16	-- 10%	</a:t>
            </a:r>
          </a:p>
          <a:p>
            <a:pPr lvl="1"/>
            <a:r>
              <a:rPr lang="en-US" sz="2400" dirty="0"/>
              <a:t>      C. Sept 2021      			38	-- 24%</a:t>
            </a:r>
          </a:p>
          <a:p>
            <a:pPr lvl="1"/>
            <a:r>
              <a:rPr lang="en-US" sz="2400" dirty="0"/>
              <a:t>      D. November 2021  		38  -- 24%</a:t>
            </a:r>
          </a:p>
          <a:p>
            <a:pPr lvl="1"/>
            <a:r>
              <a:rPr lang="en-US" sz="2400" dirty="0"/>
              <a:t>      E. after 2021     			46  -- 29%</a:t>
            </a:r>
          </a:p>
          <a:p>
            <a:pPr lvl="1"/>
            <a:r>
              <a:rPr lang="en-US" sz="2400" dirty="0"/>
              <a:t>		No Answer      		</a:t>
            </a:r>
            <a:r>
              <a:rPr lang="en-US" sz="2400"/>
              <a:t>	23  -- 15%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Interim: 10-15 January </a:t>
            </a:r>
            <a:r>
              <a:rPr lang="es-ES" sz="2000" b="0" strike="sngStrike" dirty="0"/>
              <a:t>Hotel Irvine, Irvine CA USA – TBC </a:t>
            </a:r>
            <a:r>
              <a:rPr lang="es-ES" sz="2000" dirty="0"/>
              <a:t>- Electronic</a:t>
            </a:r>
            <a:endParaRPr lang="en-US" sz="2000" dirty="0"/>
          </a:p>
          <a:p>
            <a:r>
              <a:rPr lang="en-US" sz="2000" dirty="0"/>
              <a:t>Plenary: </a:t>
            </a:r>
            <a:r>
              <a:rPr lang="en-US" sz="2000" strike="sngStrike" dirty="0"/>
              <a:t>14-19</a:t>
            </a:r>
            <a:r>
              <a:rPr lang="en-US" sz="2000" dirty="0">
                <a:solidFill>
                  <a:srgbClr val="FF0000"/>
                </a:solidFill>
              </a:rPr>
              <a:t> 5-18 </a:t>
            </a:r>
            <a:r>
              <a:rPr lang="en-US" sz="2000" dirty="0"/>
              <a:t>March </a:t>
            </a:r>
            <a:r>
              <a:rPr lang="en-US" sz="2000" b="0" strike="sngStrike" dirty="0"/>
              <a:t>Hyatt Regency Denver at Colorado Convention Center</a:t>
            </a:r>
            <a:endParaRPr lang="sv-SE" sz="2000" strike="sngStrike" dirty="0"/>
          </a:p>
          <a:p>
            <a:r>
              <a:rPr lang="sv-SE" sz="2000" strike="sngStrike" dirty="0"/>
              <a:t>	IEEE 802 </a:t>
            </a:r>
            <a:r>
              <a:rPr lang="en-US" sz="2000" strike="sngStrike" dirty="0"/>
              <a:t>40</a:t>
            </a:r>
            <a:r>
              <a:rPr lang="en-US" sz="2000" strike="sngStrike" baseline="30000" dirty="0"/>
              <a:t>th</a:t>
            </a:r>
            <a:r>
              <a:rPr lang="en-US" sz="2000" strike="sngStrike" dirty="0"/>
              <a:t> </a:t>
            </a:r>
            <a:r>
              <a:rPr lang="en-US" sz="2000" strike="sngStrike" dirty="0">
                <a:solidFill>
                  <a:srgbClr val="FF0000"/>
                </a:solidFill>
              </a:rPr>
              <a:t>41</a:t>
            </a:r>
            <a:r>
              <a:rPr lang="en-US" sz="2000" strike="sngStrike" baseline="30000" dirty="0">
                <a:solidFill>
                  <a:srgbClr val="FF0000"/>
                </a:solidFill>
              </a:rPr>
              <a:t>st</a:t>
            </a:r>
            <a:r>
              <a:rPr lang="en-US" sz="2000" strike="sngStrike" dirty="0"/>
              <a:t> Anniversary Celebrations!! </a:t>
            </a:r>
            <a:r>
              <a:rPr lang="en-US" sz="2000" b="0" dirty="0">
                <a:solidFill>
                  <a:srgbClr val="FF0000"/>
                </a:solidFill>
              </a:rPr>
              <a:t>Postponed celebration</a:t>
            </a:r>
          </a:p>
          <a:p>
            <a:r>
              <a:rPr lang="en-US" dirty="0"/>
              <a:t>Interim: 9-14 May </a:t>
            </a:r>
            <a:r>
              <a:rPr lang="en-US" sz="2000" b="0" dirty="0"/>
              <a:t>Panama Hilton, Panama, Panama – TBC  </a:t>
            </a:r>
            <a:r>
              <a:rPr lang="en-US" sz="1800" b="0" dirty="0"/>
              <a:t>(Go/</a:t>
            </a:r>
            <a:r>
              <a:rPr lang="en-US" sz="1800" b="0" dirty="0" err="1"/>
              <a:t>NoGo</a:t>
            </a:r>
            <a:r>
              <a:rPr lang="en-US" sz="1800" b="0" dirty="0"/>
              <a:t> - Decision Feb 3)</a:t>
            </a:r>
            <a:endParaRPr lang="en-US" sz="1800" dirty="0"/>
          </a:p>
          <a:p>
            <a:r>
              <a:rPr lang="en-US" dirty="0"/>
              <a:t>Plenary: 11-16 July </a:t>
            </a:r>
            <a:r>
              <a:rPr lang="en-US" sz="2000" b="0" dirty="0"/>
              <a:t>Marriott Madrid Auditorium, Madrid, Spain – TBC </a:t>
            </a:r>
            <a:r>
              <a:rPr lang="en-US" sz="1800" b="0" dirty="0"/>
              <a:t>(Decision March 5)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dirty="0"/>
              <a:t>Hilton Waikoloa Village, Kona, HI, USA</a:t>
            </a:r>
            <a:endParaRPr lang="en-US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</a:t>
            </a:r>
            <a:r>
              <a:rPr lang="en-US"/>
              <a:t>: EC-20/0001r01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https://mentor.ieee.org/802-ec/dcn/20/ec-20-0001-01-00EC-802-plenary-future-venue-contract-status.xlsx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dirty="0"/>
              <a:t>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</a:t>
            </a:r>
            <a:r>
              <a:rPr lang="en-GB" strike="sngStrike" dirty="0"/>
              <a:t>M3.4	II	Meeting room locations</a:t>
            </a:r>
          </a:p>
          <a:p>
            <a:r>
              <a:rPr lang="en-GB" dirty="0"/>
              <a:t>	</a:t>
            </a:r>
            <a:r>
              <a:rPr lang="en-GB" strike="sngStrike" dirty="0"/>
              <a:t>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</a:t>
            </a:r>
            <a:r>
              <a:rPr lang="en-GB" strike="sngStrike" dirty="0"/>
              <a:t>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</a:t>
            </a:r>
          </a:p>
          <a:p>
            <a:pPr lvl="1"/>
            <a:r>
              <a:rPr lang="en-US" dirty="0"/>
              <a:t>F3.1.2  DT	Future venues status and discussion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Monday– </a:t>
            </a:r>
            <a:br>
              <a:rPr lang="en-US" dirty="0"/>
            </a:br>
            <a:r>
              <a:rPr lang="en-US" dirty="0"/>
              <a:t>802.11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802.11 First Vice Chair Report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E80FBB0-DC96-4DAC-9C22-54363984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M3.3	 Other WG meeting plans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008D4-D90D-465E-8CBF-907338507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A908-91E5-4A65-9521-B281E50D9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DB8-229E-49C2-B2F8-15936B9FE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8CB2B35-7914-4484-B4C8-E09AC0C299F9}"/>
              </a:ext>
            </a:extLst>
          </p:cNvPr>
          <p:cNvSpPr txBox="1">
            <a:spLocks/>
          </p:cNvSpPr>
          <p:nvPr/>
        </p:nvSpPr>
        <p:spPr bwMode="auto">
          <a:xfrm>
            <a:off x="2260335" y="1676401"/>
            <a:ext cx="7493265" cy="4493420"/>
          </a:xfrm>
          <a:prstGeom prst="rect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802.15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802.18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802.19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802.24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Treasurer Report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 </a:t>
            </a:r>
            <a:r>
              <a:rPr lang="en-US" kern="0" dirty="0">
                <a:solidFill>
                  <a:schemeClr val="accent2"/>
                </a:solidFill>
                <a:latin typeface="Times New Roman"/>
                <a:ea typeface="MS Gothic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EC-20/0252r1 </a:t>
            </a:r>
            <a:endParaRPr lang="en-US" kern="0" dirty="0">
              <a:solidFill>
                <a:schemeClr val="accent2"/>
              </a:solidFill>
              <a:latin typeface="Times New Roman"/>
              <a:ea typeface="MS Gothic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Will be presented </a:t>
            </a:r>
            <a:r>
              <a:rPr lang="en-US" kern="0" dirty="0">
                <a:solidFill>
                  <a:sysClr val="windowText" lastClr="000000"/>
                </a:solidFill>
                <a:latin typeface="Times New Roman"/>
                <a:ea typeface="MS Gothic"/>
              </a:rPr>
              <a:t>during Closing Plenary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802.11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 11-15,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Teleconference meetings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https://imat.ieee.org/802.11/attendance-groups?p=3267600005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cc9c437c-ae0c-4066-8d90-a0f7de786127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ba37140e-f4c5-4a6c-a9b4-20a691ce6c8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6015</TotalTime>
  <Words>1241</Words>
  <Application>Microsoft Office PowerPoint</Application>
  <PresentationFormat>Widescreen</PresentationFormat>
  <Paragraphs>173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802-11 Theme</vt:lpstr>
      <vt:lpstr>Document</vt:lpstr>
      <vt:lpstr>1st Vice Chair Report – January 2021- Electronic Plenary</vt:lpstr>
      <vt:lpstr>Abstract</vt:lpstr>
      <vt:lpstr>Monday–  802.11 Opening Plenary</vt:lpstr>
      <vt:lpstr>M3.3  Other WG meeting plans</vt:lpstr>
      <vt:lpstr>What you need to know about the  IEEE 802.11 Electronic Session</vt:lpstr>
      <vt:lpstr>Who is Meeting Where and When</vt:lpstr>
      <vt:lpstr>Where to Attend Sessions,  and Log  Session Attendance </vt:lpstr>
      <vt:lpstr>Audio Visual</vt:lpstr>
      <vt:lpstr>Online Calendar Schedule</vt:lpstr>
      <vt:lpstr>M3.7 Recording attendance</vt:lpstr>
      <vt:lpstr>3.9 - 2021 Future Venues</vt:lpstr>
      <vt:lpstr>802.11 WG Closing Plenary</vt:lpstr>
      <vt:lpstr>3.1.2 – Straw Poll</vt:lpstr>
      <vt:lpstr>T3.1.3:Future Venue Insight  -  2021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2021 - Electronic Interim</dc:title>
  <dc:subject>January 2021</dc:subject>
  <dc:creator>Jon Rosdahl</dc:creator>
  <dc:description>Jon Rosdahl (Qualcomm)</dc:description>
  <cp:lastModifiedBy>Jon Rosdahl</cp:lastModifiedBy>
  <cp:revision>10</cp:revision>
  <cp:lastPrinted>1601-01-01T00:00:00Z</cp:lastPrinted>
  <dcterms:created xsi:type="dcterms:W3CDTF">2020-01-12T14:48:27Z</dcterms:created>
  <dcterms:modified xsi:type="dcterms:W3CDTF">2021-01-15T14:38:10Z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