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41"/>
  </p:notesMasterIdLst>
  <p:handoutMasterIdLst>
    <p:handoutMasterId r:id="rId42"/>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1596" r:id="rId24"/>
    <p:sldId id="1896" r:id="rId25"/>
    <p:sldId id="1898" r:id="rId26"/>
    <p:sldId id="1968" r:id="rId27"/>
    <p:sldId id="1994" r:id="rId28"/>
    <p:sldId id="1993" r:id="rId29"/>
    <p:sldId id="1976" r:id="rId30"/>
    <p:sldId id="1969" r:id="rId31"/>
    <p:sldId id="1946" r:id="rId32"/>
    <p:sldId id="1899" r:id="rId33"/>
    <p:sldId id="1936" r:id="rId34"/>
    <p:sldId id="1963" r:id="rId35"/>
    <p:sldId id="1730" r:id="rId36"/>
    <p:sldId id="1541" r:id="rId37"/>
    <p:sldId id="1932" r:id="rId38"/>
    <p:sldId id="874" r:id="rId39"/>
    <p:sldId id="305" r:id="rId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97"/>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802.11-20/1928r0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898-00-coex-minutes-of-the-november-2020-meeting-of-the-coexistence-standing-committe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December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4F737EA1-AEFD-4D1E-8860-D8BA711C9BAC}"/>
              </a:ext>
            </a:extLst>
          </p:cNvPr>
          <p:cNvSpPr/>
          <p:nvPr/>
        </p:nvSpPr>
        <p:spPr bwMode="auto">
          <a:xfrm rot="19420502">
            <a:off x="2479675" y="3381490"/>
            <a:ext cx="36957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4400" b="1" i="0" u="none" strike="noStrike" cap="none" normalizeH="0" baseline="0" dirty="0">
                <a:ln>
                  <a:noFill/>
                </a:ln>
                <a:solidFill>
                  <a:srgbClr val="FF0000"/>
                </a:solidFill>
                <a:effectLst/>
                <a:latin typeface="+mj-lt"/>
              </a:rPr>
              <a:t>Early draft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Jan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13 Jan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here: </a:t>
            </a:r>
            <a:r>
              <a:rPr lang="en-AU" dirty="0">
                <a:solidFill>
                  <a:srgbClr val="FF0000"/>
                </a:solidFill>
                <a:effectLst/>
                <a:latin typeface="+mj-lt"/>
                <a:ea typeface="Calibri" panose="020F0502020204030204" pitchFamily="34" charset="0"/>
              </a:rPr>
              <a:t>TBD</a:t>
            </a:r>
          </a:p>
          <a:p>
            <a:pPr lvl="2"/>
            <a:r>
              <a:rPr lang="en-AU" dirty="0">
                <a:effectLst/>
                <a:latin typeface="+mj-lt"/>
                <a:ea typeface="Calibri" panose="020F0502020204030204" pitchFamily="34" charset="0"/>
              </a:rPr>
              <a:t>Meeting number: </a:t>
            </a:r>
            <a:r>
              <a:rPr lang="en-AU" dirty="0">
                <a:solidFill>
                  <a:srgbClr val="FF0000"/>
                </a:solidFill>
                <a:effectLst/>
                <a:latin typeface="+mj-lt"/>
                <a:ea typeface="Calibri" panose="020F0502020204030204" pitchFamily="34" charset="0"/>
              </a:rPr>
              <a:t>TBD</a:t>
            </a: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 </a:t>
            </a:r>
            <a:r>
              <a:rPr lang="en-AU" dirty="0">
                <a:solidFill>
                  <a:srgbClr val="FF0000"/>
                </a:solidFill>
                <a:effectLst/>
                <a:latin typeface="+mj-lt"/>
                <a:ea typeface="Calibri" panose="020F0502020204030204" pitchFamily="34" charset="0"/>
              </a:rPr>
              <a:t>TBD</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Jan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Presentation of Chicago coexistence deployment studies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2020</a:t>
            </a:r>
          </a:p>
        </p:txBody>
      </p:sp>
      <p:sp>
        <p:nvSpPr>
          <p:cNvPr id="3" name="Content Placeholder 2"/>
          <p:cNvSpPr>
            <a:spLocks noGrp="1"/>
          </p:cNvSpPr>
          <p:nvPr>
            <p:ph idx="1"/>
          </p:nvPr>
        </p:nvSpPr>
        <p:spPr/>
        <p:txBody>
          <a:bodyPr/>
          <a:lstStyle/>
          <a:p>
            <a:pPr lvl="1"/>
            <a:r>
              <a:rPr lang="en-AU" dirty="0"/>
              <a:t>The draft minutes for the Coex SC at the virtual meeting in November 2020 are available on Mentor:</a:t>
            </a:r>
          </a:p>
          <a:p>
            <a:pPr lvl="2"/>
            <a:r>
              <a:rPr lang="en-AU" dirty="0"/>
              <a:t>See </a:t>
            </a:r>
            <a:r>
              <a:rPr lang="en-AU" dirty="0">
                <a:hlinkClick r:id="rId2"/>
              </a:rPr>
              <a:t>11-20-1898-00</a:t>
            </a:r>
            <a:endParaRPr lang="en-AU" dirty="0"/>
          </a:p>
          <a:p>
            <a:pPr lvl="1"/>
            <a:r>
              <a:rPr lang="en-AU" dirty="0"/>
              <a:t>Motion:</a:t>
            </a:r>
          </a:p>
          <a:p>
            <a:pPr lvl="2"/>
            <a:r>
              <a:rPr lang="en-AU" i="1" dirty="0"/>
              <a:t>The IEEE 802 Coex SC approves </a:t>
            </a:r>
            <a:r>
              <a:rPr lang="en-AU" i="1" dirty="0">
                <a:hlinkClick r:id="rId2"/>
              </a:rPr>
              <a:t>11-20-1898-00</a:t>
            </a:r>
            <a:r>
              <a:rPr lang="en-AU" i="1" dirty="0"/>
              <a:t> as the minutes of its virtual meeting in November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solidFill>
                  <a:srgbClr val="FF0000"/>
                </a:solidFill>
              </a:rPr>
              <a:t>TBD</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4</a:t>
            </a:r>
            <a:r>
              <a:rPr lang="en-AU" baseline="30000" dirty="0"/>
              <a:t>th</a:t>
            </a:r>
            <a:r>
              <a:rPr lang="en-AU" dirty="0"/>
              <a:t>  virtual plenary meeting of the </a:t>
            </a:r>
            <a:r>
              <a:rPr lang="en-AU" i="1" dirty="0"/>
              <a:t>Coex SC </a:t>
            </a:r>
            <a:r>
              <a:rPr lang="en-AU" dirty="0"/>
              <a:t>in Jan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90187068"/>
              </p:ext>
            </p:extLst>
          </p:nvPr>
        </p:nvGraphicFramePr>
        <p:xfrm>
          <a:off x="4914900" y="17526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Presentation of Chicago coexistence deployment studies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14643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8D79-8E99-4D4C-8171-D9F2907671C8}"/>
              </a:ext>
            </a:extLst>
          </p:cNvPr>
          <p:cNvSpPr>
            <a:spLocks noGrp="1"/>
          </p:cNvSpPr>
          <p:nvPr>
            <p:ph type="title"/>
          </p:nvPr>
        </p:nvSpPr>
        <p:spPr/>
        <p:txBody>
          <a:bodyPr/>
          <a:lstStyle/>
          <a:p>
            <a:r>
              <a:rPr lang="en-AU" dirty="0"/>
              <a:t>The Coex SC will hear a presentation of Chicago coexistence deployment studies</a:t>
            </a:r>
            <a:br>
              <a:rPr lang="en-AU" dirty="0"/>
            </a:br>
            <a:endParaRPr lang="en-AU" dirty="0"/>
          </a:p>
        </p:txBody>
      </p:sp>
      <p:sp>
        <p:nvSpPr>
          <p:cNvPr id="9" name="Content Placeholder 8">
            <a:extLst>
              <a:ext uri="{FF2B5EF4-FFF2-40B4-BE49-F238E27FC236}">
                <a16:creationId xmlns:a16="http://schemas.microsoft.com/office/drawing/2014/main" id="{A1F4CDD7-1334-4C14-AC77-ABCAE71C44B0}"/>
              </a:ext>
            </a:extLst>
          </p:cNvPr>
          <p:cNvSpPr>
            <a:spLocks noGrp="1"/>
          </p:cNvSpPr>
          <p:nvPr>
            <p:ph idx="1"/>
          </p:nvPr>
        </p:nvSpPr>
        <p:spPr/>
        <p:txBody>
          <a:bodyPr/>
          <a:lstStyle/>
          <a:p>
            <a:pPr lvl="1"/>
            <a:r>
              <a:rPr lang="en-AU" dirty="0">
                <a:solidFill>
                  <a:srgbClr val="FF0000"/>
                </a:solidFill>
              </a:rPr>
              <a:t>&lt;Details tbd&gt;</a:t>
            </a:r>
          </a:p>
        </p:txBody>
      </p:sp>
      <p:sp>
        <p:nvSpPr>
          <p:cNvPr id="4" name="Footer Placeholder 3">
            <a:extLst>
              <a:ext uri="{FF2B5EF4-FFF2-40B4-BE49-F238E27FC236}">
                <a16:creationId xmlns:a16="http://schemas.microsoft.com/office/drawing/2014/main" id="{096319FE-702B-42EA-845B-A3E7F37482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3C9E607-87BF-423B-91F0-F2F3424BC860}"/>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22616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45839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that starting after Mar 2021</a:t>
            </a:r>
          </a:p>
          <a:p>
            <a:pPr lvl="1"/>
            <a:r>
              <a:rPr lang="en-AU" dirty="0"/>
              <a:t>While LAA is operating the 5 GHz band today, its definition in 6 GHz is incomplete</a:t>
            </a:r>
          </a:p>
          <a:p>
            <a:pPr lvl="2"/>
            <a:r>
              <a:rPr lang="en-AU" dirty="0"/>
              <a:t>The technical report for regulatory requirements in 6 GHz (TR 37.890)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
        <p:nvSpPr>
          <p:cNvPr id="6" name="Rectangle 5">
            <a:extLst>
              <a:ext uri="{FF2B5EF4-FFF2-40B4-BE49-F238E27FC236}">
                <a16:creationId xmlns:a16="http://schemas.microsoft.com/office/drawing/2014/main" id="{70F96354-A030-461C-B7D3-72208ABBA24B}"/>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318053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sp>
        <p:nvSpPr>
          <p:cNvPr id="6" name="Rectangle 5">
            <a:extLst>
              <a:ext uri="{FF2B5EF4-FFF2-40B4-BE49-F238E27FC236}">
                <a16:creationId xmlns:a16="http://schemas.microsoft.com/office/drawing/2014/main" id="{81A329A8-63D4-4318-85CC-F8DF92869762}"/>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5843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43470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dirty="0">
                <a:solidFill>
                  <a:srgbClr val="FF0000"/>
                </a:solidFill>
              </a:rPr>
              <a:t>6 GHz compromise</a:t>
            </a:r>
          </a:p>
          <a:p>
            <a:pPr lvl="1"/>
            <a:r>
              <a:rPr lang="en-AU" dirty="0">
                <a:solidFill>
                  <a:srgbClr val="FF0000"/>
                </a:solidFill>
              </a:rPr>
              <a:t>Synchronous access</a:t>
            </a:r>
          </a:p>
          <a:p>
            <a:pPr lvl="1"/>
            <a:r>
              <a:rPr lang="en-AU" dirty="0">
                <a:solidFill>
                  <a:srgbClr val="FF0000"/>
                </a:solidFill>
              </a:rPr>
              <a:t>LBT using wide channels</a:t>
            </a:r>
          </a:p>
          <a:p>
            <a:pPr lvl="1"/>
            <a:r>
              <a:rPr lang="en-AU" dirty="0">
                <a:solidFill>
                  <a:srgbClr val="FF0000"/>
                </a:solidFill>
              </a:rPr>
              <a:t>FBE</a:t>
            </a:r>
          </a:p>
          <a:p>
            <a:pPr lvl="1"/>
            <a:r>
              <a:rPr lang="en-AU" dirty="0">
                <a:solidFill>
                  <a:srgbClr val="FF0000"/>
                </a:solidFill>
              </a:rPr>
              <a:t>NB FH</a:t>
            </a: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560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03593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Coex SC will discuss issues relevant to 5 GHz operation in Europe using EN 301 893</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a:xfrm>
            <a:off x="685800" y="1905000"/>
            <a:ext cx="7772400" cy="4114800"/>
          </a:xfrm>
        </p:spPr>
        <p:txBody>
          <a:bodyPr/>
          <a:lstStyle/>
          <a:p>
            <a:r>
              <a:rPr lang="en-AU" dirty="0"/>
              <a:t>Exec summary</a:t>
            </a:r>
          </a:p>
          <a:p>
            <a:pPr lvl="1"/>
            <a:r>
              <a:rPr lang="en-AU" dirty="0">
                <a:solidFill>
                  <a:srgbClr val="FF0000"/>
                </a:solidFill>
              </a:rPr>
              <a:t>5 GHz compromise</a:t>
            </a:r>
          </a:p>
          <a:p>
            <a:pPr lvl="1"/>
            <a:r>
              <a:rPr lang="en-AU" dirty="0">
                <a:solidFill>
                  <a:srgbClr val="FF0000"/>
                </a:solidFill>
              </a:rPr>
              <a:t>…</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99005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23558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BRAN#109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GB" dirty="0"/>
              <a:t>Virtual</a:t>
            </a:r>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27517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46197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5621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2669</Words>
  <Application>Microsoft Office PowerPoint</Application>
  <PresentationFormat>On-screen Show (4:3)</PresentationFormat>
  <Paragraphs>469</Paragraphs>
  <Slides>36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Times New Roman</vt:lpstr>
      <vt:lpstr>802-11-Submission</vt:lpstr>
      <vt:lpstr>Agenda for IEEE 802.11 Coexistence SC virtual meeting in January 2021</vt:lpstr>
      <vt:lpstr>Welcome to the 4th  virtual plenary meeting of the Coex SC in Jan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Jan 2021</vt:lpstr>
      <vt:lpstr>The Coex SC will consider a proposed agenda for its virtual meeting in Jan 2021</vt:lpstr>
      <vt:lpstr>PowerPoint Presentation</vt:lpstr>
      <vt:lpstr>The Coex SC scope was revised in Sept 2020 </vt:lpstr>
      <vt:lpstr>PowerPoint Presentation</vt:lpstr>
      <vt:lpstr>The Coex SC will consider the approval of its virtual meeting minutes from November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 presentation of Chicago coexistence deployment studies </vt:lpstr>
      <vt:lpstr>PowerPoint Presentation</vt:lpstr>
      <vt:lpstr>The status of LAA/NR-U in 5/6 GHz is unclear …</vt:lpstr>
      <vt:lpstr>… which means Wi-Fi has a potential head start over LAA/NR-U</vt:lpstr>
      <vt:lpstr>PowerPoint Presentation</vt:lpstr>
      <vt:lpstr>The Coex SC will discuss issues relevant to 6 GHz operation in Europe using EN 303 687</vt:lpstr>
      <vt:lpstr>PowerPoint Presentation</vt:lpstr>
      <vt:lpstr>The Coex SC will discuss issues relevant to 5 GHz operation in Europe using EN 301 893</vt:lpstr>
      <vt:lpstr>PowerPoint Presentation</vt:lpstr>
      <vt:lpstr>ETSI BRAN will next meet virtually at BRAN#109 in March 2020</vt:lpstr>
      <vt:lpstr>PowerPoint Presentation</vt:lpstr>
      <vt:lpstr>The Coex SC will continue its normal business in March 2021</vt:lpstr>
      <vt:lpstr>The IEEE 802.11 Coexistence SC virtual meeting in January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2020-12-08T02:56:37Z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