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52" r:id="rId3"/>
    <p:sldId id="594" r:id="rId4"/>
    <p:sldId id="595" r:id="rId5"/>
    <p:sldId id="599" r:id="rId6"/>
    <p:sldId id="600" r:id="rId7"/>
    <p:sldId id="596" r:id="rId8"/>
    <p:sldId id="598" r:id="rId9"/>
    <p:sldId id="31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90" d="100"/>
          <a:sy n="90" d="100"/>
        </p:scale>
        <p:origin x="142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802.11-20/1927r2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December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Clean UL BW Signaling in Enhanced Trigger Frame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2020-12-4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(OPPO)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737062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huang.lei1@oppo.com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504047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Aiguo Yan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Zeku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963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SG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600" y="1630362"/>
            <a:ext cx="7848600" cy="3856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A</a:t>
            </a:r>
            <a:r>
              <a:rPr lang="en-US" sz="2000" b="0" kern="0" dirty="0">
                <a:cs typeface="Arial" panose="020B0604020202020204" pitchFamily="34" charset="0"/>
              </a:rPr>
              <a:t>n enhanced Trigger frame can be used to solicit the following TB PPDU transmissions: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>
                <a:cs typeface="Arial" panose="020B0604020202020204" pitchFamily="34" charset="0"/>
              </a:rPr>
              <a:t>HE TB PPDU transmission from HE STAs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>
                <a:cs typeface="Arial" panose="020B0604020202020204" pitchFamily="34" charset="0"/>
              </a:rPr>
              <a:t>EHT TB PPDU transmission from EHT STAs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>
                <a:cs typeface="Arial" panose="020B0604020202020204" pitchFamily="34" charset="0"/>
              </a:rPr>
              <a:t>TB A-PPDU transmission from both HE STAs and EHT STAs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cs typeface="Arial" panose="020B0604020202020204" pitchFamily="34" charset="0"/>
              </a:rPr>
              <a:t>Several contributions [1-3] have addressed the design of enhanced Trigger frame, including UL BW signaling.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cs typeface="Arial" panose="020B0604020202020204" pitchFamily="34" charset="0"/>
              </a:rPr>
              <a:t>This contribution further discusses UL BW signaling in enhanced Trigger frame. </a:t>
            </a: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Overview of Existing UL BW Signaling Options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304800" y="1776266"/>
            <a:ext cx="8458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SG" sz="2000" dirty="0"/>
              <a:t> Besides 2-bit UL BW subfield, an additional subfield is required for UL BW signalling </a:t>
            </a:r>
            <a:r>
              <a:rPr lang="en-US" altLang="zh-CN" sz="2000" dirty="0"/>
              <a:t>in enhanced Trigger frame</a:t>
            </a:r>
            <a:r>
              <a:rPr lang="en-SG" sz="2000" dirty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b="1" u="sng" dirty="0"/>
              <a:t>Option 1</a:t>
            </a:r>
            <a:r>
              <a:rPr lang="en-SG" sz="1800" dirty="0"/>
              <a:t>: 1-bit</a:t>
            </a:r>
            <a:r>
              <a:rPr lang="en-SG" sz="1800" b="1" dirty="0"/>
              <a:t> UL BW Extension</a:t>
            </a:r>
            <a:r>
              <a:rPr lang="en-SG" sz="1800" dirty="0"/>
              <a:t> subfield [1] or </a:t>
            </a:r>
            <a:r>
              <a:rPr lang="en-SG" sz="1800" b="1" dirty="0"/>
              <a:t>Wide UL BW </a:t>
            </a:r>
            <a:r>
              <a:rPr lang="en-US" altLang="zh-CN" sz="1800" b="1" dirty="0"/>
              <a:t>Indication</a:t>
            </a:r>
            <a:r>
              <a:rPr lang="en-SG" sz="1800" dirty="0"/>
              <a:t> subfield [2]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Pros: </a:t>
            </a:r>
            <a:r>
              <a:rPr lang="en-US" sz="1600" dirty="0"/>
              <a:t>only a single signaling bit is required.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Cons</a:t>
            </a:r>
            <a:r>
              <a:rPr lang="en-US" sz="1600" dirty="0"/>
              <a:t>: not able to signal the exact BW of EHT TB PPDU in TB A-PPDU when EHT TB PPDU have different BW from HE TB PPDU.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SG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 </a:t>
            </a:r>
            <a:r>
              <a:rPr lang="en-SG" sz="1800" b="1" u="sng" dirty="0"/>
              <a:t>Option 2</a:t>
            </a:r>
            <a:r>
              <a:rPr lang="en-SG" sz="1800" dirty="0"/>
              <a:t>: 3-bit</a:t>
            </a:r>
            <a:r>
              <a:rPr lang="en-SG" sz="1800" b="1" dirty="0"/>
              <a:t> EHT UL BW </a:t>
            </a:r>
            <a:r>
              <a:rPr lang="en-SG" sz="1800" dirty="0"/>
              <a:t>subfield [2][3]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600" b="1" dirty="0"/>
              <a:t>Pros</a:t>
            </a:r>
            <a:r>
              <a:rPr lang="en-SG" sz="1600" dirty="0"/>
              <a:t>: </a:t>
            </a:r>
            <a:r>
              <a:rPr lang="en-US" sz="1600" dirty="0"/>
              <a:t>able to signal the exact BW of EHT TB PPDU in TB A-PPDU even when EHT TB PPDU have different BW from HE TB PPDU.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Cons</a:t>
            </a:r>
            <a:r>
              <a:rPr lang="en-US" sz="1600" dirty="0"/>
              <a:t>: two more signaling bits are required compared to Option 1.</a:t>
            </a:r>
            <a:endParaRPr lang="en-US" sz="1600" b="1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SG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 </a:t>
            </a:r>
            <a:r>
              <a:rPr lang="en-SG" sz="1800" b="1" u="sng" dirty="0"/>
              <a:t>Option 3</a:t>
            </a:r>
            <a:r>
              <a:rPr lang="en-SG" sz="1800" dirty="0"/>
              <a:t>: 2-bit</a:t>
            </a:r>
            <a:r>
              <a:rPr lang="en-SG" sz="1800" b="1" dirty="0"/>
              <a:t> BW Extension </a:t>
            </a:r>
            <a:r>
              <a:rPr lang="en-SG" sz="1800" dirty="0"/>
              <a:t>subfield [3]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600" b="1" dirty="0"/>
              <a:t>Pros</a:t>
            </a:r>
            <a:r>
              <a:rPr lang="en-SG" sz="1600" dirty="0"/>
              <a:t>: </a:t>
            </a:r>
            <a:r>
              <a:rPr lang="en-US" sz="1600" dirty="0"/>
              <a:t>able to signal the exact BW of EHT TB PPDU in TB A-PPDU even when EHT TB PPDU have different BW from HE TB PPDU.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Cons</a:t>
            </a:r>
            <a:r>
              <a:rPr lang="en-US" sz="1600" dirty="0"/>
              <a:t>: a bit complicated and not </a:t>
            </a:r>
            <a:r>
              <a:rPr lang="en-US" altLang="zh-CN" sz="1600" dirty="0"/>
              <a:t>easy to be parsed</a:t>
            </a:r>
            <a:r>
              <a:rPr lang="en-SG" altLang="zh-CN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5097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Proposed UL BW Signaling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348343" y="1346383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SG" sz="1600" dirty="0"/>
              <a:t> </a:t>
            </a:r>
            <a:r>
              <a:rPr lang="en-SG" sz="1600" dirty="0">
                <a:latin typeface="+mn-lt"/>
              </a:rPr>
              <a:t>We propose an alternative to Option 3 using the </a:t>
            </a:r>
            <a:r>
              <a:rPr lang="en-US" altLang="zh-CN" sz="1600" dirty="0">
                <a:latin typeface="+mn-lt"/>
              </a:rPr>
              <a:t>2</a:t>
            </a:r>
            <a:r>
              <a:rPr lang="en-SG" sz="1600" dirty="0">
                <a:latin typeface="+mn-lt"/>
              </a:rPr>
              <a:t>-bit </a:t>
            </a:r>
            <a:r>
              <a:rPr lang="en-US" altLang="zh-CN" sz="1600" b="1" dirty="0">
                <a:latin typeface="+mn-lt"/>
              </a:rPr>
              <a:t>Delta </a:t>
            </a:r>
            <a:r>
              <a:rPr lang="en-SG" sz="1600" b="1" dirty="0">
                <a:latin typeface="+mn-lt"/>
              </a:rPr>
              <a:t>UL BW </a:t>
            </a:r>
            <a:r>
              <a:rPr lang="en-SG" sz="1600" dirty="0">
                <a:latin typeface="+mn-lt"/>
              </a:rPr>
              <a:t>subfield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SG" sz="1600" dirty="0">
                <a:latin typeface="+mn-lt"/>
              </a:rPr>
              <a:t>Given UL BW subfield value = n and the Delta UL BW subfield value = m.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SG" sz="1600" dirty="0">
                <a:latin typeface="+mn-lt"/>
              </a:rPr>
              <a:t>For valid combinations of n and m, </a:t>
            </a:r>
          </a:p>
          <a:p>
            <a:pPr marL="1201738" lvl="2" indent="-287338">
              <a:buFont typeface="Arial" panose="020B0604020202020204" pitchFamily="34" charset="0"/>
              <a:buChar char="•"/>
            </a:pPr>
            <a:r>
              <a:rPr lang="en-SG" sz="1600" dirty="0">
                <a:latin typeface="+mn-lt"/>
              </a:rPr>
              <a:t>when m =0, 1 or 2, BW index for EHT TB PPDU = </a:t>
            </a:r>
            <a:r>
              <a:rPr lang="en-SG" sz="1600" dirty="0" err="1">
                <a:latin typeface="+mn-lt"/>
              </a:rPr>
              <a:t>n+m</a:t>
            </a:r>
            <a:endParaRPr lang="en-SG" sz="1600" dirty="0">
              <a:latin typeface="+mn-lt"/>
            </a:endParaRPr>
          </a:p>
          <a:p>
            <a:pPr marL="1201738" lvl="2" indent="-287338">
              <a:buFont typeface="Arial" panose="020B0604020202020204" pitchFamily="34" charset="0"/>
              <a:buChar char="•"/>
            </a:pPr>
            <a:r>
              <a:rPr lang="en-SG" sz="1600" dirty="0">
                <a:latin typeface="+mn-lt"/>
              </a:rPr>
              <a:t>when m =3, BW index for EHT TB PPDU = n-1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6C35ED9-F816-48D5-A925-A49D6D6D73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760972"/>
              </p:ext>
            </p:extLst>
          </p:nvPr>
        </p:nvGraphicFramePr>
        <p:xfrm>
          <a:off x="175803" y="3201322"/>
          <a:ext cx="8868593" cy="2632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9598">
                  <a:extLst>
                    <a:ext uri="{9D8B030D-6E8A-4147-A177-3AD203B41FA5}">
                      <a16:colId xmlns:a16="http://schemas.microsoft.com/office/drawing/2014/main" val="1099567434"/>
                    </a:ext>
                  </a:extLst>
                </a:gridCol>
                <a:gridCol w="1260592">
                  <a:extLst>
                    <a:ext uri="{9D8B030D-6E8A-4147-A177-3AD203B41FA5}">
                      <a16:colId xmlns:a16="http://schemas.microsoft.com/office/drawing/2014/main" val="633653947"/>
                    </a:ext>
                  </a:extLst>
                </a:gridCol>
                <a:gridCol w="1287377">
                  <a:extLst>
                    <a:ext uri="{9D8B030D-6E8A-4147-A177-3AD203B41FA5}">
                      <a16:colId xmlns:a16="http://schemas.microsoft.com/office/drawing/2014/main" val="953552439"/>
                    </a:ext>
                  </a:extLst>
                </a:gridCol>
                <a:gridCol w="1173834">
                  <a:extLst>
                    <a:ext uri="{9D8B030D-6E8A-4147-A177-3AD203B41FA5}">
                      <a16:colId xmlns:a16="http://schemas.microsoft.com/office/drawing/2014/main" val="3859719001"/>
                    </a:ext>
                  </a:extLst>
                </a:gridCol>
                <a:gridCol w="1403596">
                  <a:extLst>
                    <a:ext uri="{9D8B030D-6E8A-4147-A177-3AD203B41FA5}">
                      <a16:colId xmlns:a16="http://schemas.microsoft.com/office/drawing/2014/main" val="3924950348"/>
                    </a:ext>
                  </a:extLst>
                </a:gridCol>
                <a:gridCol w="2643596">
                  <a:extLst>
                    <a:ext uri="{9D8B030D-6E8A-4147-A177-3AD203B41FA5}">
                      <a16:colId xmlns:a16="http://schemas.microsoft.com/office/drawing/2014/main" val="15335911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UL BW subfield value (n)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Delta UL BW subfield value (m)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BW Index for EHT TB PPDU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BW of HE TB PPDU (MHz)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BW of EHT TB PPDU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(MHz)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Use Case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785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20/40/80/160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20/40/80/160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20/40/80/160 MHz </a:t>
                      </a: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HE TB PPDU transmission, </a:t>
                      </a: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20/40/80/160 MHz </a:t>
                      </a: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EHT TB PPDU transmission, 320 MHz TB A-PPDU transmission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277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320 MHz TB A-PPDU transmission with one 80 MHz channel punctured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5152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4</a:t>
                      </a:r>
                      <a:endParaRPr lang="en-SG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320-1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 EHT TB PPDU transmission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523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5</a:t>
                      </a:r>
                      <a:endParaRPr lang="en-SG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 EHT TB PPDU transmission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956215"/>
                  </a:ext>
                </a:extLst>
              </a:tr>
              <a:tr h="680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2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320 MHz TB A-PPDU transmission with one 80 MHz channel punctured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3706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6E442E0-52E1-4E85-AF7F-01ABC3BC5484}"/>
              </a:ext>
            </a:extLst>
          </p:cNvPr>
          <p:cNvSpPr txBox="1"/>
          <p:nvPr/>
        </p:nvSpPr>
        <p:spPr>
          <a:xfrm>
            <a:off x="452846" y="5866689"/>
            <a:ext cx="8201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b="1" u="sng" dirty="0"/>
              <a:t>Note</a:t>
            </a:r>
            <a:r>
              <a:rPr lang="en-SG" sz="1600" b="1" dirty="0"/>
              <a:t>: </a:t>
            </a:r>
            <a:r>
              <a:rPr lang="en-SG" sz="1600" dirty="0"/>
              <a:t>Other value combinations of UL BW subfield and Delta UL BW subfield are reserved due to lack of use cases.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EE4B4E-EECD-4366-BD07-DC895DE75418}"/>
              </a:ext>
            </a:extLst>
          </p:cNvPr>
          <p:cNvSpPr txBox="1"/>
          <p:nvPr/>
        </p:nvSpPr>
        <p:spPr>
          <a:xfrm>
            <a:off x="134438" y="2766295"/>
            <a:ext cx="8944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Valid value combinations of UL BW subfield and Delta UL BW subfield </a:t>
            </a:r>
            <a:r>
              <a:rPr lang="en-SG" sz="1400" b="1" u="sng" dirty="0"/>
              <a:t>and</a:t>
            </a:r>
            <a:r>
              <a:rPr lang="zh-CN" altLang="en-US" sz="1400" b="1" u="sng" dirty="0"/>
              <a:t> </a:t>
            </a:r>
            <a:r>
              <a:rPr lang="en-SG" altLang="zh-CN" sz="1400" b="1" u="sng" dirty="0"/>
              <a:t>corresponding use cases</a:t>
            </a:r>
            <a:endParaRPr lang="en-SG" sz="1400" b="1" u="sng" dirty="0"/>
          </a:p>
        </p:txBody>
      </p:sp>
    </p:spTree>
    <p:extLst>
      <p:ext uri="{BB962C8B-B14F-4D97-AF65-F5344CB8AC3E}">
        <p14:creationId xmlns:p14="http://schemas.microsoft.com/office/powerpoint/2010/main" val="191359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SG" dirty="0">
                <a:solidFill>
                  <a:schemeClr val="tx1"/>
                </a:solidFill>
              </a:rPr>
              <a:t>Delta UL BW Subfield Encoding</a:t>
            </a:r>
            <a:endParaRPr lang="en-SG" dirty="0">
              <a:solidFill>
                <a:schemeClr val="tx1"/>
              </a:solidFill>
              <a:ea typeface="SimSun" panose="02010600030101010101" pitchFamily="2" charset="-122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5</a:t>
            </a:fld>
            <a:endParaRPr lang="en-US" alt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B9E9BAA-001F-4D7B-AA3C-8AC472C23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694390"/>
              </p:ext>
            </p:extLst>
          </p:nvPr>
        </p:nvGraphicFramePr>
        <p:xfrm>
          <a:off x="558844" y="2743200"/>
          <a:ext cx="7883435" cy="31731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752">
                  <a:extLst>
                    <a:ext uri="{9D8B030D-6E8A-4147-A177-3AD203B41FA5}">
                      <a16:colId xmlns:a16="http://schemas.microsoft.com/office/drawing/2014/main" val="1099567434"/>
                    </a:ext>
                  </a:extLst>
                </a:gridCol>
                <a:gridCol w="2077013">
                  <a:extLst>
                    <a:ext uri="{9D8B030D-6E8A-4147-A177-3AD203B41FA5}">
                      <a16:colId xmlns:a16="http://schemas.microsoft.com/office/drawing/2014/main" val="633653947"/>
                    </a:ext>
                  </a:extLst>
                </a:gridCol>
                <a:gridCol w="3994670">
                  <a:extLst>
                    <a:ext uri="{9D8B030D-6E8A-4147-A177-3AD203B41FA5}">
                      <a16:colId xmlns:a16="http://schemas.microsoft.com/office/drawing/2014/main" val="1533591183"/>
                    </a:ext>
                  </a:extLst>
                </a:gridCol>
              </a:tblGrid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UL BW subfield value (n)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Delta UL BW subfield value (m)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Description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785567"/>
                  </a:ext>
                </a:extLst>
              </a:tr>
              <a:tr h="518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BW for EHT TB PPDU as indicated in the UL BW subfield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27762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51985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 and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maybe used in future releases of amendments.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515200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MHz-1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523112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794883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MHz-2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956215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253620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 and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maybe used in future releases of amendments.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3706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342F4D8-D529-43DB-9241-85F2CA8BAB20}"/>
              </a:ext>
            </a:extLst>
          </p:cNvPr>
          <p:cNvSpPr txBox="1"/>
          <p:nvPr/>
        </p:nvSpPr>
        <p:spPr>
          <a:xfrm>
            <a:off x="457200" y="1447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SG" sz="1600" dirty="0"/>
              <a:t> The value combinations of UL BW subfield and Delta UL BW subfield marked by red, i.e. {n = 2, m = 1} and {n = 3, m =3}, are only used for TB A-PPDU transmission. 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600" dirty="0"/>
              <a:t>such value combinations shall be reserved in R1.</a:t>
            </a:r>
          </a:p>
        </p:txBody>
      </p:sp>
    </p:spTree>
    <p:extLst>
      <p:ext uri="{BB962C8B-B14F-4D97-AF65-F5344CB8AC3E}">
        <p14:creationId xmlns:p14="http://schemas.microsoft.com/office/powerpoint/2010/main" val="277329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370CB-1273-4539-8F48-CA100F521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33400"/>
          </a:xfrm>
        </p:spPr>
        <p:txBody>
          <a:bodyPr/>
          <a:lstStyle/>
          <a:p>
            <a:r>
              <a:rPr lang="en-SG" dirty="0">
                <a:solidFill>
                  <a:srgbClr val="FF0000"/>
                </a:solidFill>
              </a:rPr>
              <a:t>R2 Update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3712D0-7148-4245-8A27-A55AC2667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(OPPO)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071383-A59E-4335-915F-AC9E3B3A0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486599-BAAD-4A6F-BF22-F571E8E62267}"/>
              </a:ext>
            </a:extLst>
          </p:cNvPr>
          <p:cNvSpPr txBox="1"/>
          <p:nvPr/>
        </p:nvSpPr>
        <p:spPr>
          <a:xfrm>
            <a:off x="266700" y="1326084"/>
            <a:ext cx="861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indent="-227013">
              <a:buFont typeface="Wingdings" panose="05000000000000000000" pitchFamily="2" charset="2"/>
              <a:buChar char="q"/>
            </a:pPr>
            <a:r>
              <a:rPr lang="en-SG" sz="1600" dirty="0"/>
              <a:t>According to the passed #SP368 [5], the Special User Info field of the Trigger frame includes a 2-bit </a:t>
            </a:r>
            <a:r>
              <a:rPr lang="en-US" altLang="zh-CN" sz="1600" dirty="0"/>
              <a:t>PPDU</a:t>
            </a:r>
            <a:r>
              <a:rPr lang="en-SG" sz="1600" dirty="0"/>
              <a:t> Bandwidth Extension subfield, which together with UL BW subfield in common info field, indicates BW for EHT TB PPDU. However, the definition of 2-bit </a:t>
            </a:r>
            <a:r>
              <a:rPr lang="en-US" altLang="zh-CN" sz="1600" dirty="0"/>
              <a:t>PPDU</a:t>
            </a:r>
            <a:r>
              <a:rPr lang="en-SG" sz="1600" dirty="0"/>
              <a:t> Bandwidth Extension subfield is TBD.</a:t>
            </a:r>
          </a:p>
          <a:p>
            <a:pPr marL="227013" indent="-227013">
              <a:buFont typeface="Wingdings" panose="05000000000000000000" pitchFamily="2" charset="2"/>
              <a:buChar char="q"/>
            </a:pPr>
            <a:endParaRPr lang="en-SG" sz="1600" dirty="0"/>
          </a:p>
          <a:p>
            <a:pPr marL="227013" indent="-227013">
              <a:buFont typeface="Wingdings" panose="05000000000000000000" pitchFamily="2" charset="2"/>
              <a:buChar char="q"/>
            </a:pPr>
            <a:r>
              <a:rPr lang="en-SG" sz="1600" dirty="0"/>
              <a:t>We propose the 2-bit </a:t>
            </a:r>
            <a:r>
              <a:rPr lang="en-US" altLang="zh-CN" sz="1600" dirty="0"/>
              <a:t>PPDU</a:t>
            </a:r>
            <a:r>
              <a:rPr lang="en-SG" sz="1600" dirty="0"/>
              <a:t> Bandwidth Extension subfield can be defined in 11be R1 as follows: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b="1" u="sng" dirty="0"/>
              <a:t>Note 1</a:t>
            </a:r>
            <a:r>
              <a:rPr lang="en-US" sz="1600" dirty="0"/>
              <a:t>: BW index for EHT TB PPDU = </a:t>
            </a:r>
            <a:r>
              <a:rPr lang="en-US" sz="1600" dirty="0" err="1"/>
              <a:t>n+m</a:t>
            </a:r>
            <a:endParaRPr lang="en-US" sz="16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b="1" u="sng" dirty="0"/>
              <a:t>Note 2</a:t>
            </a:r>
            <a:r>
              <a:rPr lang="en-US" sz="1600" dirty="0"/>
              <a:t>: the proposed definition can be easily extended for 11be R2 with A-PPDU supported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b="1" u="sng" dirty="0"/>
              <a:t>Pros</a:t>
            </a:r>
            <a:r>
              <a:rPr lang="en-US" sz="1600" dirty="0"/>
              <a:t>: BW for EHT TB PPDU can be determined via simple calculation, which is much easier than [4]</a:t>
            </a:r>
            <a:endParaRPr lang="en-SG" sz="16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E878F07-3818-4218-8632-515895E4B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547337"/>
              </p:ext>
            </p:extLst>
          </p:nvPr>
        </p:nvGraphicFramePr>
        <p:xfrm>
          <a:off x="266700" y="3928475"/>
          <a:ext cx="8610600" cy="24147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9415">
                  <a:extLst>
                    <a:ext uri="{9D8B030D-6E8A-4147-A177-3AD203B41FA5}">
                      <a16:colId xmlns:a16="http://schemas.microsoft.com/office/drawing/2014/main" val="633653947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44097579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756904463"/>
                    </a:ext>
                  </a:extLst>
                </a:gridCol>
                <a:gridCol w="2775985">
                  <a:extLst>
                    <a:ext uri="{9D8B030D-6E8A-4147-A177-3AD203B41FA5}">
                      <a16:colId xmlns:a16="http://schemas.microsoft.com/office/drawing/2014/main" val="1533591183"/>
                    </a:ext>
                  </a:extLst>
                </a:gridCol>
              </a:tblGrid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PPDU Bandwidth Extension subfield value (m)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UL BW subfield value (n)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BW index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Description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785567"/>
                  </a:ext>
                </a:extLst>
              </a:tr>
              <a:tr h="518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SG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BW for EHT TB PPDU as indicated in the UL BW subfield of Common Info field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6127762"/>
                  </a:ext>
                </a:extLst>
              </a:tr>
              <a:tr h="24831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1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2</a:t>
                      </a:r>
                      <a:endParaRPr lang="en-SG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51985"/>
                  </a:ext>
                </a:extLst>
              </a:tr>
              <a:tr h="233935"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MHz-1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523112"/>
                  </a:ext>
                </a:extLst>
              </a:tr>
              <a:tr h="248319"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794883"/>
                  </a:ext>
                </a:extLst>
              </a:tr>
              <a:tr h="248319"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MHz-2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956215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253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584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SG" sz="1800" dirty="0"/>
              <a:t> We propose an alternative UL BW signalling scheme for enhanced Trigger frame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It is able to signal the exact BW of EHT TB PPDU in TB A-PPDU even when EHT TB PPDU have different BW from HE TB PPDU.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It is a clean design and easy to be parsed.</a:t>
            </a:r>
          </a:p>
        </p:txBody>
      </p:sp>
    </p:spTree>
    <p:extLst>
      <p:ext uri="{BB962C8B-B14F-4D97-AF65-F5344CB8AC3E}">
        <p14:creationId xmlns:p14="http://schemas.microsoft.com/office/powerpoint/2010/main" val="4276757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858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1800" dirty="0"/>
              <a:t>Do you agree to define the following 2-bit PPDU Bandwidth Extension subfield in the Special User Info field of the Trigger frame in R1?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sz="1800" dirty="0"/>
              <a:t>Note: BW index for EHT TB PPDU = </a:t>
            </a:r>
            <a:r>
              <a:rPr lang="en-US" sz="1800" dirty="0" err="1"/>
              <a:t>n+m</a:t>
            </a:r>
            <a:endParaRPr lang="en-US" sz="18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96D991E-4C92-4F5C-8771-27C9E1113F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959882"/>
              </p:ext>
            </p:extLst>
          </p:nvPr>
        </p:nvGraphicFramePr>
        <p:xfrm>
          <a:off x="376236" y="2971800"/>
          <a:ext cx="8305799" cy="2874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6964">
                  <a:extLst>
                    <a:ext uri="{9D8B030D-6E8A-4147-A177-3AD203B41FA5}">
                      <a16:colId xmlns:a16="http://schemas.microsoft.com/office/drawing/2014/main" val="63365394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40975790"/>
                    </a:ext>
                  </a:extLst>
                </a:gridCol>
                <a:gridCol w="1917604">
                  <a:extLst>
                    <a:ext uri="{9D8B030D-6E8A-4147-A177-3AD203B41FA5}">
                      <a16:colId xmlns:a16="http://schemas.microsoft.com/office/drawing/2014/main" val="2756904463"/>
                    </a:ext>
                  </a:extLst>
                </a:gridCol>
                <a:gridCol w="2344831">
                  <a:extLst>
                    <a:ext uri="{9D8B030D-6E8A-4147-A177-3AD203B41FA5}">
                      <a16:colId xmlns:a16="http://schemas.microsoft.com/office/drawing/2014/main" val="1533591183"/>
                    </a:ext>
                  </a:extLst>
                </a:gridCol>
              </a:tblGrid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PPDU Bandwidth Extension subfield value (m)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UL BW subfield value (n)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BW index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Description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785567"/>
                  </a:ext>
                </a:extLst>
              </a:tr>
              <a:tr h="518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SG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BW for EHT TB PPDU as indicated in the UL BW subfield of Common Info field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6127762"/>
                  </a:ext>
                </a:extLst>
              </a:tr>
              <a:tr h="24831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1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2</a:t>
                      </a:r>
                      <a:endParaRPr lang="en-SG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51985"/>
                  </a:ext>
                </a:extLst>
              </a:tr>
              <a:tr h="233935"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MHz-1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523112"/>
                  </a:ext>
                </a:extLst>
              </a:tr>
              <a:tr h="248319"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794883"/>
                  </a:ext>
                </a:extLst>
              </a:tr>
              <a:tr h="248319"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MHz-2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956215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253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261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20574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11-20-1429-02-00be-enhanced-trigger-frame-for-eht-support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11-20-1911-00-00be-ul-bw-subfield-design-in-trigger-frame.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11-20-1808-01-00be-backward-compatible-eht-trigger-frame-follow-up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11-20-1808-04-00be-backward-compatible-eht-trigger-frame-follow-up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11-20-1935-06-00be-compendium-of-straw-polls-and-potential-changes-to-the-specification-framework-document-part-2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44667</TotalTime>
  <Words>1126</Words>
  <Application>Microsoft Office PowerPoint</Application>
  <PresentationFormat>On-screen Show (4:3)</PresentationFormat>
  <Paragraphs>209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802-11-Submission</vt:lpstr>
      <vt:lpstr>Clean UL BW Signaling in Enhanced Trigger Frame</vt:lpstr>
      <vt:lpstr>Background</vt:lpstr>
      <vt:lpstr>Overview of Existing UL BW Signaling Options</vt:lpstr>
      <vt:lpstr>Proposed UL BW Signaling</vt:lpstr>
      <vt:lpstr>Delta UL BW Subfield Encoding</vt:lpstr>
      <vt:lpstr>R2 Update</vt:lpstr>
      <vt:lpstr>Summary</vt:lpstr>
      <vt:lpstr>SP 1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HUANG LEI</cp:lastModifiedBy>
  <cp:revision>2977</cp:revision>
  <cp:lastPrinted>2014-11-04T15:04:57Z</cp:lastPrinted>
  <dcterms:created xsi:type="dcterms:W3CDTF">2007-04-17T18:10:23Z</dcterms:created>
  <dcterms:modified xsi:type="dcterms:W3CDTF">2021-01-08T06:00:30Z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