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4"/>
  </p:notesMasterIdLst>
  <p:handoutMasterIdLst>
    <p:handoutMasterId r:id="rId75"/>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81" r:id="rId19"/>
    <p:sldId id="1028" r:id="rId20"/>
    <p:sldId id="1039" r:id="rId21"/>
    <p:sldId id="1030" r:id="rId22"/>
    <p:sldId id="1067" r:id="rId23"/>
    <p:sldId id="1068" r:id="rId24"/>
    <p:sldId id="1069" r:id="rId25"/>
    <p:sldId id="1040" r:id="rId26"/>
    <p:sldId id="1041" r:id="rId27"/>
    <p:sldId id="1042" r:id="rId28"/>
    <p:sldId id="1072" r:id="rId29"/>
    <p:sldId id="1043" r:id="rId30"/>
    <p:sldId id="1044" r:id="rId31"/>
    <p:sldId id="1045" r:id="rId32"/>
    <p:sldId id="1074" r:id="rId33"/>
    <p:sldId id="1073" r:id="rId34"/>
    <p:sldId id="1075" r:id="rId35"/>
    <p:sldId id="1046" r:id="rId36"/>
    <p:sldId id="1047" r:id="rId37"/>
    <p:sldId id="1048" r:id="rId38"/>
    <p:sldId id="1082" r:id="rId39"/>
    <p:sldId id="1085" r:id="rId40"/>
    <p:sldId id="1083" r:id="rId41"/>
    <p:sldId id="1070" r:id="rId42"/>
    <p:sldId id="1086" r:id="rId43"/>
    <p:sldId id="1076" r:id="rId44"/>
    <p:sldId id="1077" r:id="rId45"/>
    <p:sldId id="1078" r:id="rId46"/>
    <p:sldId id="1080" r:id="rId47"/>
    <p:sldId id="1049" r:id="rId48"/>
    <p:sldId id="1050" r:id="rId49"/>
    <p:sldId id="1051" r:id="rId50"/>
    <p:sldId id="1052" r:id="rId51"/>
    <p:sldId id="1053" r:id="rId52"/>
    <p:sldId id="1054" r:id="rId53"/>
    <p:sldId id="1087" r:id="rId54"/>
    <p:sldId id="1088" r:id="rId55"/>
    <p:sldId id="1090" r:id="rId56"/>
    <p:sldId id="1091" r:id="rId57"/>
    <p:sldId id="1055" r:id="rId58"/>
    <p:sldId id="1056" r:id="rId59"/>
    <p:sldId id="1057" r:id="rId60"/>
    <p:sldId id="1092" r:id="rId61"/>
    <p:sldId id="1093" r:id="rId62"/>
    <p:sldId id="1094" r:id="rId63"/>
    <p:sldId id="1095" r:id="rId64"/>
    <p:sldId id="1096" r:id="rId65"/>
    <p:sldId id="1058" r:id="rId66"/>
    <p:sldId id="1059" r:id="rId67"/>
    <p:sldId id="1060" r:id="rId68"/>
    <p:sldId id="1097" r:id="rId69"/>
    <p:sldId id="1098" r:id="rId70"/>
    <p:sldId id="1064" r:id="rId71"/>
    <p:sldId id="1065" r:id="rId72"/>
    <p:sldId id="1066" r:id="rId7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0/11-20-1907-01-00bd-ieee-802-11bd-november-december-2020-meeting-minutes.docx" TargetMode="External"/><Relationship Id="rId2" Type="http://schemas.openxmlformats.org/officeDocument/2006/relationships/hyperlink" Target="https://mentor.ieee.org/802.11/dcn/20/11-20-1775-01-00bd-ieee-802-11bd-november-2020-meeting-minutes-plenary.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887-04-00bd-tgbd-lb251-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18"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Jan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1752645"/>
            <a:ext cx="9143760" cy="425731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a:t>
            </a:r>
            <a:r>
              <a:rPr lang="en-US" altLang="zh-CN" sz="2400" dirty="0">
                <a:solidFill>
                  <a:schemeClr val="bg1">
                    <a:lumMod val="85000"/>
                  </a:schemeClr>
                </a:solidFill>
                <a:cs typeface="+mn-ea"/>
                <a:sym typeface="+mn-ea"/>
              </a:rPr>
              <a:t>8</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11:15am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1:15pm, </a:t>
            </a:r>
            <a:r>
              <a:rPr lang="en-US" altLang="zh-CN" sz="2400" dirty="0">
                <a:solidFill>
                  <a:schemeClr val="bg1">
                    <a:lumMod val="85000"/>
                  </a:schemeClr>
                </a:solidFill>
                <a:cs typeface="+mn-ea"/>
                <a:sym typeface="+mn-ea"/>
              </a:rPr>
              <a:t>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Jan Interim) </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Jan 12</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smtClean="0">
                <a:solidFill>
                  <a:schemeClr val="bg1">
                    <a:lumMod val="85000"/>
                  </a:schemeClr>
                </a:solidFill>
                <a:cs typeface="+mn-ea"/>
                <a:sym typeface="+mn-ea"/>
              </a:rPr>
              <a:t>Jan 13</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a:solidFill>
                  <a:schemeClr val="bg1">
                    <a:lumMod val="85000"/>
                  </a:schemeClr>
                </a:solidFill>
                <a:cs typeface="+mn-ea"/>
                <a:sym typeface="+mn-ea"/>
              </a:rPr>
              <a:t>Jan </a:t>
            </a:r>
            <a:r>
              <a:rPr lang="en-US" altLang="zh-CN" sz="2400" dirty="0" smtClean="0">
                <a:solidFill>
                  <a:schemeClr val="bg1">
                    <a:lumMod val="85000"/>
                  </a:schemeClr>
                </a:solidFill>
                <a:cs typeface="+mn-ea"/>
                <a:sym typeface="+mn-ea"/>
              </a:rPr>
              <a:t>19</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Jan 22</a:t>
            </a:r>
            <a:r>
              <a:rPr lang="en-US" altLang="zh-CN" sz="2400" baseline="30000" dirty="0" smtClean="0">
                <a:solidFill>
                  <a:schemeClr val="bg1">
                    <a:lumMod val="85000"/>
                  </a:schemeClr>
                </a:solidFill>
                <a:cs typeface="+mn-ea"/>
                <a:sym typeface="+mn-ea"/>
              </a:rPr>
              <a:t>nd</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9:00am ~ 11:00 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Jan </a:t>
            </a:r>
            <a:r>
              <a:rPr lang="en-US" altLang="zh-CN" sz="2400" dirty="0" smtClean="0">
                <a:solidFill>
                  <a:schemeClr val="bg1">
                    <a:lumMod val="85000"/>
                  </a:schemeClr>
                </a:solidFill>
                <a:cs typeface="+mn-ea"/>
                <a:sym typeface="+mn-ea"/>
              </a:rPr>
              <a:t>26</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changed to 10:00am ~ 11:00am, ET. </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smtClean="0">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23</a:t>
            </a:r>
            <a:r>
              <a:rPr lang="en-US" altLang="zh-CN" sz="2400" baseline="30000" dirty="0" smtClean="0">
                <a:solidFill>
                  <a:srgbClr val="00B050"/>
                </a:solidFill>
                <a:cs typeface="+mn-ea"/>
                <a:sym typeface="+mn-ea"/>
              </a:rPr>
              <a:t>rd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385739079"/>
              </p:ext>
            </p:extLst>
          </p:nvPr>
        </p:nvGraphicFramePr>
        <p:xfrm>
          <a:off x="1447922" y="2133634"/>
          <a:ext cx="9637599" cy="411480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11-20/1923r10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a:t>
                      </a:r>
                      <a:r>
                        <a:rPr lang="en-US" altLang="zh-CN" sz="1200" dirty="0" smtClean="0">
                          <a:solidFill>
                            <a:srgbClr val="0070C0"/>
                          </a:solidFill>
                          <a:sym typeface="+mn-ea"/>
                        </a:rPr>
                        <a:t>11-21/0068r0,</a:t>
                      </a:r>
                      <a:r>
                        <a:rPr lang="en-US" altLang="zh-CN" sz="1200" baseline="0" dirty="0" smtClean="0">
                          <a:solidFill>
                            <a:srgbClr val="0070C0"/>
                          </a:solidFill>
                          <a:sym typeface="+mn-ea"/>
                        </a:rPr>
                        <a:t> </a:t>
                      </a:r>
                      <a:r>
                        <a:rPr lang="en-US" altLang="zh-CN" sz="1200" dirty="0" smtClean="0">
                          <a:solidFill>
                            <a:srgbClr val="0070C0"/>
                          </a:solidFill>
                          <a:sym typeface="+mn-ea"/>
                        </a:rPr>
                        <a:t>11-21/0117r0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a:t>
            </a:r>
            <a:r>
              <a:rPr lang="en-US" altLang="zh-CN" dirty="0" smtClean="0">
                <a:solidFill>
                  <a:srgbClr val="FF0000"/>
                </a:solidFill>
              </a:rPr>
              <a:t>Updated</a:t>
            </a:r>
            <a:r>
              <a:rPr lang="en-US" altLang="zh-CN" dirty="0" smtClean="0"/>
              <a: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3893840"/>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11-21/0126r0, Comment resolution for 32-3-9-9, Miguel Lopez (Ericsson) </a:t>
            </a:r>
            <a:r>
              <a:rPr lang="en-US" altLang="zh-CN" sz="1600" i="1" dirty="0" smtClean="0">
                <a:solidFill>
                  <a:srgbClr val="FFC000"/>
                </a:solidFill>
                <a:latin typeface="Calibri" panose="020F0502020204030204" pitchFamily="34" charset="0"/>
                <a:cs typeface="Calibri" panose="020F0502020204030204" pitchFamily="34" charset="0"/>
              </a:rPr>
              <a:t>[SP on</a:t>
            </a:r>
            <a:r>
              <a:rPr lang="en-US" altLang="zh-CN" sz="1600" i="1" dirty="0" smtClean="0">
                <a:solidFill>
                  <a:srgbClr val="FFC000"/>
                </a:solidFill>
                <a:latin typeface="Calibri" panose="020F0502020204030204" pitchFamily="34" charset="0"/>
                <a:cs typeface="Calibri" panose="020F0502020204030204" pitchFamily="34" charset="0"/>
              </a:rPr>
              <a:t> Feb 2</a:t>
            </a:r>
            <a:r>
              <a:rPr lang="en-US" altLang="zh-CN" sz="1600" i="1" baseline="30000" dirty="0" smtClean="0">
                <a:solidFill>
                  <a:srgbClr val="FFC000"/>
                </a:solidFill>
                <a:latin typeface="Calibri" panose="020F0502020204030204" pitchFamily="34" charset="0"/>
                <a:cs typeface="Calibri" panose="020F0502020204030204" pitchFamily="34" charset="0"/>
              </a:rPr>
              <a:t>nd</a:t>
            </a:r>
            <a:r>
              <a:rPr lang="en-US" altLang="zh-CN" sz="1600" i="1" dirty="0" smtClean="0">
                <a:solidFill>
                  <a:srgbClr val="FFC000"/>
                </a:solidFill>
                <a:latin typeface="Calibri" panose="020F0502020204030204" pitchFamily="34" charset="0"/>
                <a:cs typeface="Calibri" panose="020F0502020204030204" pitchFamily="34" charset="0"/>
              </a:rPr>
              <a:t>]</a:t>
            </a:r>
            <a:endParaRPr lang="en-US" altLang="zh-CN" sz="1600" dirty="0" smtClean="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11-21/0070r0, D1.0 Comment Resolution for Clause 31.2.2, </a:t>
            </a:r>
            <a:r>
              <a:rPr lang="en-US" altLang="zh-CN" sz="1600" dirty="0" err="1" smtClean="0">
                <a:solidFill>
                  <a:schemeClr val="tx1"/>
                </a:solidFill>
                <a:latin typeface="Calibri" panose="020F0502020204030204" pitchFamily="34" charset="0"/>
                <a:cs typeface="Calibri" panose="020F0502020204030204" pitchFamily="34" charset="0"/>
              </a:rPr>
              <a:t>Hanseul</a:t>
            </a:r>
            <a:r>
              <a:rPr lang="en-US" altLang="zh-CN" sz="1600" dirty="0" smtClean="0">
                <a:solidFill>
                  <a:schemeClr val="tx1"/>
                </a:solidFill>
                <a:latin typeface="Calibri" panose="020F0502020204030204" pitchFamily="34" charset="0"/>
                <a:cs typeface="Calibri" panose="020F0502020204030204" pitchFamily="34" charset="0"/>
              </a:rPr>
              <a:t> Hong (WILUS)</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8215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eaLnBrk="0" hangingPunct="0">
              <a:buFontTx/>
              <a:buChar char="•"/>
              <a:defRPr/>
            </a:pPr>
            <a:r>
              <a:rPr lang="en-US" altLang="zh-CN" b="1" dirty="0" smtClean="0">
                <a:solidFill>
                  <a:srgbClr val="00B050"/>
                </a:solidFill>
              </a:rPr>
              <a:t>11-21/0003r1, cr-d1-0-clause-32-2, Bo Sun (ZTE)</a:t>
            </a:r>
          </a:p>
          <a:p>
            <a:pPr marL="800100" lvl="1" indent="-342900"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11-13/0230r4, comment resolution </a:t>
            </a:r>
            <a:r>
              <a:rPr lang="en-US" altLang="zh-CN" b="1" dirty="0" err="1" smtClean="0">
                <a:solidFill>
                  <a:srgbClr val="00B050"/>
                </a:solidFill>
              </a:rPr>
              <a:t>toturial</a:t>
            </a:r>
            <a:r>
              <a:rPr lang="en-US" altLang="zh-CN" b="1" dirty="0" smtClean="0">
                <a:solidFill>
                  <a:srgbClr val="00B050"/>
                </a:solidFill>
              </a:rPr>
              <a:t>, Dorothy Stanley (HPE)</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solidFill>
                  <a:srgbClr val="00B050"/>
                </a:solidFill>
              </a:rPr>
              <a:t>SP for 11-21/0003r1</a:t>
            </a:r>
            <a:r>
              <a:rPr lang="en-US" altLang="zh-CN" b="1" dirty="0">
                <a:solidFill>
                  <a:srgbClr val="00B050"/>
                </a:solidFill>
              </a:rPr>
              <a:t>, cr-d1-0-clause-32-2, Bo Sun (ZTE)</a:t>
            </a:r>
          </a:p>
          <a:p>
            <a:pPr marL="800100" lvl="1" indent="-342900" algn="just" eaLnBrk="0" hangingPunct="0">
              <a:buFontTx/>
              <a:buChar char="•"/>
              <a:defRPr/>
            </a:pPr>
            <a:r>
              <a:rPr lang="en-US" altLang="zh-CN" b="1" dirty="0" smtClean="0"/>
              <a:t>SP for 11-20/1990r1, </a:t>
            </a:r>
            <a:r>
              <a:rPr lang="en-US" altLang="zh-CN" b="1" dirty="0"/>
              <a:t>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smtClean="0"/>
              <a:t>Complete submission list as many as possible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Note, please Editor to replace the doc reference in the comment resolutions with corresponding URL.</a:t>
            </a:r>
          </a:p>
          <a:p>
            <a:endParaRPr lang="en-US" altLang="zh-CN" dirty="0"/>
          </a:p>
          <a:p>
            <a:r>
              <a:rPr lang="en-US" altLang="zh-CN" dirty="0" smtClean="0"/>
              <a:t>12Y/0N/3A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15875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lvl="1" indent="-342900" algn="just" eaLnBrk="0" hangingPunct="0">
              <a:buFontTx/>
              <a:buChar char="•"/>
              <a:defRPr/>
            </a:pPr>
            <a:r>
              <a:rPr lang="en-US" altLang="zh-CN" dirty="0" smtClean="0">
                <a:solidFill>
                  <a:srgbClr val="00B050"/>
                </a:solidFill>
              </a:rPr>
              <a:t>11-2019/2045r8, </a:t>
            </a:r>
            <a:r>
              <a:rPr lang="en-US" altLang="zh-CN" dirty="0" err="1" smtClean="0">
                <a:solidFill>
                  <a:srgbClr val="00B050"/>
                </a:solidFill>
              </a:rPr>
              <a:t>TGbd</a:t>
            </a:r>
            <a:r>
              <a:rPr lang="en-US" altLang="zh-CN" dirty="0" smtClean="0">
                <a:solidFill>
                  <a:srgbClr val="00B050"/>
                </a:solidFill>
              </a:rPr>
              <a:t> Editor’s Report, </a:t>
            </a:r>
            <a:r>
              <a:rPr lang="en-US" altLang="zh-CN" dirty="0" err="1" smtClean="0">
                <a:solidFill>
                  <a:srgbClr val="00B050"/>
                </a:solidFill>
              </a:rPr>
              <a:t>Bahar</a:t>
            </a:r>
            <a:r>
              <a:rPr lang="en-US" altLang="zh-CN" dirty="0" smtClean="0">
                <a:solidFill>
                  <a:srgbClr val="00B050"/>
                </a:solidFill>
              </a:rPr>
              <a:t> </a:t>
            </a:r>
            <a:r>
              <a:rPr lang="en-US" altLang="zh-CN" dirty="0" err="1" smtClean="0">
                <a:solidFill>
                  <a:srgbClr val="00B050"/>
                </a:solidFill>
              </a:rPr>
              <a:t>Sadeghi</a:t>
            </a:r>
            <a:r>
              <a:rPr lang="en-US" altLang="zh-CN" dirty="0" smtClean="0">
                <a:solidFill>
                  <a:srgbClr val="00B050"/>
                </a:solidFill>
              </a:rPr>
              <a:t> (Intel)</a:t>
            </a:r>
            <a:endParaRPr lang="en-GB" altLang="en-US" dirty="0" smtClean="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discussion</a:t>
            </a:r>
          </a:p>
          <a:p>
            <a:pPr lvl="1" indent="-342900" algn="just" eaLnBrk="0" hangingPunct="0">
              <a:buFontTx/>
              <a:buChar char="•"/>
              <a:defRPr/>
            </a:pPr>
            <a:r>
              <a:rPr lang="en-US" altLang="zh-CN" sz="2100" dirty="0">
                <a:solidFill>
                  <a:srgbClr val="00B050"/>
                </a:solidFill>
              </a:rPr>
              <a:t>SP for 11-20/1946r2</a:t>
            </a:r>
            <a:r>
              <a:rPr lang="zh-CN" altLang="en-US" sz="2100" dirty="0">
                <a:solidFill>
                  <a:srgbClr val="00B050"/>
                </a:solidFill>
              </a:rPr>
              <a:t>， </a:t>
            </a:r>
            <a:r>
              <a:rPr lang="en-US" altLang="zh-CN" sz="2100" dirty="0">
                <a:solidFill>
                  <a:srgbClr val="00B050"/>
                </a:solidFill>
              </a:rPr>
              <a:t>Resolutions to 32.3.15 Parameters for NGV-MCSs,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11-20/1945r2</a:t>
            </a:r>
            <a:r>
              <a:rPr lang="zh-CN" altLang="en-US" sz="2100" dirty="0">
                <a:solidFill>
                  <a:srgbClr val="00B050"/>
                </a:solidFill>
              </a:rPr>
              <a:t>， </a:t>
            </a:r>
            <a:r>
              <a:rPr lang="en-US" altLang="zh-CN" sz="2100" dirty="0">
                <a:solidFill>
                  <a:srgbClr val="00B050"/>
                </a:solidFill>
              </a:rPr>
              <a:t>Resolutions to 32.3.5 NGV modulation and coding schemes,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11-20/1948r2</a:t>
            </a:r>
            <a:r>
              <a:rPr lang="zh-CN" altLang="en-US" sz="2100" dirty="0">
                <a:solidFill>
                  <a:srgbClr val="00B050"/>
                </a:solidFill>
              </a:rPr>
              <a:t>， </a:t>
            </a:r>
            <a:r>
              <a:rPr lang="en-US" altLang="zh-CN" sz="2100" dirty="0">
                <a:solidFill>
                  <a:srgbClr val="00B050"/>
                </a:solidFill>
              </a:rPr>
              <a:t>Resolutions to 32.3.10 Transmit specification,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FFC000"/>
                </a:solidFill>
              </a:rPr>
              <a:t>SP for 11-20/1990r1, comment-resolution-for-receiver-specification, </a:t>
            </a:r>
            <a:r>
              <a:rPr lang="en-US" altLang="zh-CN" sz="2100" dirty="0" err="1">
                <a:solidFill>
                  <a:srgbClr val="FFC000"/>
                </a:solidFill>
              </a:rPr>
              <a:t>Rui</a:t>
            </a:r>
            <a:r>
              <a:rPr lang="en-US" altLang="zh-CN" sz="2100" dirty="0">
                <a:solidFill>
                  <a:srgbClr val="FFC000"/>
                </a:solidFill>
              </a:rPr>
              <a:t> Cao (NXP)</a:t>
            </a:r>
          </a:p>
          <a:p>
            <a:pPr lvl="1" indent="-342900" algn="just" eaLnBrk="0" hangingPunct="0">
              <a:buFontTx/>
              <a:buChar char="•"/>
              <a:defRPr/>
            </a:pPr>
            <a:r>
              <a:rPr lang="en-US" altLang="zh-CN" sz="2100"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1075 and 1685</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24Y/1N/16A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38190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11-20/1945r2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1785, 1304, 1155, 1631, 1173, 1548, 1795 and </a:t>
            </a:r>
            <a:r>
              <a:rPr lang="en-GB" altLang="zh-CN" sz="2100" dirty="0" smtClean="0">
                <a:latin typeface="Calibri" panose="020F0502020204030204" pitchFamily="34" charset="0"/>
                <a:cs typeface="Calibri" panose="020F0502020204030204" pitchFamily="34" charset="0"/>
              </a:rPr>
              <a:t>1570</a:t>
            </a:r>
            <a:endParaRPr lang="zh-CN" altLang="zh-CN"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With resolution to CID 1155, 1631, 1173, 1548 and 1795 as “Revised” and updated in 11-20/1945r3.</a:t>
            </a:r>
          </a:p>
          <a:p>
            <a:endParaRPr lang="en-US" altLang="zh-CN" dirty="0"/>
          </a:p>
          <a:p>
            <a:r>
              <a:rPr lang="en-US" altLang="zh-CN" dirty="0" smtClean="0"/>
              <a:t>22Y/0N/16A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6013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11-20/1948r2)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11-20/1948r2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1088, 1322, 1586, 1587, 1677, 1089, 1588 and </a:t>
            </a:r>
            <a:r>
              <a:rPr lang="en-GB" altLang="zh-CN" sz="2100" dirty="0" smtClean="0">
                <a:latin typeface="Calibri" panose="020F0502020204030204" pitchFamily="34" charset="0"/>
                <a:cs typeface="Calibri" panose="020F0502020204030204" pitchFamily="34" charset="0"/>
              </a:rPr>
              <a:t>1589</a:t>
            </a:r>
            <a:endParaRPr lang="en-US" altLang="zh-CN" dirty="0" smtClean="0"/>
          </a:p>
          <a:p>
            <a:endParaRPr lang="en-US" altLang="zh-CN" dirty="0"/>
          </a:p>
          <a:p>
            <a:r>
              <a:rPr lang="en-US" altLang="zh-CN" dirty="0" smtClean="0"/>
              <a:t>20Y/1N/20A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61678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 for presented CRs</a:t>
            </a:r>
          </a:p>
          <a:p>
            <a:pPr lvl="1" eaLnBrk="0" hangingPunct="0">
              <a:defRPr/>
            </a:pPr>
            <a:r>
              <a:rPr lang="en-US" altLang="zh-CN" sz="2100" dirty="0" smtClean="0">
                <a:solidFill>
                  <a:srgbClr val="00B050"/>
                </a:solidFill>
              </a:rPr>
              <a:t>SP </a:t>
            </a:r>
            <a:r>
              <a:rPr lang="en-US" altLang="zh-CN" sz="2100" dirty="0">
                <a:solidFill>
                  <a:srgbClr val="00B050"/>
                </a:solidFill>
              </a:rPr>
              <a:t>for 11-21/0005, cr-d1-0-clause-32-4, Bo Sun (ZTE)</a:t>
            </a:r>
          </a:p>
          <a:p>
            <a:pPr lvl="1" eaLnBrk="0" hangingPunct="0">
              <a:defRPr/>
            </a:pPr>
            <a:r>
              <a:rPr lang="en-US" altLang="zh-CN" sz="2100" dirty="0">
                <a:solidFill>
                  <a:srgbClr val="00B050"/>
                </a:solidFill>
              </a:rPr>
              <a:t>SP for 11-21/0006, cr-d1-0-clause-17-2_17-3, Bo Sun (ZTE)</a:t>
            </a:r>
          </a:p>
          <a:p>
            <a:pPr lvl="1" eaLnBrk="0" hangingPunct="0">
              <a:defRPr/>
            </a:pPr>
            <a:r>
              <a:rPr lang="en-US" altLang="zh-CN" sz="2100" dirty="0">
                <a:solidFill>
                  <a:srgbClr val="00B050"/>
                </a:solidFill>
              </a:rPr>
              <a:t>SP for 11-21/0051, CR for CIDs related to DMG STA with OCB operation part 2, Hiroyuki </a:t>
            </a:r>
            <a:r>
              <a:rPr lang="en-US" altLang="zh-CN" sz="2100" dirty="0" err="1">
                <a:solidFill>
                  <a:srgbClr val="00B050"/>
                </a:solidFill>
              </a:rPr>
              <a:t>Motozuka</a:t>
            </a:r>
            <a:r>
              <a:rPr lang="en-US" altLang="zh-CN" sz="2100" dirty="0">
                <a:solidFill>
                  <a:srgbClr val="00B050"/>
                </a:solidFill>
              </a:rPr>
              <a:t> (Panasonic</a:t>
            </a:r>
            <a:r>
              <a:rPr lang="en-US" altLang="zh-CN" sz="2100" dirty="0" smtClean="0">
                <a:solidFill>
                  <a:srgbClr val="00B050"/>
                </a:solidFill>
              </a:rPr>
              <a:t>)</a:t>
            </a:r>
            <a:r>
              <a:rPr lang="en-US" altLang="zh-CN" sz="1800" dirty="0">
                <a:solidFill>
                  <a:srgbClr val="00B050"/>
                </a:solidFill>
              </a:rPr>
              <a:t> </a:t>
            </a:r>
            <a:endParaRPr lang="en-US" altLang="zh-CN" sz="1800" dirty="0" smtClean="0">
              <a:solidFill>
                <a:srgbClr val="00B050"/>
              </a:solidFill>
            </a:endParaRPr>
          </a:p>
          <a:p>
            <a:pPr lvl="1" eaLnBrk="0" hangingPunct="0">
              <a:defRPr/>
            </a:pPr>
            <a:r>
              <a:rPr lang="en-US" altLang="zh-CN" sz="1800" dirty="0" smtClean="0">
                <a:solidFill>
                  <a:srgbClr val="00B050"/>
                </a:solidFill>
              </a:rPr>
              <a:t>SP </a:t>
            </a:r>
            <a:r>
              <a:rPr lang="en-US" altLang="zh-CN" sz="1800" dirty="0">
                <a:solidFill>
                  <a:srgbClr val="00B050"/>
                </a:solidFill>
              </a:rPr>
              <a:t>for 11-20/1990r1, comment-resolution-for-receiver-specification, </a:t>
            </a:r>
            <a:r>
              <a:rPr lang="en-US" altLang="zh-CN" sz="1800" dirty="0" err="1">
                <a:solidFill>
                  <a:srgbClr val="00B050"/>
                </a:solidFill>
              </a:rPr>
              <a:t>Rui</a:t>
            </a:r>
            <a:r>
              <a:rPr lang="en-US" altLang="zh-CN" sz="1800" dirty="0">
                <a:solidFill>
                  <a:srgbClr val="00B050"/>
                </a:solidFill>
              </a:rPr>
              <a:t> Cao (NXP)</a:t>
            </a:r>
          </a:p>
          <a:p>
            <a:pPr lvl="1" eaLnBrk="0" hangingPunct="0">
              <a:defRPr/>
            </a:pPr>
            <a:r>
              <a:rPr lang="en-US" altLang="zh-CN" sz="2100" dirty="0">
                <a:solidFill>
                  <a:srgbClr val="00B050"/>
                </a:solidFill>
              </a:rPr>
              <a:t>SP for 11-21/0016, comment-resolution-for-mathematical-description-and-related,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lvl="0" algn="just" eaLnBrk="0" hangingPunct="0">
              <a:defRPr/>
            </a:pPr>
            <a:r>
              <a:rPr lang="en-GB" altLang="en-US" dirty="0"/>
              <a:t>Timeline discussion</a:t>
            </a:r>
          </a:p>
          <a:p>
            <a:pPr algn="just" eaLnBrk="0" hangingPunct="0">
              <a:defRPr/>
            </a:pPr>
            <a:r>
              <a:rPr lang="en-GB" altLang="en-US" dirty="0" smtClean="0"/>
              <a:t>Motions </a:t>
            </a:r>
            <a:r>
              <a:rPr lang="en-GB" altLang="en-US" dirty="0"/>
              <a:t>for minutes, </a:t>
            </a:r>
            <a:r>
              <a:rPr lang="en-GB" altLang="en-US" dirty="0" smtClean="0"/>
              <a:t>timeline and comment resolutions</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100" dirty="0" smtClean="0"/>
              <a:t>Complete </a:t>
            </a:r>
            <a:r>
              <a:rPr lang="en-US" altLang="zh-CN" sz="2100"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11-21/0005r1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1006, 1330, 1331, 1332, 1469, 1593 and </a:t>
            </a:r>
            <a:r>
              <a:rPr lang="en-GB" altLang="zh-CN" sz="2100" dirty="0" smtClean="0">
                <a:latin typeface="Calibri" panose="020F0502020204030204" pitchFamily="34" charset="0"/>
                <a:cs typeface="Calibri" panose="020F0502020204030204" pitchFamily="34" charset="0"/>
              </a:rPr>
              <a:t>1838</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434692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11-21/0006r1)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11-21/0006r1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1150, 1151, 1218, 1412, 1559, 1560, 1561, 1562, 1563, 1564, 1619, 1620, and </a:t>
            </a:r>
            <a:r>
              <a:rPr lang="en-GB" altLang="zh-CN" sz="2100" dirty="0" smtClean="0">
                <a:latin typeface="Calibri" panose="020F0502020204030204" pitchFamily="34" charset="0"/>
                <a:cs typeface="Calibri" panose="020F0502020204030204" pitchFamily="34" charset="0"/>
              </a:rPr>
              <a:t>1763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21643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11-21/0051r2)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11-21/0051r2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1159, </a:t>
            </a:r>
            <a:r>
              <a:rPr lang="en-GB" altLang="zh-CN" sz="2100" dirty="0" smtClean="0">
                <a:latin typeface="Calibri" panose="020F0502020204030204" pitchFamily="34" charset="0"/>
                <a:cs typeface="Calibri" panose="020F0502020204030204" pitchFamily="34" charset="0"/>
              </a:rPr>
              <a:t>1142</a:t>
            </a:r>
            <a:r>
              <a:rPr lang="en-GB" altLang="zh-CN" sz="2100" dirty="0">
                <a:latin typeface="Calibri" panose="020F0502020204030204" pitchFamily="34" charset="0"/>
                <a:cs typeface="Calibri" panose="020F0502020204030204" pitchFamily="34" charset="0"/>
              </a:rPr>
              <a:t>, 1094 and </a:t>
            </a:r>
            <a:r>
              <a:rPr lang="en-GB" altLang="zh-CN" sz="2100" dirty="0" smtClean="0">
                <a:latin typeface="Calibri" panose="020F0502020204030204" pitchFamily="34" charset="0"/>
                <a:cs typeface="Calibri" panose="020F0502020204030204" pitchFamily="34" charset="0"/>
              </a:rPr>
              <a:t>1442</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5623241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11-20/1990r3)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11-20/1990r3</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1005, 1090, 1091, 1092, 1111, 1185, 1186, 1187, 1188, 1189, 1190, 1191, 1192, 1194, 1547, 1590, 1591, 1592, 1596, 1597, 1678, 1679, 1680, </a:t>
            </a:r>
            <a:r>
              <a:rPr lang="en-US" altLang="zh-CN" sz="2100" dirty="0" smtClean="0">
                <a:latin typeface="Calibri" panose="020F0502020204030204" pitchFamily="34" charset="0"/>
                <a:cs typeface="Calibri" panose="020F0502020204030204" pitchFamily="34" charset="0"/>
              </a:rPr>
              <a:t>and 1786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11-21/0016r2)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1501, 1502, 1503, 1536, 1537, 1657, 1658, 1694, 1765, 1770, 1771, 1811, 1812, 1813, 1815, </a:t>
            </a:r>
            <a:r>
              <a:rPr lang="en-US" altLang="zh-CN" sz="2100" dirty="0" smtClean="0">
                <a:latin typeface="Calibri" panose="020F0502020204030204" pitchFamily="34" charset="0"/>
                <a:cs typeface="Calibri" panose="020F0502020204030204" pitchFamily="34" charset="0"/>
              </a:rPr>
              <a:t>and 1816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12Y/0N/7A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4850161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(TC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teleconference minutes for Nov 2020 IEEE 802.11 plenary week as in 11-20/1775r1, and minutes for </a:t>
            </a:r>
            <a:r>
              <a:rPr lang="en-US" altLang="zh-CN" sz="2400" dirty="0" err="1" smtClean="0">
                <a:sym typeface="+mn-ea"/>
              </a:rPr>
              <a:t>TGbd</a:t>
            </a:r>
            <a:r>
              <a:rPr lang="en-US" altLang="zh-CN" sz="2400" dirty="0" smtClean="0">
                <a:sym typeface="+mn-ea"/>
              </a:rPr>
              <a:t> </a:t>
            </a:r>
            <a:r>
              <a:rPr lang="en-US" altLang="zh-CN" sz="2400" dirty="0" err="1" smtClean="0">
                <a:sym typeface="+mn-ea"/>
              </a:rPr>
              <a:t>telecofnerences</a:t>
            </a:r>
            <a:r>
              <a:rPr lang="en-US" altLang="zh-CN" sz="2400" dirty="0" smtClean="0">
                <a:sym typeface="+mn-ea"/>
              </a:rPr>
              <a:t> before IEEE 802.11 Jan-2021 plenary week as in 11-20/1907r1.</a:t>
            </a:r>
          </a:p>
          <a:p>
            <a:pPr marL="685800" lvl="1" indent="-342900">
              <a:buFontTx/>
              <a:buChar char="-"/>
            </a:pPr>
            <a:r>
              <a:rPr lang="en-US" altLang="zh-CN" sz="2100" dirty="0" smtClean="0">
                <a:sym typeface="+mn-ea"/>
                <a:hlinkClick r:id="rId2"/>
              </a:rPr>
              <a:t>https</a:t>
            </a:r>
            <a:r>
              <a:rPr lang="en-US" altLang="zh-CN" sz="2100" dirty="0">
                <a:sym typeface="+mn-ea"/>
                <a:hlinkClick r:id="rId2"/>
              </a:rPr>
              <a:t>://</a:t>
            </a:r>
            <a:r>
              <a:rPr lang="en-US" altLang="zh-CN" sz="2100" dirty="0" smtClean="0">
                <a:sym typeface="+mn-ea"/>
                <a:hlinkClick r:id="rId2"/>
              </a:rPr>
              <a:t>mentor.ieee.org/802.11/dcn/20/11-20-1775-01-00bd-ieee-802-11bd-november-2020-meeting-minutes-plenary.docx</a:t>
            </a:r>
            <a:endParaRPr lang="en-US" altLang="zh-CN" sz="2100" dirty="0" smtClean="0">
              <a:sym typeface="+mn-ea"/>
            </a:endParaRPr>
          </a:p>
          <a:p>
            <a:pPr marL="685800" lvl="1" indent="-342900">
              <a:buFontTx/>
              <a:buChar char="-"/>
            </a:pPr>
            <a:r>
              <a:rPr lang="en-US" altLang="zh-CN" sz="2100" dirty="0">
                <a:sym typeface="+mn-ea"/>
                <a:hlinkClick r:id="rId3"/>
              </a:rPr>
              <a:t>https://</a:t>
            </a:r>
            <a:r>
              <a:rPr lang="en-US" altLang="zh-CN" sz="2100" dirty="0" smtClean="0">
                <a:sym typeface="+mn-ea"/>
                <a:hlinkClick r:id="rId3"/>
              </a:rPr>
              <a:t>mentor.ieee.org/802.11/dcn/20/11-20-1907-01-00bd-ieee-802-11bd-november-december-2020-meeting-minutes.docx</a:t>
            </a:r>
            <a:endParaRPr lang="en-US" altLang="zh-CN" sz="2100" dirty="0" smtClean="0">
              <a:sym typeface="+mn-ea"/>
            </a:endParaRPr>
          </a:p>
          <a:p>
            <a:endParaRPr lang="en-US" altLang="zh-CN" dirty="0"/>
          </a:p>
          <a:p>
            <a:r>
              <a:rPr lang="en-US" altLang="zh-CN" dirty="0" smtClean="0"/>
              <a:t>Moved: Yan Zhang</a:t>
            </a:r>
          </a:p>
          <a:p>
            <a:r>
              <a:rPr lang="en-US" altLang="zh-CN" dirty="0" smtClean="0"/>
              <a:t>Seconded: Joseph Levy</a:t>
            </a:r>
          </a:p>
          <a:p>
            <a:endParaRPr lang="en-US" altLang="zh-CN" dirty="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262615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(Timeline)</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updated </a:t>
            </a:r>
            <a:r>
              <a:rPr lang="en-US" altLang="zh-CN" sz="2400" dirty="0" err="1" smtClean="0">
                <a:sym typeface="+mn-ea"/>
              </a:rPr>
              <a:t>TGbd</a:t>
            </a:r>
            <a:r>
              <a:rPr lang="en-US" altLang="zh-CN" sz="2400" dirty="0" smtClean="0">
                <a:sym typeface="+mn-ea"/>
              </a:rPr>
              <a:t> timeline as below.</a:t>
            </a:r>
            <a:endParaRPr lang="zh-CN" altLang="en-US" sz="2400" dirty="0">
              <a:sym typeface="+mn-ea"/>
            </a:endParaRPr>
          </a:p>
          <a:p>
            <a:endParaRPr lang="en-US" altLang="zh-CN" dirty="0" smtClean="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r>
              <a:rPr lang="en-US" altLang="zh-CN" dirty="0" smtClean="0"/>
              <a:t>Moved: Joseph Levy</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
        <p:nvSpPr>
          <p:cNvPr id="7" name="文本占位符 2"/>
          <p:cNvSpPr txBox="1">
            <a:spLocks/>
          </p:cNvSpPr>
          <p:nvPr/>
        </p:nvSpPr>
        <p:spPr>
          <a:xfrm>
            <a:off x="2215430" y="2430053"/>
            <a:ext cx="8144392" cy="3396852"/>
          </a:xfrm>
          <a:prstGeom prst="rect">
            <a:avLst/>
          </a:prstGeom>
          <a:noFill/>
          <a:ln w="9525">
            <a:noFill/>
          </a:ln>
        </p:spPr>
        <p:txBody>
          <a:bodyPr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extLst>
      <p:ext uri="{BB962C8B-B14F-4D97-AF65-F5344CB8AC3E}">
        <p14:creationId xmlns:p14="http://schemas.microsoft.com/office/powerpoint/2010/main" val="2912440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(CRs)</a:t>
            </a:r>
            <a:endParaRPr lang="zh-CN" altLang="en-US" dirty="0"/>
          </a:p>
        </p:txBody>
      </p:sp>
      <p:sp>
        <p:nvSpPr>
          <p:cNvPr id="3" name="内容占位符 2"/>
          <p:cNvSpPr>
            <a:spLocks noGrp="1"/>
          </p:cNvSpPr>
          <p:nvPr>
            <p:ph idx="1"/>
          </p:nvPr>
        </p:nvSpPr>
        <p:spPr>
          <a:xfrm>
            <a:off x="914400" y="1751014"/>
            <a:ext cx="10361613" cy="4343400"/>
          </a:xfrm>
        </p:spPr>
        <p:txBody>
          <a:bodyPr/>
          <a:lstStyle/>
          <a:p>
            <a:pPr>
              <a:spcAft>
                <a:spcPts val="600"/>
              </a:spcAft>
            </a:pPr>
            <a:r>
              <a:rPr lang="en-US" altLang="zh-CN" sz="2400" dirty="0" smtClean="0">
                <a:sym typeface="+mn-ea"/>
              </a:rPr>
              <a:t>Move to approve the resolutions to 310 editorial comments and 56 non-editorial comments as included in 11-20/1887r4:</a:t>
            </a:r>
            <a:endParaRPr lang="zh-CN" altLang="en-US" sz="2400" dirty="0">
              <a:sym typeface="+mn-ea"/>
            </a:endParaRPr>
          </a:p>
          <a:p>
            <a:pPr marL="628650" lvl="1" indent="-285750">
              <a:buFontTx/>
              <a:buChar char="-"/>
            </a:pPr>
            <a:r>
              <a:rPr lang="en-US" altLang="zh-CN" sz="2000" dirty="0" smtClean="0">
                <a:hlinkClick r:id="rId2"/>
              </a:rPr>
              <a:t>https</a:t>
            </a:r>
            <a:r>
              <a:rPr lang="en-US" altLang="zh-CN" sz="2000" dirty="0">
                <a:hlinkClick r:id="rId2"/>
              </a:rPr>
              <a:t>://</a:t>
            </a:r>
            <a:r>
              <a:rPr lang="en-US" altLang="zh-CN" sz="2000" dirty="0" smtClean="0">
                <a:hlinkClick r:id="rId2"/>
              </a:rPr>
              <a:t>mentor.ieee.org/802.11/dcn/20/11-20-1887-04-00bd-tgbd-lb251-comments.xlsx</a:t>
            </a:r>
            <a:endParaRPr lang="en-US" altLang="zh-CN" sz="2000" dirty="0" smtClean="0"/>
          </a:p>
          <a:p>
            <a:pPr marL="342900" lvl="1" indent="0"/>
            <a:endParaRPr lang="en-US" altLang="zh-CN" dirty="0" smtClean="0"/>
          </a:p>
          <a:p>
            <a:endParaRPr lang="en-US" altLang="zh-CN" dirty="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 </a:t>
            </a:r>
            <a:r>
              <a:rPr lang="en-US" altLang="zh-CN" dirty="0" err="1" smtClean="0"/>
              <a:t>Rui</a:t>
            </a:r>
            <a:r>
              <a:rPr lang="en-US" altLang="zh-CN" dirty="0" smtClean="0"/>
              <a:t> Cao</a:t>
            </a:r>
          </a:p>
          <a:p>
            <a:endParaRPr lang="en-US" altLang="zh-CN" dirty="0"/>
          </a:p>
          <a:p>
            <a:r>
              <a:rPr lang="en-US" altLang="zh-CN" dirty="0" smtClean="0"/>
              <a:t>15Y/0N/2A</a:t>
            </a:r>
          </a:p>
          <a:p>
            <a:endParaRPr lang="en-US" altLang="zh-CN" dirty="0" smtClean="0"/>
          </a:p>
          <a:p>
            <a:r>
              <a:rPr lang="en-US" altLang="zh-CN" dirty="0" smtClean="0">
                <a:solidFill>
                  <a:srgbClr val="00B050"/>
                </a:solidFill>
              </a:rPr>
              <a:t>Motion passed</a:t>
            </a:r>
            <a:endParaRPr lang="en-US" altLang="zh-CN" dirty="0">
              <a:solidFill>
                <a:srgbClr val="00B050"/>
              </a:solidFill>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625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(CRs)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comment resolutions as in following CR documents:</a:t>
            </a:r>
          </a:p>
          <a:p>
            <a:pPr marL="643255" lvl="1" indent="-342900">
              <a:buFontTx/>
              <a:buChar char="-"/>
            </a:pPr>
            <a:r>
              <a:rPr lang="en-US" altLang="zh-CN" sz="2100" dirty="0" smtClean="0">
                <a:sym typeface="+mn-ea"/>
              </a:rPr>
              <a:t>Resolutions to 24 CIDs (</a:t>
            </a:r>
            <a:r>
              <a:rPr lang="en-US" altLang="zh-CN" sz="2000" dirty="0" smtClean="0"/>
              <a:t>1005</a:t>
            </a:r>
            <a:r>
              <a:rPr lang="en-US" altLang="zh-CN" sz="2000" dirty="0"/>
              <a:t>, 1090, 1091, 1092, 1111, 1185, 1186, 1187, 1188, 1189, 1190, 1191, 1192, 1194, 1547, 1590, 1591, 1592, 1596, 1597, 1678, 1679, 1680, </a:t>
            </a:r>
            <a:r>
              <a:rPr lang="en-US" altLang="zh-CN" sz="2000" dirty="0" smtClean="0"/>
              <a:t>and 1786) </a:t>
            </a:r>
            <a:r>
              <a:rPr lang="en-US" altLang="zh-CN" sz="2100" dirty="0" smtClean="0">
                <a:sym typeface="+mn-ea"/>
              </a:rPr>
              <a:t>as in 11-20/1990r3</a:t>
            </a:r>
          </a:p>
          <a:p>
            <a:pPr marL="643255" lvl="1" indent="-342900">
              <a:buFontTx/>
              <a:buChar char="-"/>
            </a:pPr>
            <a:r>
              <a:rPr lang="en-US" altLang="zh-CN" sz="2100" dirty="0" smtClean="0">
                <a:sym typeface="+mn-ea"/>
              </a:rPr>
              <a:t>Resolutions to 16 CIDs (</a:t>
            </a:r>
            <a:r>
              <a:rPr lang="en-US" altLang="zh-CN" sz="2000" dirty="0"/>
              <a:t>1501, 1502, 1503, 1536, 1537, 1657, 1658, 1694, 1765, 1770, 1771, 1811, 1812, 1813, 1815, </a:t>
            </a:r>
            <a:r>
              <a:rPr lang="en-US" altLang="zh-CN" sz="2000" dirty="0" smtClean="0"/>
              <a:t>1816</a:t>
            </a:r>
            <a:r>
              <a:rPr lang="en-US" altLang="zh-CN" sz="2100" dirty="0" smtClean="0">
                <a:sym typeface="+mn-ea"/>
              </a:rPr>
              <a:t>) as in 11-21/0016r2</a:t>
            </a:r>
          </a:p>
          <a:p>
            <a:pPr marL="643255" lvl="1" indent="-342900">
              <a:buFontTx/>
              <a:buChar char="-"/>
            </a:pPr>
            <a:r>
              <a:rPr lang="en-US" altLang="zh-CN" sz="2100" dirty="0">
                <a:sym typeface="+mn-ea"/>
              </a:rPr>
              <a:t>Resolutions to </a:t>
            </a:r>
            <a:r>
              <a:rPr lang="en-US" altLang="zh-CN" sz="2100" dirty="0" smtClean="0">
                <a:sym typeface="+mn-ea"/>
              </a:rPr>
              <a:t>7 CIDs (</a:t>
            </a:r>
            <a:r>
              <a:rPr lang="en-GB" altLang="zh-CN" sz="2000" dirty="0"/>
              <a:t>1006, 1330, 1331, 1332, 1469, 1593 and 1838</a:t>
            </a:r>
            <a:r>
              <a:rPr lang="en-US" altLang="zh-CN" sz="2100" dirty="0" smtClean="0">
                <a:sym typeface="+mn-ea"/>
              </a:rPr>
              <a:t>) as </a:t>
            </a:r>
            <a:r>
              <a:rPr lang="en-US" altLang="zh-CN" sz="2100" dirty="0">
                <a:sym typeface="+mn-ea"/>
              </a:rPr>
              <a:t>in </a:t>
            </a:r>
            <a:r>
              <a:rPr lang="en-US" altLang="zh-CN" sz="2100" dirty="0" smtClean="0">
                <a:sym typeface="+mn-ea"/>
              </a:rPr>
              <a:t>11-21/0005r1</a:t>
            </a:r>
            <a:endParaRPr lang="en-US" altLang="zh-CN" sz="2100" dirty="0">
              <a:sym typeface="+mn-ea"/>
            </a:endParaRPr>
          </a:p>
          <a:p>
            <a:pPr marL="643255" lvl="1" indent="-342900">
              <a:buFontTx/>
              <a:buChar char="-"/>
            </a:pPr>
            <a:r>
              <a:rPr lang="en-US" altLang="zh-CN" sz="2100" dirty="0">
                <a:sym typeface="+mn-ea"/>
              </a:rPr>
              <a:t>Resolutions to </a:t>
            </a:r>
            <a:r>
              <a:rPr lang="en-US" altLang="zh-CN" sz="2100" dirty="0" smtClean="0">
                <a:sym typeface="+mn-ea"/>
              </a:rPr>
              <a:t>13 CIDs (</a:t>
            </a:r>
            <a:r>
              <a:rPr lang="en-GB" altLang="zh-CN" sz="2000" dirty="0"/>
              <a:t>1150, 1151, 1218, 1412, 1559, 1560, 1561, 1562, 1563, 1564, 1619, 1620, and 1763</a:t>
            </a:r>
            <a:r>
              <a:rPr lang="en-US" altLang="zh-CN" sz="2100" dirty="0" smtClean="0">
                <a:sym typeface="+mn-ea"/>
              </a:rPr>
              <a:t>) as </a:t>
            </a:r>
            <a:r>
              <a:rPr lang="en-US" altLang="zh-CN" sz="2100" dirty="0">
                <a:sym typeface="+mn-ea"/>
              </a:rPr>
              <a:t>in </a:t>
            </a:r>
            <a:r>
              <a:rPr lang="en-US" altLang="zh-CN" sz="2100" dirty="0" smtClean="0">
                <a:sym typeface="+mn-ea"/>
              </a:rPr>
              <a:t>11-21/0006r1</a:t>
            </a:r>
          </a:p>
          <a:p>
            <a:pPr marL="643255" lvl="1" indent="-342900">
              <a:buFontTx/>
              <a:buChar char="-"/>
            </a:pPr>
            <a:r>
              <a:rPr lang="en-US" altLang="zh-CN" sz="2100" dirty="0">
                <a:sym typeface="+mn-ea"/>
              </a:rPr>
              <a:t>Resolutions to </a:t>
            </a:r>
            <a:r>
              <a:rPr lang="en-US" altLang="zh-CN" sz="2100" dirty="0" smtClean="0">
                <a:sym typeface="+mn-ea"/>
              </a:rPr>
              <a:t>4 CIDs (</a:t>
            </a:r>
            <a:r>
              <a:rPr lang="en-GB" altLang="zh-CN" sz="2000" dirty="0"/>
              <a:t>1159, </a:t>
            </a:r>
            <a:r>
              <a:rPr lang="en-GB" altLang="zh-CN" sz="2000" dirty="0" smtClean="0"/>
              <a:t>1142</a:t>
            </a:r>
            <a:r>
              <a:rPr lang="en-GB" altLang="zh-CN" sz="2000" dirty="0"/>
              <a:t>, </a:t>
            </a:r>
            <a:r>
              <a:rPr lang="en-GB" altLang="zh-CN" sz="2000" dirty="0" smtClean="0"/>
              <a:t>1094 and </a:t>
            </a:r>
            <a:r>
              <a:rPr lang="en-GB" altLang="zh-CN" sz="2000" dirty="0"/>
              <a:t>1442</a:t>
            </a:r>
            <a:r>
              <a:rPr lang="en-US" altLang="zh-CN" sz="2100" dirty="0" smtClean="0">
                <a:sym typeface="+mn-ea"/>
              </a:rPr>
              <a:t>) as </a:t>
            </a:r>
            <a:r>
              <a:rPr lang="en-US" altLang="zh-CN" sz="2100" dirty="0">
                <a:sym typeface="+mn-ea"/>
              </a:rPr>
              <a:t>in </a:t>
            </a:r>
            <a:r>
              <a:rPr lang="en-US" altLang="zh-CN" sz="2100" dirty="0" smtClean="0">
                <a:sym typeface="+mn-ea"/>
              </a:rPr>
              <a:t>11-21/0051r3</a:t>
            </a:r>
            <a:endParaRPr lang="en-US" altLang="zh-CN" sz="2100" dirty="0">
              <a:sym typeface="+mn-ea"/>
            </a:endParaRPr>
          </a:p>
          <a:p>
            <a:pPr marL="643255" lvl="1" indent="-342900">
              <a:buFontTx/>
              <a:buChar char="-"/>
            </a:pPr>
            <a:endParaRPr lang="en-US" altLang="zh-CN" sz="2100" dirty="0">
              <a:sym typeface="+mn-ea"/>
            </a:endParaRPr>
          </a:p>
          <a:p>
            <a:r>
              <a:rPr lang="en-US" altLang="zh-CN" dirty="0" smtClean="0"/>
              <a:t>Moved: </a:t>
            </a:r>
            <a:r>
              <a:rPr lang="en-US" altLang="zh-CN" dirty="0" err="1" smtClean="0"/>
              <a:t>Rui</a:t>
            </a:r>
            <a:r>
              <a:rPr lang="en-US" altLang="zh-CN" dirty="0" smtClean="0"/>
              <a:t> Cao</a:t>
            </a:r>
          </a:p>
          <a:p>
            <a:r>
              <a:rPr lang="en-US" altLang="zh-CN" dirty="0" smtClean="0"/>
              <a:t>Seconded: Sean Coffey</a:t>
            </a:r>
          </a:p>
          <a:p>
            <a:endParaRPr lang="en-US" altLang="zh-CN" dirty="0" smtClean="0"/>
          </a:p>
          <a:p>
            <a:r>
              <a:rPr lang="en-US" altLang="zh-CN" dirty="0" smtClean="0"/>
              <a:t>14Y/0N/3A</a:t>
            </a:r>
          </a:p>
          <a:p>
            <a:r>
              <a:rPr lang="en-US" altLang="zh-CN" dirty="0" smtClean="0">
                <a:solidFill>
                  <a:srgbClr val="00B050"/>
                </a:solidFill>
              </a:rPr>
              <a:t>Motion Passed</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7503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SP for 11-21/0020</a:t>
            </a:r>
          </a:p>
          <a:p>
            <a:pPr marL="800100" lvl="1" indent="-342900" algn="just" eaLnBrk="0" hangingPunct="0">
              <a:buFontTx/>
              <a:buChar char="•"/>
              <a:defRPr/>
            </a:pPr>
            <a:r>
              <a:rPr lang="en-US" altLang="zh-CN" b="1" dirty="0" smtClean="0">
                <a:solidFill>
                  <a:srgbClr val="00B050"/>
                </a:solidFill>
              </a:rPr>
              <a:t>SP for 11-21/0021</a:t>
            </a:r>
          </a:p>
          <a:p>
            <a:pPr marL="800100" lvl="1" indent="-342900" algn="just" eaLnBrk="0" hangingPunct="0">
              <a:buFontTx/>
              <a:buChar char="•"/>
              <a:defRPr/>
            </a:pPr>
            <a:r>
              <a:rPr lang="en-US" altLang="zh-CN" b="1" dirty="0" smtClean="0">
                <a:solidFill>
                  <a:srgbClr val="00B050"/>
                </a:solidFill>
              </a:rPr>
              <a:t>SP for 11-21/0022</a:t>
            </a:r>
          </a:p>
          <a:p>
            <a:pPr marL="800100" lvl="1" indent="-342900" algn="just" eaLnBrk="0" hangingPunct="0">
              <a:buFontTx/>
              <a:buChar char="•"/>
              <a:defRPr/>
            </a:pPr>
            <a:r>
              <a:rPr lang="en-US" altLang="zh-CN" b="1" dirty="0" smtClean="0">
                <a:solidFill>
                  <a:srgbClr val="00B050"/>
                </a:solidFill>
              </a:rPr>
              <a:t>SP for 11-21/0023</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11-21/0020r2)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11-21/0020r2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1527, 1800, and </a:t>
            </a:r>
            <a:r>
              <a:rPr lang="en-GB" altLang="zh-CN" sz="2100" dirty="0" smtClean="0">
                <a:latin typeface="Calibri" panose="020F0502020204030204" pitchFamily="34" charset="0"/>
                <a:cs typeface="Calibri" panose="020F0502020204030204" pitchFamily="34" charset="0"/>
              </a:rPr>
              <a:t>1801</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9Y/0N/4A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0315954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11-21/0021r0)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1772 </a:t>
            </a:r>
            <a:r>
              <a:rPr lang="en-US" altLang="zh-CN" sz="2400" dirty="0" smtClean="0"/>
              <a:t>as </a:t>
            </a:r>
            <a:r>
              <a:rPr lang="en-US" altLang="zh-CN" sz="2400" dirty="0"/>
              <a:t>in </a:t>
            </a:r>
            <a:r>
              <a:rPr lang="en-US" altLang="zh-CN" sz="2400" dirty="0" smtClean="0"/>
              <a:t>11-21/0021r0</a:t>
            </a:r>
            <a:r>
              <a:rPr lang="zh-CN" altLang="en-US" sz="2400" dirty="0" smtClean="0">
                <a:sym typeface="+mn-ea"/>
              </a:rPr>
              <a:t>?</a:t>
            </a:r>
            <a:endParaRPr lang="zh-CN" altLang="en-US" sz="2400" dirty="0">
              <a:sym typeface="+mn-ea"/>
            </a:endParaRPr>
          </a:p>
          <a:p>
            <a:pPr lvl="1"/>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7891590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11-21/0022r4)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11-21/0022r4</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1080, 1113, 1114, 1115, 1538, 1578, 1774, 1776, 1083, and </a:t>
            </a:r>
            <a:r>
              <a:rPr lang="en-GB" altLang="zh-CN" sz="2100" dirty="0" smtClean="0">
                <a:latin typeface="Calibri" panose="020F0502020204030204" pitchFamily="34" charset="0"/>
                <a:cs typeface="Calibri" panose="020F0502020204030204" pitchFamily="34" charset="0"/>
              </a:rPr>
              <a:t>1817</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774970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11-21/0023r2)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1081, 1775, and, </a:t>
            </a:r>
            <a:r>
              <a:rPr lang="en-GB" altLang="zh-CN" sz="2100" dirty="0" smtClean="0">
                <a:latin typeface="Calibri" panose="020F0502020204030204" pitchFamily="34" charset="0"/>
                <a:cs typeface="Calibri" panose="020F0502020204030204" pitchFamily="34" charset="0"/>
              </a:rPr>
              <a:t>1777</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7273386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11-21/0024</a:t>
            </a:r>
            <a:endParaRPr lang="en-US" altLang="zh-CN" b="1" dirty="0">
              <a:solidFill>
                <a:srgbClr val="00B05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11-21/0025</a:t>
            </a:r>
            <a:endParaRPr lang="en-US" altLang="zh-CN" b="1" dirty="0">
              <a:solidFill>
                <a:srgbClr val="00B05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11-21/0026</a:t>
            </a:r>
            <a:endParaRPr lang="en-US" altLang="zh-CN" b="1" dirty="0">
              <a:solidFill>
                <a:srgbClr val="00B05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11-21/0027</a:t>
            </a:r>
          </a:p>
          <a:p>
            <a:pPr marL="800100" lvl="1" indent="-342900" algn="just" eaLnBrk="0" hangingPunct="0">
              <a:buFontTx/>
              <a:buChar char="•"/>
              <a:defRPr/>
            </a:pPr>
            <a:r>
              <a:rPr lang="en-US" altLang="zh-CN" b="1" dirty="0" smtClean="0">
                <a:solidFill>
                  <a:srgbClr val="00B050"/>
                </a:solidFill>
              </a:rPr>
              <a:t>Re-cap of 11-21/0045 and SP</a:t>
            </a:r>
            <a:endParaRPr lang="en-US" altLang="zh-CN" b="1" dirty="0">
              <a:solidFill>
                <a:srgbClr val="00B050"/>
              </a:solidFill>
            </a:endParaRPr>
          </a:p>
          <a:p>
            <a:pPr marL="800100" lvl="1" indent="-342900" algn="just" eaLnBrk="0" hangingPunct="0">
              <a:buFontTx/>
              <a:buChar char="•"/>
              <a:defRPr/>
            </a:pPr>
            <a:r>
              <a:rPr lang="en-US" altLang="zh-CN" b="1" dirty="0"/>
              <a:t>Complete submission list as many as </a:t>
            </a:r>
            <a:r>
              <a:rPr lang="en-US" altLang="zh-CN" b="1" dirty="0" smtClean="0"/>
              <a:t>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solidFill>
                  <a:srgbClr val="FF0000"/>
                </a:solidFill>
              </a:rPr>
              <a:t>starting from 10:00am ET</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11-21/0024r2)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1027, 1082, 1317, 1539, 1540, and </a:t>
            </a:r>
            <a:r>
              <a:rPr lang="en-GB" altLang="zh-CN" sz="2100" dirty="0" smtClean="0">
                <a:latin typeface="Calibri" panose="020F0502020204030204" pitchFamily="34" charset="0"/>
                <a:cs typeface="Calibri" panose="020F0502020204030204" pitchFamily="34" charset="0"/>
              </a:rPr>
              <a:t>1778</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8Y/0N/4A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0783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11-21/0025r2)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11-21/0025r2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1116, 1664, and </a:t>
            </a:r>
            <a:r>
              <a:rPr lang="en-GB" altLang="zh-CN" sz="2100" dirty="0" smtClean="0">
                <a:latin typeface="Calibri" panose="020F0502020204030204" pitchFamily="34" charset="0"/>
                <a:cs typeface="Calibri" panose="020F0502020204030204" pitchFamily="34" charset="0"/>
              </a:rPr>
              <a:t>1773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009932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11-21/0026r2)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11-21/0026r2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1818, 1541, 1668, and </a:t>
            </a:r>
            <a:r>
              <a:rPr lang="en-GB" altLang="zh-CN" sz="2100" dirty="0" smtClean="0">
                <a:latin typeface="Calibri" panose="020F0502020204030204" pitchFamily="34" charset="0"/>
                <a:cs typeface="Calibri" panose="020F0502020204030204" pitchFamily="34" charset="0"/>
              </a:rPr>
              <a:t>1819</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9589136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11-21/0027r2)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11-21/0027r2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1084 and </a:t>
            </a:r>
            <a:r>
              <a:rPr lang="en-GB" altLang="zh-CN" sz="2100" dirty="0" smtClean="0">
                <a:latin typeface="Calibri" panose="020F0502020204030204" pitchFamily="34" charset="0"/>
                <a:cs typeface="Calibri" panose="020F0502020204030204" pitchFamily="34" charset="0"/>
              </a:rPr>
              <a:t>1820</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448167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11-21/0045r2)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11-21/0045r2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1154, 1158, </a:t>
            </a:r>
            <a:r>
              <a:rPr lang="en-GB" altLang="zh-CN" sz="2100" dirty="0" smtClean="0">
                <a:latin typeface="Calibri" panose="020F0502020204030204" pitchFamily="34" charset="0"/>
                <a:cs typeface="Calibri" panose="020F0502020204030204" pitchFamily="34" charset="0"/>
              </a:rPr>
              <a:t>and 1344</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7Y/0N/3A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5973866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11-21/0028r3</a:t>
            </a:r>
          </a:p>
          <a:p>
            <a:pPr marL="800100" lvl="1" indent="-342900" algn="just" eaLnBrk="0" hangingPunct="0">
              <a:buFontTx/>
              <a:buChar char="•"/>
              <a:defRPr/>
            </a:pPr>
            <a:r>
              <a:rPr lang="en-US" altLang="zh-CN" b="1" dirty="0" smtClean="0">
                <a:solidFill>
                  <a:srgbClr val="00B050"/>
                </a:solidFill>
              </a:rPr>
              <a:t>SP for 11-21/0044r3</a:t>
            </a:r>
            <a:endParaRPr lang="en-US" altLang="zh-CN" b="1" dirty="0">
              <a:solidFill>
                <a:srgbClr val="00B050"/>
              </a:solidFill>
            </a:endParaRPr>
          </a:p>
          <a:p>
            <a:pPr marL="800100" lvl="1" indent="-342900" algn="just" eaLnBrk="0" hangingPunct="0">
              <a:buFontTx/>
              <a:buChar char="•"/>
              <a:defRPr/>
            </a:pPr>
            <a:r>
              <a:rPr lang="en-US" altLang="zh-CN" b="1" dirty="0"/>
              <a:t>Complete </a:t>
            </a:r>
            <a:r>
              <a:rPr lang="en-US" altLang="zh-CN" b="1" dirty="0" smtClean="0"/>
              <a:t>the submission list</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11-21/0028r3)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11-21/0028r3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1086, 1195, 1542, 1543, 1544, 1545, 1546, 1821, 1822, 1823, 1824, 1825, 1826, 1827, and </a:t>
            </a:r>
            <a:r>
              <a:rPr lang="en-GB" altLang="zh-CN" sz="2100" dirty="0" smtClean="0">
                <a:latin typeface="Calibri" panose="020F0502020204030204" pitchFamily="34" charset="0"/>
                <a:cs typeface="Calibri" panose="020F0502020204030204" pitchFamily="34" charset="0"/>
              </a:rPr>
              <a:t>1828</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12Y/0N/1A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55005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11-21/0044r3)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11-21/0044r3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1216, 1444, 1445, </a:t>
            </a:r>
            <a:r>
              <a:rPr lang="en-GB" altLang="zh-CN" sz="2100" dirty="0" smtClean="0">
                <a:latin typeface="Calibri" panose="020F0502020204030204" pitchFamily="34" charset="0"/>
                <a:cs typeface="Calibri" panose="020F0502020204030204" pitchFamily="34" charset="0"/>
              </a:rPr>
              <a:t>and 1025</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9696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Complete the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on Feb 2nd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53639</TotalTime>
  <Words>5151</Words>
  <Application>Microsoft Office PowerPoint</Application>
  <PresentationFormat>宽屏</PresentationFormat>
  <Paragraphs>942</Paragraphs>
  <Slides>72</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72</vt:i4>
      </vt:variant>
    </vt:vector>
  </HeadingPairs>
  <TitlesOfParts>
    <vt:vector size="83"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Jan 2021</vt:lpstr>
      <vt:lpstr>TGbd Documents Update</vt:lpstr>
      <vt:lpstr>Current TGbd Timeline (Updated)</vt:lpstr>
      <vt:lpstr>Submission List （1/2）</vt:lpstr>
      <vt:lpstr>Submission List （2/2）</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#1 (CR, 11-21/0003)</vt:lpstr>
      <vt:lpstr>IEEE 802.11 TGbd Teleconference IEEE 802.11 Jan 2021 Interim</vt:lpstr>
      <vt:lpstr>Teleconference Bridge Information</vt:lpstr>
      <vt:lpstr>PowerPoint 演示文稿</vt:lpstr>
      <vt:lpstr>SP #1 (CR, 11-20/1946r2)</vt:lpstr>
      <vt:lpstr>SP #2 (CR, 11-20/1945r2)</vt:lpstr>
      <vt:lpstr>SP #3 (CR, 11-20/1948r2)</vt:lpstr>
      <vt:lpstr>PowerPoint 演示文稿</vt:lpstr>
      <vt:lpstr>Teleconference Bridge Information</vt:lpstr>
      <vt:lpstr>PowerPoint 演示文稿</vt:lpstr>
      <vt:lpstr>SP #1 (CR, 11-21/0005r1)</vt:lpstr>
      <vt:lpstr>SP #2 (CR, 11-21/0006r1)</vt:lpstr>
      <vt:lpstr>SP #3 (CR, 11-21/0051r2)</vt:lpstr>
      <vt:lpstr>SP #4 (CR, 11-20/1990r3)</vt:lpstr>
      <vt:lpstr>SP #5 (CR, 11-21/0016r2)</vt:lpstr>
      <vt:lpstr>Motion #1 (TC minutes)</vt:lpstr>
      <vt:lpstr>Motion #2 (Timeline)</vt:lpstr>
      <vt:lpstr>Motion #3 (CRs)</vt:lpstr>
      <vt:lpstr>Motion #4 (CRs)</vt:lpstr>
      <vt:lpstr>PowerPoint 演示文稿</vt:lpstr>
      <vt:lpstr>Teleconference Bridge Information</vt:lpstr>
      <vt:lpstr>PowerPoint 演示文稿</vt:lpstr>
      <vt:lpstr>PowerPoint 演示文稿</vt:lpstr>
      <vt:lpstr>Teleconference Bridge Information</vt:lpstr>
      <vt:lpstr>PowerPoint 演示文稿</vt:lpstr>
      <vt:lpstr>SP #1 (CR, 11-21/0020r2)</vt:lpstr>
      <vt:lpstr>SP #2 (CR, 11-21/0021r0)</vt:lpstr>
      <vt:lpstr>SP #3 (CR, 11-21/0022r4)</vt:lpstr>
      <vt:lpstr>SP #4 (CR, 11-21/0023r2)</vt:lpstr>
      <vt:lpstr>PowerPoint 演示文稿</vt:lpstr>
      <vt:lpstr>Teleconference Bridge Information</vt:lpstr>
      <vt:lpstr>PowerPoint 演示文稿</vt:lpstr>
      <vt:lpstr>SP #1 (CR, 11-21/0024r2)</vt:lpstr>
      <vt:lpstr>SP #2 (CR, 11-21/0025r2)</vt:lpstr>
      <vt:lpstr>SP #3 (CR, 11-21/0026r2)</vt:lpstr>
      <vt:lpstr>SP #4 (CR, 11-21/0027r2)</vt:lpstr>
      <vt:lpstr>SP #5 (CR, 11-21/0045r2)</vt:lpstr>
      <vt:lpstr>PowerPoint 演示文稿</vt:lpstr>
      <vt:lpstr>Teleconference Bridge Information</vt:lpstr>
      <vt:lpstr>PowerPoint 演示文稿</vt:lpstr>
      <vt:lpstr>SP #1 (CR, 11-21/0028r3)</vt:lpstr>
      <vt:lpstr>SP #2 (CR, 11-21/0044r3)</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4883</cp:revision>
  <cp:lastPrinted>2014-11-04T15:04:00Z</cp:lastPrinted>
  <dcterms:created xsi:type="dcterms:W3CDTF">2007-04-17T18:10:00Z</dcterms:created>
  <dcterms:modified xsi:type="dcterms:W3CDTF">2021-01-26T16:26:44Z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