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3"/>
  </p:notesMasterIdLst>
  <p:handoutMasterIdLst>
    <p:handoutMasterId r:id="rId64"/>
  </p:handoutMasterIdLst>
  <p:sldIdLst>
    <p:sldId id="720" r:id="rId2"/>
    <p:sldId id="736" r:id="rId3"/>
    <p:sldId id="737" r:id="rId4"/>
    <p:sldId id="738" r:id="rId5"/>
    <p:sldId id="739" r:id="rId6"/>
    <p:sldId id="740" r:id="rId7"/>
    <p:sldId id="1061" r:id="rId8"/>
    <p:sldId id="1062" r:id="rId9"/>
    <p:sldId id="1063" r:id="rId10"/>
    <p:sldId id="741" r:id="rId11"/>
    <p:sldId id="742" r:id="rId12"/>
    <p:sldId id="793" r:id="rId13"/>
    <p:sldId id="833" r:id="rId14"/>
    <p:sldId id="753" r:id="rId15"/>
    <p:sldId id="885" r:id="rId16"/>
    <p:sldId id="935" r:id="rId17"/>
    <p:sldId id="1071" r:id="rId18"/>
    <p:sldId id="1081" r:id="rId19"/>
    <p:sldId id="1028" r:id="rId20"/>
    <p:sldId id="1039" r:id="rId21"/>
    <p:sldId id="1030" r:id="rId22"/>
    <p:sldId id="1067" r:id="rId23"/>
    <p:sldId id="1068" r:id="rId24"/>
    <p:sldId id="1069" r:id="rId25"/>
    <p:sldId id="1040" r:id="rId26"/>
    <p:sldId id="1041" r:id="rId27"/>
    <p:sldId id="1042" r:id="rId28"/>
    <p:sldId id="1072" r:id="rId29"/>
    <p:sldId id="1043" r:id="rId30"/>
    <p:sldId id="1044" r:id="rId31"/>
    <p:sldId id="1045" r:id="rId32"/>
    <p:sldId id="1074" r:id="rId33"/>
    <p:sldId id="1073" r:id="rId34"/>
    <p:sldId id="1075" r:id="rId35"/>
    <p:sldId id="1046" r:id="rId36"/>
    <p:sldId id="1047" r:id="rId37"/>
    <p:sldId id="1048" r:id="rId38"/>
    <p:sldId id="1082" r:id="rId39"/>
    <p:sldId id="1085" r:id="rId40"/>
    <p:sldId id="1083" r:id="rId41"/>
    <p:sldId id="1070" r:id="rId42"/>
    <p:sldId id="1086" r:id="rId43"/>
    <p:sldId id="1076" r:id="rId44"/>
    <p:sldId id="1077" r:id="rId45"/>
    <p:sldId id="1078" r:id="rId46"/>
    <p:sldId id="1080" r:id="rId47"/>
    <p:sldId id="1049" r:id="rId48"/>
    <p:sldId id="1050" r:id="rId49"/>
    <p:sldId id="1051" r:id="rId50"/>
    <p:sldId id="1052" r:id="rId51"/>
    <p:sldId id="1053" r:id="rId52"/>
    <p:sldId id="1054" r:id="rId53"/>
    <p:sldId id="1055" r:id="rId54"/>
    <p:sldId id="1056" r:id="rId55"/>
    <p:sldId id="1057" r:id="rId56"/>
    <p:sldId id="1058" r:id="rId57"/>
    <p:sldId id="1059" r:id="rId58"/>
    <p:sldId id="1060" r:id="rId59"/>
    <p:sldId id="1064" r:id="rId60"/>
    <p:sldId id="1065" r:id="rId61"/>
    <p:sldId id="1066" r:id="rId62"/>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405"/>
  </p:normalViewPr>
  <p:slideViewPr>
    <p:cSldViewPr showGuides="1">
      <p:cViewPr varScale="1">
        <p:scale>
          <a:sx n="81" d="100"/>
          <a:sy n="81" d="100"/>
        </p:scale>
        <p:origin x="108"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/1923</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6</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0/11-20-1907-01-00bd-ieee-802-11bd-november-december-2020-meeting-minutes.docx" TargetMode="External"/><Relationship Id="rId2" Type="http://schemas.openxmlformats.org/officeDocument/2006/relationships/hyperlink" Target="https://mentor.ieee.org/802.11/dcn/20/11-20-1775-01-00bd-ieee-802-11bd-november-2020-meeting-minutes-plenary.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0/11-20-1887-04-00bd-tgbd-lb251-comments.xls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60.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a:solidFill>
                  <a:srgbClr val="000000"/>
                </a:solidFill>
                <a:ea typeface="Arial Unicode MS" pitchFamily="34" charset="-122"/>
              </a:rPr>
              <a:t>2020</a:t>
            </a: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Jan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2020-12-2</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664"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Draft </a:t>
            </a:r>
            <a:r>
              <a:rPr lang="en-US" altLang="zh-CN" sz="3200" dirty="0"/>
              <a:t>Teleconference </a:t>
            </a:r>
            <a:r>
              <a:rPr lang="en-US" altLang="zh-CN" sz="3200" dirty="0" smtClean="0"/>
              <a:t>Plan for Jan 2021 (</a:t>
            </a:r>
            <a:r>
              <a:rPr lang="en-US" altLang="zh-CN" sz="3200" dirty="0" err="1" smtClean="0"/>
              <a:t>tbc</a:t>
            </a:r>
            <a:r>
              <a:rPr lang="en-US" altLang="zh-CN" sz="3200" dirty="0" smtClean="0"/>
              <a:t>)</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内容占位符 2"/>
          <p:cNvSpPr>
            <a:spLocks noGrp="1"/>
          </p:cNvSpPr>
          <p:nvPr/>
        </p:nvSpPr>
        <p:spPr>
          <a:xfrm>
            <a:off x="1573333" y="2140903"/>
            <a:ext cx="9143760" cy="3869055"/>
          </a:xfrm>
          <a:prstGeom prst="rect">
            <a:avLst/>
          </a:prstGeom>
          <a:noFill/>
          <a:ln w="9525">
            <a:noFill/>
          </a:ln>
        </p:spPr>
        <p:txBody>
          <a:bodyPr vert="horz" wrap="square"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chemeClr val="bg1">
                    <a:lumMod val="85000"/>
                  </a:schemeClr>
                </a:solidFill>
                <a:cs typeface="+mn-ea"/>
                <a:sym typeface="+mn-ea"/>
              </a:rPr>
              <a:t>Jan 5</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9:00am </a:t>
            </a:r>
            <a:r>
              <a:rPr lang="en-US" altLang="zh-CN" sz="2400" dirty="0">
                <a:solidFill>
                  <a:schemeClr val="bg1">
                    <a:lumMod val="85000"/>
                  </a:schemeClr>
                </a:solidFill>
                <a:cs typeface="+mn-ea"/>
                <a:sym typeface="+mn-ea"/>
              </a:rPr>
              <a:t>~ 11:00 am, ET; </a:t>
            </a:r>
            <a:r>
              <a:rPr lang="en-US" altLang="zh-CN" sz="2400" dirty="0" err="1">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p>
          <a:p>
            <a:pPr eaLnBrk="1" hangingPunct="1"/>
            <a:r>
              <a:rPr lang="en-US" altLang="zh-CN" sz="2400" dirty="0" smtClean="0">
                <a:solidFill>
                  <a:schemeClr val="bg1">
                    <a:lumMod val="85000"/>
                  </a:schemeClr>
                </a:solidFill>
                <a:cs typeface="+mn-ea"/>
                <a:sym typeface="+mn-ea"/>
              </a:rPr>
              <a:t>Jan </a:t>
            </a:r>
            <a:r>
              <a:rPr lang="en-US" altLang="zh-CN" sz="2400" dirty="0">
                <a:solidFill>
                  <a:schemeClr val="bg1">
                    <a:lumMod val="85000"/>
                  </a:schemeClr>
                </a:solidFill>
                <a:cs typeface="+mn-ea"/>
                <a:sym typeface="+mn-ea"/>
              </a:rPr>
              <a:t>8</a:t>
            </a:r>
            <a:r>
              <a:rPr lang="en-US" altLang="zh-CN" sz="2400" baseline="30000" dirty="0">
                <a:solidFill>
                  <a:schemeClr val="bg1">
                    <a:lumMod val="85000"/>
                  </a:schemeClr>
                </a:solidFill>
                <a:cs typeface="+mn-ea"/>
                <a:sym typeface="+mn-ea"/>
              </a:rPr>
              <a:t>th</a:t>
            </a:r>
            <a:r>
              <a:rPr lang="en-US" altLang="zh-CN" sz="2400" dirty="0">
                <a:solidFill>
                  <a:schemeClr val="bg1">
                    <a:lumMod val="85000"/>
                  </a:schemeClr>
                </a:solidFill>
                <a:cs typeface="+mn-ea"/>
                <a:sym typeface="+mn-ea"/>
              </a:rPr>
              <a:t>, 9:00am ~ 11:00 am, ET; </a:t>
            </a:r>
            <a:r>
              <a:rPr lang="en-US" altLang="zh-CN" sz="2400" dirty="0" err="1">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p>
          <a:p>
            <a:pPr eaLnBrk="1" hangingPunct="1"/>
            <a:r>
              <a:rPr lang="en-US" altLang="zh-CN" sz="2400" dirty="0" smtClean="0">
                <a:solidFill>
                  <a:schemeClr val="bg1">
                    <a:lumMod val="85000"/>
                  </a:schemeClr>
                </a:solidFill>
                <a:cs typeface="+mn-ea"/>
                <a:sym typeface="+mn-ea"/>
              </a:rPr>
              <a:t>Jan 11</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11:15am </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1:15pm, </a:t>
            </a:r>
            <a:r>
              <a:rPr lang="en-US" altLang="zh-CN" sz="2400" dirty="0">
                <a:solidFill>
                  <a:schemeClr val="bg1">
                    <a:lumMod val="85000"/>
                  </a:schemeClr>
                </a:solidFill>
                <a:cs typeface="+mn-ea"/>
                <a:sym typeface="+mn-ea"/>
              </a:rPr>
              <a:t>ET; </a:t>
            </a:r>
            <a:r>
              <a:rPr lang="en-US" altLang="zh-CN" sz="2400" dirty="0" err="1" smtClean="0">
                <a:solidFill>
                  <a:schemeClr val="bg1">
                    <a:lumMod val="85000"/>
                  </a:schemeClr>
                </a:solidFill>
                <a:cs typeface="+mn-ea"/>
                <a:sym typeface="+mn-ea"/>
              </a:rPr>
              <a:t>Webex</a:t>
            </a:r>
            <a:r>
              <a:rPr lang="en-US" altLang="zh-CN" sz="2400" dirty="0" smtClean="0">
                <a:solidFill>
                  <a:schemeClr val="bg1">
                    <a:lumMod val="85000"/>
                  </a:schemeClr>
                </a:solidFill>
                <a:cs typeface="+mn-ea"/>
                <a:sym typeface="+mn-ea"/>
              </a:rPr>
              <a:t> (IEEE 802.11 Jan Interim) </a:t>
            </a:r>
            <a:endParaRPr lang="en-US" altLang="zh-CN" sz="2400" dirty="0">
              <a:solidFill>
                <a:schemeClr val="bg1">
                  <a:lumMod val="85000"/>
                </a:schemeClr>
              </a:solidFill>
              <a:cs typeface="+mn-ea"/>
              <a:sym typeface="+mn-ea"/>
            </a:endParaRPr>
          </a:p>
          <a:p>
            <a:pPr eaLnBrk="1" hangingPunct="1"/>
            <a:r>
              <a:rPr lang="en-US" altLang="zh-CN" sz="2400" dirty="0" smtClean="0">
                <a:solidFill>
                  <a:schemeClr val="bg1">
                    <a:lumMod val="85000"/>
                  </a:schemeClr>
                </a:solidFill>
                <a:cs typeface="+mn-ea"/>
                <a:sym typeface="+mn-ea"/>
              </a:rPr>
              <a:t>Jan 12</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9:00am </a:t>
            </a:r>
            <a:r>
              <a:rPr lang="en-US" altLang="zh-CN" sz="2400" dirty="0">
                <a:solidFill>
                  <a:schemeClr val="bg1">
                    <a:lumMod val="85000"/>
                  </a:schemeClr>
                </a:solidFill>
                <a:cs typeface="+mn-ea"/>
                <a:sym typeface="+mn-ea"/>
              </a:rPr>
              <a:t>~ 11:00 am, ET; </a:t>
            </a:r>
            <a:r>
              <a:rPr lang="en-US" altLang="zh-CN" sz="2400" dirty="0" err="1" smtClean="0">
                <a:solidFill>
                  <a:schemeClr val="bg1">
                    <a:lumMod val="85000"/>
                  </a:schemeClr>
                </a:solidFill>
                <a:cs typeface="+mn-ea"/>
                <a:sym typeface="+mn-ea"/>
              </a:rPr>
              <a:t>Webex</a:t>
            </a:r>
            <a:r>
              <a:rPr lang="en-US" altLang="zh-CN" sz="2400" dirty="0">
                <a:solidFill>
                  <a:schemeClr val="bg1">
                    <a:lumMod val="85000"/>
                  </a:schemeClr>
                </a:solidFill>
                <a:cs typeface="+mn-ea"/>
                <a:sym typeface="+mn-ea"/>
              </a:rPr>
              <a:t> (IEEE 802.11 Jan Interim) </a:t>
            </a:r>
          </a:p>
          <a:p>
            <a:pPr eaLnBrk="1" hangingPunct="1"/>
            <a:r>
              <a:rPr lang="en-US" altLang="zh-CN" sz="2400" dirty="0" smtClean="0">
                <a:solidFill>
                  <a:srgbClr val="00B050"/>
                </a:solidFill>
                <a:cs typeface="+mn-ea"/>
                <a:sym typeface="+mn-ea"/>
              </a:rPr>
              <a:t>Jan 13</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11:15am ~ 1:15pm, ET; </a:t>
            </a:r>
            <a:r>
              <a:rPr lang="en-US" altLang="zh-CN" sz="2400" dirty="0" err="1" smtClean="0">
                <a:solidFill>
                  <a:srgbClr val="00B050"/>
                </a:solidFill>
                <a:cs typeface="+mn-ea"/>
                <a:sym typeface="+mn-ea"/>
              </a:rPr>
              <a:t>Webex</a:t>
            </a:r>
            <a:r>
              <a:rPr lang="en-US" altLang="zh-CN" sz="2400" dirty="0">
                <a:solidFill>
                  <a:srgbClr val="00B050"/>
                </a:solidFill>
                <a:cs typeface="+mn-ea"/>
                <a:sym typeface="+mn-ea"/>
              </a:rPr>
              <a:t> (IEEE 802.11 Jan Interim) </a:t>
            </a:r>
          </a:p>
          <a:p>
            <a:pPr eaLnBrk="1" hangingPunct="1"/>
            <a:r>
              <a:rPr lang="en-US" altLang="zh-CN" sz="2400" dirty="0">
                <a:solidFill>
                  <a:srgbClr val="00B050"/>
                </a:solidFill>
                <a:cs typeface="+mn-ea"/>
                <a:sym typeface="+mn-ea"/>
              </a:rPr>
              <a:t>Jan </a:t>
            </a:r>
            <a:r>
              <a:rPr lang="en-US" altLang="zh-CN" sz="2400" dirty="0" smtClean="0">
                <a:solidFill>
                  <a:srgbClr val="00B050"/>
                </a:solidFill>
                <a:cs typeface="+mn-ea"/>
                <a:sym typeface="+mn-ea"/>
              </a:rPr>
              <a:t>19</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Jan 22</a:t>
            </a:r>
            <a:r>
              <a:rPr lang="en-US" altLang="zh-CN" sz="2400" baseline="30000" dirty="0" smtClean="0">
                <a:solidFill>
                  <a:srgbClr val="00B050"/>
                </a:solidFill>
                <a:cs typeface="+mn-ea"/>
                <a:sym typeface="+mn-ea"/>
              </a:rPr>
              <a:t>nd</a:t>
            </a:r>
            <a:r>
              <a:rPr lang="en-US" altLang="zh-CN" sz="2400" dirty="0" smtClean="0">
                <a:solidFill>
                  <a:srgbClr val="00B050"/>
                </a:solidFill>
                <a:cs typeface="+mn-ea"/>
                <a:sym typeface="+mn-ea"/>
              </a:rPr>
              <a:t>, </a:t>
            </a:r>
            <a:r>
              <a:rPr lang="en-US" altLang="zh-CN" sz="2400" dirty="0">
                <a:solidFill>
                  <a:srgbClr val="00B050"/>
                </a:solidFill>
                <a:cs typeface="+mn-ea"/>
                <a:sym typeface="+mn-ea"/>
              </a:rPr>
              <a:t>9:00am ~ 11:00 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a:solidFill>
                  <a:srgbClr val="00B050"/>
                </a:solidFill>
                <a:cs typeface="+mn-ea"/>
                <a:sym typeface="+mn-ea"/>
              </a:rPr>
              <a:t>Jan </a:t>
            </a:r>
            <a:r>
              <a:rPr lang="en-US" altLang="zh-CN" sz="2400" dirty="0" smtClean="0">
                <a:solidFill>
                  <a:srgbClr val="00B050"/>
                </a:solidFill>
                <a:cs typeface="+mn-ea"/>
                <a:sym typeface="+mn-ea"/>
              </a:rPr>
              <a:t>26</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Jan </a:t>
            </a:r>
            <a:r>
              <a:rPr lang="en-US" altLang="zh-CN" sz="2400" dirty="0" smtClean="0">
                <a:solidFill>
                  <a:srgbClr val="00B050"/>
                </a:solidFill>
                <a:cs typeface="+mn-ea"/>
                <a:sym typeface="+mn-ea"/>
              </a:rPr>
              <a:t>29</a:t>
            </a:r>
            <a:r>
              <a:rPr lang="en-US" altLang="zh-CN" sz="2400" baseline="30000" dirty="0" smtClean="0">
                <a:solidFill>
                  <a:srgbClr val="00B050"/>
                </a:solidFill>
                <a:cs typeface="+mn-ea"/>
                <a:sym typeface="+mn-ea"/>
              </a:rPr>
              <a:t>nd</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2798743947"/>
              </p:ext>
            </p:extLst>
          </p:nvPr>
        </p:nvGraphicFramePr>
        <p:xfrm>
          <a:off x="1447922" y="2133634"/>
          <a:ext cx="9637599" cy="393192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a:t>
                      </a:r>
                      <a:r>
                        <a:rPr lang="en-US" altLang="zh-CN" sz="1200" dirty="0" smtClean="0">
                          <a:solidFill>
                            <a:srgbClr val="0070C0"/>
                          </a:solidFill>
                        </a:rPr>
                        <a:t>11-20/1923r6</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a:t>
                      </a: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11-19/2045r7 (D0.3)</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a:t>
                      </a:r>
                      <a:r>
                        <a:rPr lang="en-US" altLang="zh-CN" sz="1200" dirty="0" smtClean="0">
                          <a:solidFill>
                            <a:srgbClr val="0070C0"/>
                          </a:solidFill>
                        </a:rPr>
                        <a:t>11-20/1887r4 (LB251)</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 (</a:t>
            </a:r>
            <a:r>
              <a:rPr lang="en-US" altLang="zh-CN" dirty="0" smtClean="0">
                <a:solidFill>
                  <a:srgbClr val="FF0000"/>
                </a:solidFill>
              </a:rPr>
              <a:t>Updated</a:t>
            </a:r>
            <a:r>
              <a:rPr lang="en-US" altLang="zh-CN" dirty="0" smtClean="0"/>
              <a:t>)</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7" name="文本占位符 2"/>
          <p:cNvSpPr txBox="1">
            <a:spLocks/>
          </p:cNvSpPr>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smtClean="0">
                <a:solidFill>
                  <a:srgbClr val="00B050"/>
                </a:solidFill>
                <a:sym typeface="+mn-ea"/>
              </a:rPr>
              <a:t>PAR approved							Dec 2018</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First TG meeting						</a:t>
            </a:r>
            <a:r>
              <a:rPr lang="en-US" altLang="en-US" sz="2000" kern="0" dirty="0" smtClean="0">
                <a:solidFill>
                  <a:srgbClr val="00B050"/>
                </a:solidFill>
                <a:sym typeface="+mn-ea"/>
              </a:rPr>
              <a:t>	Jan </a:t>
            </a:r>
            <a:r>
              <a:rPr lang="en-US" altLang="en-US" sz="2000" kern="0" dirty="0" smtClean="0">
                <a:solidFill>
                  <a:srgbClr val="00B050"/>
                </a:solidFill>
                <a:sym typeface="+mn-ea"/>
              </a:rPr>
              <a:t>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D0.1 									</a:t>
            </a:r>
            <a:r>
              <a:rPr lang="en-US" altLang="en-US" sz="2000" kern="0" dirty="0" smtClean="0">
                <a:solidFill>
                  <a:srgbClr val="00B050"/>
                </a:solidFill>
                <a:sym typeface="+mn-ea"/>
              </a:rPr>
              <a:t>	</a:t>
            </a:r>
            <a:r>
              <a:rPr lang="en-US" altLang="en-US" sz="2000" kern="0" dirty="0" smtClean="0">
                <a:solidFill>
                  <a:srgbClr val="00B050"/>
                </a:solidFill>
                <a:sym typeface="Wingdings" panose="05000000000000000000" pitchFamily="2" charset="2"/>
              </a:rPr>
              <a:t>Nov </a:t>
            </a:r>
            <a:r>
              <a:rPr lang="en-US" altLang="en-US" sz="2000" kern="0" dirty="0" smtClean="0">
                <a:solidFill>
                  <a:srgbClr val="00B050"/>
                </a:solidFill>
                <a:sym typeface="Wingdings" panose="05000000000000000000" pitchFamily="2" charset="2"/>
              </a:rPr>
              <a:t>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D1.0 Letter Ballot					</a:t>
            </a:r>
            <a:r>
              <a:rPr lang="en-US" altLang="en-US" sz="2000" kern="0" dirty="0" smtClean="0">
                <a:solidFill>
                  <a:schemeClr val="tx1"/>
                </a:solidFill>
                <a:sym typeface="+mn-ea"/>
              </a:rPr>
              <a:t>	</a:t>
            </a:r>
            <a:r>
              <a:rPr lang="en-US" altLang="en-US" sz="2000" kern="0" dirty="0" smtClean="0">
                <a:solidFill>
                  <a:srgbClr val="FF0000"/>
                </a:solidFill>
                <a:cs typeface="+mn-ea"/>
                <a:sym typeface="Wingdings" panose="05000000000000000000" pitchFamily="2" charset="2"/>
              </a:rPr>
              <a:t>Sep 2020  Oct 2020</a:t>
            </a:r>
            <a:endParaRPr lang="en-US" altLang="en-US" sz="2000" kern="0" dirty="0" smtClean="0">
              <a:solidFill>
                <a:srgbClr val="FF0000"/>
              </a:solidFill>
              <a:cs typeface="+mn-ea"/>
            </a:endParaRPr>
          </a:p>
          <a:p>
            <a:pPr lvl="1" defTabSz="337185">
              <a:buFont typeface="Arial" panose="020B0604020202020204" pitchFamily="34" charset="0"/>
              <a:buChar char="•"/>
              <a:defRPr/>
            </a:pPr>
            <a:r>
              <a:rPr lang="en-US" altLang="en-US" sz="2000" kern="0" dirty="0" smtClean="0">
                <a:solidFill>
                  <a:schemeClr val="tx1"/>
                </a:solidFill>
                <a:sym typeface="+mn-ea"/>
              </a:rPr>
              <a:t>D2.0 LB recirculation					</a:t>
            </a:r>
            <a:r>
              <a:rPr lang="en-US" altLang="en-US" sz="2000" kern="0" dirty="0" smtClean="0">
                <a:solidFill>
                  <a:schemeClr val="tx1"/>
                </a:solidFill>
                <a:cs typeface="+mn-ea"/>
                <a:sym typeface="Wingdings" panose="05000000000000000000" pitchFamily="2" charset="2"/>
              </a:rPr>
              <a:t>Jan 2021  </a:t>
            </a:r>
            <a:r>
              <a:rPr lang="en-US" altLang="en-US" sz="2000" kern="0" dirty="0" smtClean="0">
                <a:solidFill>
                  <a:srgbClr val="FF0000"/>
                </a:solidFill>
                <a:cs typeface="+mn-ea"/>
                <a:sym typeface="Wingdings" panose="05000000000000000000" pitchFamily="2" charset="2"/>
              </a:rPr>
              <a:t> Mar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Mar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Jul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Mar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May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Jul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Nov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May 2022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May 2022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err="1" smtClean="0">
                <a:solidFill>
                  <a:schemeClr val="tx1"/>
                </a:solidFill>
                <a:sym typeface="+mn-ea"/>
              </a:rPr>
              <a:t>RevCom</a:t>
            </a:r>
            <a:r>
              <a:rPr lang="en-US" altLang="en-US" sz="2000" kern="0" dirty="0" smtClean="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Jun 2022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Sep 2022</a:t>
            </a:r>
            <a:endParaRPr lang="en-US" altLang="en-US" sz="2000" kern="0" dirty="0" smtClean="0">
              <a:solidFill>
                <a:schemeClr val="tx1"/>
              </a:solidFill>
              <a:cs typeface="+mn-ea"/>
              <a:sym typeface="Wingdings" panose="05000000000000000000" pitchFamily="2" charset="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a:t>
            </a:r>
            <a:r>
              <a:rPr lang="zh-CN" altLang="en-US" dirty="0" smtClean="0"/>
              <a:t>（</a:t>
            </a:r>
            <a:r>
              <a:rPr lang="en-US" altLang="zh-CN" dirty="0" smtClean="0"/>
              <a:t>1/2</a:t>
            </a:r>
            <a:r>
              <a:rPr lang="zh-CN" altLang="en-US" dirty="0" smtClean="0"/>
              <a:t>）</a:t>
            </a:r>
            <a:endParaRPr lang="en-US" altLang="zh-CN" dirty="0"/>
          </a:p>
        </p:txBody>
      </p:sp>
      <p:sp>
        <p:nvSpPr>
          <p:cNvPr id="3"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11-20/1945r2, Resolutions </a:t>
            </a:r>
            <a:r>
              <a:rPr lang="en-US" altLang="zh-CN" sz="1600" dirty="0">
                <a:solidFill>
                  <a:srgbClr val="00B050"/>
                </a:solidFill>
                <a:latin typeface="Calibri" panose="020F0502020204030204" pitchFamily="34" charset="0"/>
                <a:cs typeface="Calibri" panose="020F0502020204030204" pitchFamily="34" charset="0"/>
              </a:rPr>
              <a:t>to 32.3.5 NGV modulation and coding schemes,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11-20/1946r2, Resolutions </a:t>
            </a:r>
            <a:r>
              <a:rPr lang="en-US" altLang="zh-CN" sz="1600" dirty="0">
                <a:solidFill>
                  <a:srgbClr val="00B050"/>
                </a:solidFill>
                <a:latin typeface="Calibri" panose="020F0502020204030204" pitchFamily="34" charset="0"/>
                <a:cs typeface="Calibri" panose="020F0502020204030204" pitchFamily="34" charset="0"/>
              </a:rPr>
              <a:t>to 32.3.15 Parameters for NGV-MCSs,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11-20/1947r0, Resolutions </a:t>
            </a:r>
            <a:r>
              <a:rPr lang="en-US" altLang="zh-CN" sz="1600" dirty="0">
                <a:solidFill>
                  <a:srgbClr val="00B050"/>
                </a:solidFill>
                <a:latin typeface="Calibri" panose="020F0502020204030204" pitchFamily="34" charset="0"/>
                <a:cs typeface="Calibri" panose="020F0502020204030204" pitchFamily="34" charset="0"/>
              </a:rPr>
              <a:t>to 32.3.9.9 </a:t>
            </a:r>
            <a:r>
              <a:rPr lang="en-US" altLang="zh-CN" sz="1600" dirty="0" err="1">
                <a:solidFill>
                  <a:srgbClr val="00B050"/>
                </a:solidFill>
                <a:latin typeface="Calibri" panose="020F0502020204030204" pitchFamily="34" charset="0"/>
                <a:cs typeface="Calibri" panose="020F0502020204030204" pitchFamily="34" charset="0"/>
              </a:rPr>
              <a:t>Midambles</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11-20/1948r2, Resolutions </a:t>
            </a:r>
            <a:r>
              <a:rPr lang="en-US" altLang="zh-CN" sz="1600" dirty="0">
                <a:solidFill>
                  <a:srgbClr val="00B050"/>
                </a:solidFill>
                <a:latin typeface="Calibri" panose="020F0502020204030204" pitchFamily="34" charset="0"/>
                <a:cs typeface="Calibri" panose="020F0502020204030204" pitchFamily="34" charset="0"/>
              </a:rPr>
              <a:t>to 32.3.10 Transmit specification,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11-20/1949r0, Resolutions </a:t>
            </a:r>
            <a:r>
              <a:rPr lang="en-US" altLang="zh-CN" sz="1600" dirty="0">
                <a:solidFill>
                  <a:srgbClr val="00B050"/>
                </a:solidFill>
                <a:latin typeface="Calibri" panose="020F0502020204030204" pitchFamily="34" charset="0"/>
                <a:cs typeface="Calibri" panose="020F0502020204030204" pitchFamily="34" charset="0"/>
              </a:rPr>
              <a:t>to 32.3.12 NGV transmit procedure,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11-20/1950r0,</a:t>
            </a:r>
            <a:r>
              <a:rPr lang="zh-CN" altLang="en-US" sz="1600" dirty="0" smtClean="0">
                <a:solidFill>
                  <a:srgbClr val="00B050"/>
                </a:solidFill>
                <a:latin typeface="Calibri" panose="020F0502020204030204" pitchFamily="34" charset="0"/>
                <a:cs typeface="Calibri" panose="020F0502020204030204" pitchFamily="34" charset="0"/>
              </a:rPr>
              <a:t> </a:t>
            </a:r>
            <a:r>
              <a:rPr lang="en-US" altLang="zh-CN" sz="1600" dirty="0">
                <a:solidFill>
                  <a:srgbClr val="00B050"/>
                </a:solidFill>
                <a:latin typeface="Calibri" panose="020F0502020204030204" pitchFamily="34" charset="0"/>
                <a:cs typeface="Calibri" panose="020F0502020204030204" pitchFamily="34" charset="0"/>
              </a:rPr>
              <a:t>Resolutions to 32.3.13 NGV receive procedure,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11-21/0003r1, </a:t>
            </a:r>
            <a:r>
              <a:rPr lang="en-US" altLang="zh-CN" sz="1600" dirty="0" smtClean="0">
                <a:solidFill>
                  <a:srgbClr val="00B050"/>
                </a:solidFill>
                <a:latin typeface="Calibri" panose="020F0502020204030204" pitchFamily="34" charset="0"/>
                <a:cs typeface="Calibri" panose="020F0502020204030204" pitchFamily="34" charset="0"/>
              </a:rPr>
              <a:t>cr-d1-0-clause-32-2</a:t>
            </a:r>
            <a:r>
              <a:rPr lang="en-US" altLang="zh-CN" sz="1600" dirty="0">
                <a:solidFill>
                  <a:srgbClr val="00B050"/>
                </a:solidFill>
                <a:latin typeface="Calibri" panose="020F0502020204030204" pitchFamily="34" charset="0"/>
                <a:cs typeface="Calibri" panose="020F0502020204030204" pitchFamily="34" charset="0"/>
              </a:rPr>
              <a:t>, Bo Sun (ZTE)</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11-20/1990</a:t>
            </a:r>
            <a:r>
              <a:rPr lang="en-US" altLang="zh-CN" sz="1600" dirty="0">
                <a:solidFill>
                  <a:srgbClr val="00B050"/>
                </a:solidFill>
                <a:latin typeface="Calibri" panose="020F0502020204030204" pitchFamily="34" charset="0"/>
                <a:cs typeface="Calibri" panose="020F0502020204030204" pitchFamily="34" charset="0"/>
              </a:rPr>
              <a:t>, comment-resolution-for-receiver-specification,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11-21/0016</a:t>
            </a:r>
            <a:r>
              <a:rPr lang="en-US" altLang="zh-CN" sz="1600" dirty="0">
                <a:solidFill>
                  <a:srgbClr val="00B050"/>
                </a:solidFill>
                <a:latin typeface="Calibri" panose="020F0502020204030204" pitchFamily="34" charset="0"/>
                <a:cs typeface="Calibri" panose="020F0502020204030204" pitchFamily="34" charset="0"/>
              </a:rPr>
              <a:t>, comment-resolution-for-mathematical-description-and-related,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11-21/0005</a:t>
            </a:r>
            <a:r>
              <a:rPr lang="en-US" altLang="zh-CN" sz="1600" dirty="0">
                <a:solidFill>
                  <a:srgbClr val="00B050"/>
                </a:solidFill>
                <a:latin typeface="Calibri" panose="020F0502020204030204" pitchFamily="34" charset="0"/>
                <a:cs typeface="Calibri" panose="020F0502020204030204" pitchFamily="34" charset="0"/>
              </a:rPr>
              <a:t>, cr-d1-0-clause-32-4, Bo Sun (ZTE)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11-21/0006, cr-d1-0-clause-17-2_17-3, Bo Sun (ZTE</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11-21/0051,</a:t>
            </a:r>
            <a:r>
              <a:rPr lang="en-US" altLang="zh-CN" sz="1600" dirty="0">
                <a:solidFill>
                  <a:srgbClr val="00B050"/>
                </a:solidFill>
                <a:latin typeface="Calibri" panose="020F0502020204030204" pitchFamily="34" charset="0"/>
                <a:cs typeface="Calibri" panose="020F0502020204030204" pitchFamily="34" charset="0"/>
              </a:rPr>
              <a:t> CR for CIDs related to DMG STA with OCB operation part </a:t>
            </a:r>
            <a:r>
              <a:rPr lang="en-US" altLang="zh-CN" sz="1600" dirty="0" smtClean="0">
                <a:solidFill>
                  <a:srgbClr val="00B050"/>
                </a:solidFill>
                <a:latin typeface="Calibri" panose="020F0502020204030204" pitchFamily="34" charset="0"/>
                <a:cs typeface="Calibri" panose="020F0502020204030204" pitchFamily="34" charset="0"/>
              </a:rPr>
              <a:t>2,</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Hiroyuki</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Panasonic)</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11-21/0044,</a:t>
            </a:r>
            <a:r>
              <a:rPr lang="en-US" altLang="zh-CN" sz="1600" dirty="0">
                <a:solidFill>
                  <a:srgbClr val="FFC000"/>
                </a:solidFill>
                <a:latin typeface="Calibri" panose="020F0502020204030204" pitchFamily="34" charset="0"/>
                <a:cs typeface="Calibri" panose="020F0502020204030204" pitchFamily="34" charset="0"/>
              </a:rPr>
              <a:t> LB251 CIDs related to DMG STA with OCB </a:t>
            </a:r>
            <a:r>
              <a:rPr lang="en-US" altLang="zh-CN" sz="1600" dirty="0" smtClean="0">
                <a:solidFill>
                  <a:srgbClr val="FFC000"/>
                </a:solidFill>
                <a:latin typeface="Calibri" panose="020F0502020204030204" pitchFamily="34" charset="0"/>
                <a:cs typeface="Calibri" panose="020F0502020204030204" pitchFamily="34" charset="0"/>
              </a:rPr>
              <a:t>operation, Hiroyuki</a:t>
            </a:r>
            <a:r>
              <a:rPr lang="en-US" altLang="zh-CN" sz="1600" dirty="0">
                <a:solidFill>
                  <a:srgbClr val="FFC000"/>
                </a:solidFill>
                <a:latin typeface="Calibri" panose="020F0502020204030204" pitchFamily="34" charset="0"/>
                <a:cs typeface="Calibri" panose="020F0502020204030204" pitchFamily="34" charset="0"/>
              </a:rPr>
              <a:t> </a:t>
            </a:r>
            <a:r>
              <a:rPr lang="en-US" altLang="zh-CN" sz="1600" dirty="0" err="1">
                <a:solidFill>
                  <a:srgbClr val="FFC000"/>
                </a:solidFill>
                <a:latin typeface="Calibri" panose="020F0502020204030204" pitchFamily="34" charset="0"/>
                <a:cs typeface="Calibri" panose="020F0502020204030204" pitchFamily="34" charset="0"/>
              </a:rPr>
              <a:t>Motozuka</a:t>
            </a:r>
            <a:r>
              <a:rPr lang="en-US" altLang="zh-CN" sz="1600" dirty="0">
                <a:solidFill>
                  <a:srgbClr val="FFC000"/>
                </a:solidFill>
                <a:latin typeface="Calibri" panose="020F0502020204030204" pitchFamily="34" charset="0"/>
                <a:cs typeface="Calibri" panose="020F0502020204030204" pitchFamily="34" charset="0"/>
              </a:rPr>
              <a:t> (</a:t>
            </a:r>
            <a:r>
              <a:rPr lang="en-US" altLang="zh-CN" sz="1600" dirty="0" smtClean="0">
                <a:solidFill>
                  <a:srgbClr val="FFC000"/>
                </a:solidFill>
                <a:latin typeface="Calibri" panose="020F0502020204030204" pitchFamily="34" charset="0"/>
                <a:cs typeface="Calibri" panose="020F0502020204030204" pitchFamily="34" charset="0"/>
              </a:rPr>
              <a:t>Panasonic)</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11-21/0045,</a:t>
            </a:r>
            <a:r>
              <a:rPr lang="en-US" altLang="zh-CN" sz="1600" dirty="0">
                <a:solidFill>
                  <a:schemeClr val="tx1"/>
                </a:solidFill>
                <a:latin typeface="Calibri" panose="020F0502020204030204" pitchFamily="34" charset="0"/>
                <a:cs typeface="Calibri" panose="020F0502020204030204" pitchFamily="34" charset="0"/>
              </a:rPr>
              <a:t> CIDs 1154 1158 1444 1344 DMG STA operation in </a:t>
            </a:r>
            <a:r>
              <a:rPr lang="en-US" altLang="zh-CN" sz="1600" dirty="0" smtClean="0">
                <a:solidFill>
                  <a:schemeClr val="tx1"/>
                </a:solidFill>
                <a:latin typeface="Calibri" panose="020F0502020204030204" pitchFamily="34" charset="0"/>
                <a:cs typeface="Calibri" panose="020F0502020204030204" pitchFamily="34" charset="0"/>
              </a:rPr>
              <a:t>OCB, Hiroyuki</a:t>
            </a:r>
            <a:r>
              <a:rPr lang="en-US" altLang="zh-CN" sz="1600" dirty="0">
                <a:solidFill>
                  <a:schemeClr val="tx1"/>
                </a:solidFill>
                <a:latin typeface="Calibri" panose="020F0502020204030204" pitchFamily="34" charset="0"/>
                <a:cs typeface="Calibri" panose="020F0502020204030204" pitchFamily="34" charset="0"/>
              </a:rPr>
              <a:t> </a:t>
            </a:r>
            <a:r>
              <a:rPr lang="en-US" altLang="zh-CN" sz="1600" dirty="0" err="1">
                <a:solidFill>
                  <a:schemeClr val="tx1"/>
                </a:solidFill>
                <a:latin typeface="Calibri" panose="020F0502020204030204" pitchFamily="34" charset="0"/>
                <a:cs typeface="Calibri" panose="020F0502020204030204" pitchFamily="34" charset="0"/>
              </a:rPr>
              <a:t>Motozuka</a:t>
            </a:r>
            <a:r>
              <a:rPr lang="en-US" altLang="zh-CN" sz="1600" dirty="0">
                <a:solidFill>
                  <a:schemeClr val="tx1"/>
                </a:solidFill>
                <a:latin typeface="Calibri" panose="020F0502020204030204" pitchFamily="34" charset="0"/>
                <a:cs typeface="Calibri" panose="020F0502020204030204" pitchFamily="34" charset="0"/>
              </a:rPr>
              <a:t> (Panasonic</a:t>
            </a:r>
            <a:r>
              <a:rPr lang="en-US" altLang="zh-CN" sz="160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11-21/0054r0, Renaming NGV, </a:t>
            </a:r>
            <a:r>
              <a:rPr lang="en-US" altLang="zh-CN" sz="1600" dirty="0" err="1">
                <a:solidFill>
                  <a:schemeClr val="tx1"/>
                </a:solidFill>
                <a:latin typeface="Calibri" panose="020F0502020204030204" pitchFamily="34" charset="0"/>
                <a:cs typeface="Calibri" panose="020F0502020204030204" pitchFamily="34" charset="0"/>
              </a:rPr>
              <a:t>Bahar</a:t>
            </a:r>
            <a:r>
              <a:rPr lang="en-US" altLang="zh-CN" sz="1600" dirty="0">
                <a:solidFill>
                  <a:schemeClr val="tx1"/>
                </a:solidFill>
                <a:latin typeface="Calibri" panose="020F0502020204030204" pitchFamily="34" charset="0"/>
                <a:cs typeface="Calibri" panose="020F0502020204030204" pitchFamily="34" charset="0"/>
              </a:rPr>
              <a:t> </a:t>
            </a:r>
            <a:r>
              <a:rPr lang="en-US" altLang="zh-CN" sz="1600" dirty="0" err="1">
                <a:solidFill>
                  <a:schemeClr val="tx1"/>
                </a:solidFill>
                <a:latin typeface="Calibri" panose="020F0502020204030204" pitchFamily="34" charset="0"/>
                <a:cs typeface="Calibri" panose="020F0502020204030204" pitchFamily="34" charset="0"/>
              </a:rPr>
              <a:t>Sadeghi</a:t>
            </a:r>
            <a:r>
              <a:rPr lang="en-US" altLang="zh-CN" sz="1600" dirty="0">
                <a:solidFill>
                  <a:schemeClr val="tx1"/>
                </a:solidFill>
                <a:latin typeface="Calibri" panose="020F0502020204030204" pitchFamily="34" charset="0"/>
                <a:cs typeface="Calibri" panose="020F0502020204030204" pitchFamily="34" charset="0"/>
              </a:rPr>
              <a:t> (Intel</a:t>
            </a:r>
            <a:r>
              <a:rPr lang="en-US" altLang="zh-CN" sz="1600" dirty="0" smtClean="0">
                <a:solidFill>
                  <a:schemeClr val="tx1"/>
                </a:solidFill>
                <a:latin typeface="Calibri" panose="020F0502020204030204" pitchFamily="34" charset="0"/>
                <a:cs typeface="Calibri" panose="020F0502020204030204" pitchFamily="34" charset="0"/>
              </a:rPr>
              <a:t>)</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8478591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a:t>
            </a:r>
            <a:r>
              <a:rPr lang="zh-CN" altLang="en-US" dirty="0" smtClean="0"/>
              <a:t>（</a:t>
            </a:r>
            <a:r>
              <a:rPr lang="en-US" altLang="zh-CN" dirty="0" smtClean="0"/>
              <a:t>2/2</a:t>
            </a:r>
            <a:r>
              <a:rPr lang="zh-CN" altLang="en-US" dirty="0" smtClean="0"/>
              <a:t>）</a:t>
            </a:r>
            <a:endParaRPr lang="en-US" altLang="zh-CN" dirty="0"/>
          </a:p>
        </p:txBody>
      </p:sp>
      <p:sp>
        <p:nvSpPr>
          <p:cNvPr id="3" name="文本占位符 2"/>
          <p:cNvSpPr>
            <a:spLocks noGrp="1"/>
          </p:cNvSpPr>
          <p:nvPr>
            <p:ph type="body" idx="1"/>
          </p:nvPr>
        </p:nvSpPr>
        <p:spPr>
          <a:xfrm>
            <a:off x="928688" y="1830388"/>
            <a:ext cx="10210532" cy="3893840"/>
          </a:xfrm>
        </p:spPr>
        <p:txBody>
          <a:bodyPr>
            <a:normAutofit/>
          </a:bodyPr>
          <a:lstStyle/>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11-21/26r0, </a:t>
            </a:r>
            <a:r>
              <a:rPr lang="en-US" altLang="zh-CN" sz="1600" dirty="0">
                <a:solidFill>
                  <a:schemeClr val="tx1"/>
                </a:solidFill>
                <a:latin typeface="Calibri" panose="020F0502020204030204" pitchFamily="34" charset="0"/>
                <a:cs typeface="Calibri" panose="020F0502020204030204" pitchFamily="34" charset="0"/>
              </a:rPr>
              <a:t>t</a:t>
            </a:r>
            <a:r>
              <a:rPr lang="en-US" altLang="zh-CN" sz="1600" dirty="0" smtClean="0">
                <a:solidFill>
                  <a:schemeClr val="tx1"/>
                </a:solidFill>
                <a:latin typeface="Calibri" panose="020F0502020204030204" pitchFamily="34" charset="0"/>
                <a:cs typeface="Calibri" panose="020F0502020204030204" pitchFamily="34" charset="0"/>
              </a:rPr>
              <a:t>he </a:t>
            </a:r>
            <a:r>
              <a:rPr lang="en-US" altLang="zh-CN" sz="1600" dirty="0">
                <a:solidFill>
                  <a:schemeClr val="tx1"/>
                </a:solidFill>
                <a:latin typeface="Calibri" panose="020F0502020204030204" pitchFamily="34" charset="0"/>
                <a:cs typeface="Calibri" panose="020F0502020204030204" pitchFamily="34" charset="0"/>
              </a:rPr>
              <a:t>Comment resolution for 32.3.8.3.3     </a:t>
            </a:r>
            <a:r>
              <a:rPr lang="en-US" altLang="zh-CN" sz="1600" dirty="0" err="1">
                <a:solidFill>
                  <a:schemeClr val="tx1"/>
                </a:solidFill>
                <a:latin typeface="Calibri" panose="020F0502020204030204" pitchFamily="34" charset="0"/>
                <a:cs typeface="Calibri" panose="020F0502020204030204" pitchFamily="34" charset="0"/>
              </a:rPr>
              <a:t>Dongguk</a:t>
            </a:r>
            <a:r>
              <a:rPr lang="en-US" altLang="zh-CN" sz="1600" dirty="0">
                <a:solidFill>
                  <a:schemeClr val="tx1"/>
                </a:solidFill>
                <a:latin typeface="Calibri" panose="020F0502020204030204" pitchFamily="34" charset="0"/>
                <a:cs typeface="Calibri" panose="020F0502020204030204" pitchFamily="34" charset="0"/>
              </a:rPr>
              <a:t> Lim (LGE)        </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11-21/25r0, </a:t>
            </a:r>
            <a:r>
              <a:rPr lang="en-US" altLang="zh-CN" sz="1600" dirty="0">
                <a:solidFill>
                  <a:schemeClr val="tx1"/>
                </a:solidFill>
                <a:latin typeface="Calibri" panose="020F0502020204030204" pitchFamily="34" charset="0"/>
                <a:cs typeface="Calibri" panose="020F0502020204030204" pitchFamily="34" charset="0"/>
              </a:rPr>
              <a:t>the </a:t>
            </a:r>
            <a:r>
              <a:rPr lang="en-US" altLang="zh-CN" sz="1600" dirty="0" smtClean="0">
                <a:solidFill>
                  <a:schemeClr val="tx1"/>
                </a:solidFill>
                <a:latin typeface="Calibri" panose="020F0502020204030204" pitchFamily="34" charset="0"/>
                <a:cs typeface="Calibri" panose="020F0502020204030204" pitchFamily="34" charset="0"/>
              </a:rPr>
              <a:t>Comment </a:t>
            </a:r>
            <a:r>
              <a:rPr lang="en-US" altLang="zh-CN" sz="1600" dirty="0">
                <a:solidFill>
                  <a:schemeClr val="tx1"/>
                </a:solidFill>
                <a:latin typeface="Calibri" panose="020F0502020204030204" pitchFamily="34" charset="0"/>
                <a:cs typeface="Calibri" panose="020F0502020204030204" pitchFamily="34" charset="0"/>
              </a:rPr>
              <a:t>resolution for 32.3.8.2.5     </a:t>
            </a:r>
            <a:r>
              <a:rPr lang="en-US" altLang="zh-CN" sz="1600" dirty="0" err="1">
                <a:solidFill>
                  <a:schemeClr val="tx1"/>
                </a:solidFill>
                <a:latin typeface="Calibri" panose="020F0502020204030204" pitchFamily="34" charset="0"/>
                <a:cs typeface="Calibri" panose="020F0502020204030204" pitchFamily="34" charset="0"/>
              </a:rPr>
              <a:t>Dongguk</a:t>
            </a:r>
            <a:r>
              <a:rPr lang="en-US" altLang="zh-CN" sz="1600" dirty="0">
                <a:solidFill>
                  <a:schemeClr val="tx1"/>
                </a:solidFill>
                <a:latin typeface="Calibri" panose="020F0502020204030204" pitchFamily="34" charset="0"/>
                <a:cs typeface="Calibri" panose="020F0502020204030204" pitchFamily="34" charset="0"/>
              </a:rPr>
              <a:t> Lim (LGE)        </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11-21/24r0, </a:t>
            </a:r>
            <a:r>
              <a:rPr lang="en-US" altLang="zh-CN" sz="1600" dirty="0">
                <a:solidFill>
                  <a:schemeClr val="tx1"/>
                </a:solidFill>
                <a:latin typeface="Calibri" panose="020F0502020204030204" pitchFamily="34" charset="0"/>
                <a:cs typeface="Calibri" panose="020F0502020204030204" pitchFamily="34" charset="0"/>
              </a:rPr>
              <a:t>the </a:t>
            </a:r>
            <a:r>
              <a:rPr lang="en-US" altLang="zh-CN" sz="1600" dirty="0" smtClean="0">
                <a:solidFill>
                  <a:schemeClr val="tx1"/>
                </a:solidFill>
                <a:latin typeface="Calibri" panose="020F0502020204030204" pitchFamily="34" charset="0"/>
                <a:cs typeface="Calibri" panose="020F0502020204030204" pitchFamily="34" charset="0"/>
              </a:rPr>
              <a:t>Comment </a:t>
            </a:r>
            <a:r>
              <a:rPr lang="en-US" altLang="zh-CN" sz="1600" dirty="0">
                <a:solidFill>
                  <a:schemeClr val="tx1"/>
                </a:solidFill>
                <a:latin typeface="Calibri" panose="020F0502020204030204" pitchFamily="34" charset="0"/>
                <a:cs typeface="Calibri" panose="020F0502020204030204" pitchFamily="34" charset="0"/>
              </a:rPr>
              <a:t>resolution for 32.3.8.2.4     </a:t>
            </a:r>
            <a:r>
              <a:rPr lang="en-US" altLang="zh-CN" sz="1600" dirty="0" err="1">
                <a:solidFill>
                  <a:schemeClr val="tx1"/>
                </a:solidFill>
                <a:latin typeface="Calibri" panose="020F0502020204030204" pitchFamily="34" charset="0"/>
                <a:cs typeface="Calibri" panose="020F0502020204030204" pitchFamily="34" charset="0"/>
              </a:rPr>
              <a:t>Dongguk</a:t>
            </a:r>
            <a:r>
              <a:rPr lang="en-US" altLang="zh-CN" sz="1600" dirty="0">
                <a:solidFill>
                  <a:schemeClr val="tx1"/>
                </a:solidFill>
                <a:latin typeface="Calibri" panose="020F0502020204030204" pitchFamily="34" charset="0"/>
                <a:cs typeface="Calibri" panose="020F0502020204030204" pitchFamily="34" charset="0"/>
              </a:rPr>
              <a:t> Lim (LGE)        </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11-21/23r0, </a:t>
            </a:r>
            <a:r>
              <a:rPr lang="en-US" altLang="zh-CN" sz="1600" dirty="0">
                <a:solidFill>
                  <a:schemeClr val="tx1"/>
                </a:solidFill>
                <a:latin typeface="Calibri" panose="020F0502020204030204" pitchFamily="34" charset="0"/>
                <a:cs typeface="Calibri" panose="020F0502020204030204" pitchFamily="34" charset="0"/>
              </a:rPr>
              <a:t>the </a:t>
            </a:r>
            <a:r>
              <a:rPr lang="en-US" altLang="zh-CN" sz="1600" dirty="0" smtClean="0">
                <a:solidFill>
                  <a:schemeClr val="tx1"/>
                </a:solidFill>
                <a:latin typeface="Calibri" panose="020F0502020204030204" pitchFamily="34" charset="0"/>
                <a:cs typeface="Calibri" panose="020F0502020204030204" pitchFamily="34" charset="0"/>
              </a:rPr>
              <a:t>Comment </a:t>
            </a:r>
            <a:r>
              <a:rPr lang="en-US" altLang="zh-CN" sz="1600" dirty="0">
                <a:solidFill>
                  <a:schemeClr val="tx1"/>
                </a:solidFill>
                <a:latin typeface="Calibri" panose="020F0502020204030204" pitchFamily="34" charset="0"/>
                <a:cs typeface="Calibri" panose="020F0502020204030204" pitchFamily="34" charset="0"/>
              </a:rPr>
              <a:t>resolution for 32.3.8.2.3     </a:t>
            </a:r>
            <a:r>
              <a:rPr lang="en-US" altLang="zh-CN" sz="1600" dirty="0" err="1">
                <a:solidFill>
                  <a:schemeClr val="tx1"/>
                </a:solidFill>
                <a:latin typeface="Calibri" panose="020F0502020204030204" pitchFamily="34" charset="0"/>
                <a:cs typeface="Calibri" panose="020F0502020204030204" pitchFamily="34" charset="0"/>
              </a:rPr>
              <a:t>Dongguk</a:t>
            </a:r>
            <a:r>
              <a:rPr lang="en-US" altLang="zh-CN" sz="1600" dirty="0">
                <a:solidFill>
                  <a:schemeClr val="tx1"/>
                </a:solidFill>
                <a:latin typeface="Calibri" panose="020F0502020204030204" pitchFamily="34" charset="0"/>
                <a:cs typeface="Calibri" panose="020F0502020204030204" pitchFamily="34" charset="0"/>
              </a:rPr>
              <a:t> Lim (LGE)        </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11-21/22r0, </a:t>
            </a:r>
            <a:r>
              <a:rPr lang="en-US" altLang="zh-CN" sz="1600" dirty="0">
                <a:solidFill>
                  <a:schemeClr val="tx1"/>
                </a:solidFill>
                <a:latin typeface="Calibri" panose="020F0502020204030204" pitchFamily="34" charset="0"/>
                <a:cs typeface="Calibri" panose="020F0502020204030204" pitchFamily="34" charset="0"/>
              </a:rPr>
              <a:t>the </a:t>
            </a:r>
            <a:r>
              <a:rPr lang="en-US" altLang="zh-CN" sz="1600" dirty="0" smtClean="0">
                <a:solidFill>
                  <a:schemeClr val="tx1"/>
                </a:solidFill>
                <a:latin typeface="Calibri" panose="020F0502020204030204" pitchFamily="34" charset="0"/>
                <a:cs typeface="Calibri" panose="020F0502020204030204" pitchFamily="34" charset="0"/>
              </a:rPr>
              <a:t>Comment </a:t>
            </a:r>
            <a:r>
              <a:rPr lang="en-US" altLang="zh-CN" sz="1600" dirty="0">
                <a:solidFill>
                  <a:schemeClr val="tx1"/>
                </a:solidFill>
                <a:latin typeface="Calibri" panose="020F0502020204030204" pitchFamily="34" charset="0"/>
                <a:cs typeface="Calibri" panose="020F0502020204030204" pitchFamily="34" charset="0"/>
              </a:rPr>
              <a:t>resolution for 32.3.8.2.2     </a:t>
            </a:r>
            <a:r>
              <a:rPr lang="en-US" altLang="zh-CN" sz="1600" dirty="0" err="1">
                <a:solidFill>
                  <a:schemeClr val="tx1"/>
                </a:solidFill>
                <a:latin typeface="Calibri" panose="020F0502020204030204" pitchFamily="34" charset="0"/>
                <a:cs typeface="Calibri" panose="020F0502020204030204" pitchFamily="34" charset="0"/>
              </a:rPr>
              <a:t>Dongguk</a:t>
            </a:r>
            <a:r>
              <a:rPr lang="en-US" altLang="zh-CN" sz="1600" dirty="0">
                <a:solidFill>
                  <a:schemeClr val="tx1"/>
                </a:solidFill>
                <a:latin typeface="Calibri" panose="020F0502020204030204" pitchFamily="34" charset="0"/>
                <a:cs typeface="Calibri" panose="020F0502020204030204" pitchFamily="34" charset="0"/>
              </a:rPr>
              <a:t> Lim (LGE)        </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11-21/21r0, </a:t>
            </a:r>
            <a:r>
              <a:rPr lang="en-US" altLang="zh-CN" sz="1600" dirty="0">
                <a:solidFill>
                  <a:schemeClr val="tx1"/>
                </a:solidFill>
                <a:latin typeface="Calibri" panose="020F0502020204030204" pitchFamily="34" charset="0"/>
                <a:cs typeface="Calibri" panose="020F0502020204030204" pitchFamily="34" charset="0"/>
              </a:rPr>
              <a:t>the </a:t>
            </a:r>
            <a:r>
              <a:rPr lang="en-US" altLang="zh-CN" sz="1600" dirty="0" smtClean="0">
                <a:solidFill>
                  <a:schemeClr val="tx1"/>
                </a:solidFill>
                <a:latin typeface="Calibri" panose="020F0502020204030204" pitchFamily="34" charset="0"/>
                <a:cs typeface="Calibri" panose="020F0502020204030204" pitchFamily="34" charset="0"/>
              </a:rPr>
              <a:t>Comment </a:t>
            </a:r>
            <a:r>
              <a:rPr lang="en-US" altLang="zh-CN" sz="1600" dirty="0">
                <a:solidFill>
                  <a:schemeClr val="tx1"/>
                </a:solidFill>
                <a:latin typeface="Calibri" panose="020F0502020204030204" pitchFamily="34" charset="0"/>
                <a:cs typeface="Calibri" panose="020F0502020204030204" pitchFamily="34" charset="0"/>
              </a:rPr>
              <a:t>resolution for 32.3.8.2.1     </a:t>
            </a:r>
            <a:r>
              <a:rPr lang="en-US" altLang="zh-CN" sz="1600" dirty="0" err="1">
                <a:solidFill>
                  <a:schemeClr val="tx1"/>
                </a:solidFill>
                <a:latin typeface="Calibri" panose="020F0502020204030204" pitchFamily="34" charset="0"/>
                <a:cs typeface="Calibri" panose="020F0502020204030204" pitchFamily="34" charset="0"/>
              </a:rPr>
              <a:t>Dongguk</a:t>
            </a:r>
            <a:r>
              <a:rPr lang="en-US" altLang="zh-CN" sz="1600" dirty="0">
                <a:solidFill>
                  <a:schemeClr val="tx1"/>
                </a:solidFill>
                <a:latin typeface="Calibri" panose="020F0502020204030204" pitchFamily="34" charset="0"/>
                <a:cs typeface="Calibri" panose="020F0502020204030204" pitchFamily="34" charset="0"/>
              </a:rPr>
              <a:t> Lim (LGE)</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11-21/20r0, </a:t>
            </a:r>
            <a:r>
              <a:rPr lang="en-US" altLang="zh-CN" sz="1600" dirty="0">
                <a:solidFill>
                  <a:schemeClr val="tx1"/>
                </a:solidFill>
                <a:latin typeface="Calibri" panose="020F0502020204030204" pitchFamily="34" charset="0"/>
                <a:cs typeface="Calibri" panose="020F0502020204030204" pitchFamily="34" charset="0"/>
              </a:rPr>
              <a:t>the </a:t>
            </a:r>
            <a:r>
              <a:rPr lang="en-US" altLang="zh-CN" sz="1600" dirty="0" smtClean="0">
                <a:solidFill>
                  <a:schemeClr val="tx1"/>
                </a:solidFill>
                <a:latin typeface="Calibri" panose="020F0502020204030204" pitchFamily="34" charset="0"/>
                <a:cs typeface="Calibri" panose="020F0502020204030204" pitchFamily="34" charset="0"/>
              </a:rPr>
              <a:t>Comment </a:t>
            </a:r>
            <a:r>
              <a:rPr lang="en-US" altLang="zh-CN" sz="1600" dirty="0">
                <a:solidFill>
                  <a:schemeClr val="tx1"/>
                </a:solidFill>
                <a:latin typeface="Calibri" panose="020F0502020204030204" pitchFamily="34" charset="0"/>
                <a:cs typeface="Calibri" panose="020F0502020204030204" pitchFamily="34" charset="0"/>
              </a:rPr>
              <a:t>resolution for CID 1527,1800, and 1801       </a:t>
            </a:r>
            <a:r>
              <a:rPr lang="en-US" altLang="zh-CN" sz="1600" dirty="0" err="1">
                <a:solidFill>
                  <a:schemeClr val="tx1"/>
                </a:solidFill>
                <a:latin typeface="Calibri" panose="020F0502020204030204" pitchFamily="34" charset="0"/>
                <a:cs typeface="Calibri" panose="020F0502020204030204" pitchFamily="34" charset="0"/>
              </a:rPr>
              <a:t>Dongguk</a:t>
            </a:r>
            <a:r>
              <a:rPr lang="en-US" altLang="zh-CN" sz="1600" dirty="0">
                <a:solidFill>
                  <a:schemeClr val="tx1"/>
                </a:solidFill>
                <a:latin typeface="Calibri" panose="020F0502020204030204" pitchFamily="34" charset="0"/>
                <a:cs typeface="Calibri" panose="020F0502020204030204" pitchFamily="34" charset="0"/>
              </a:rPr>
              <a:t> Lim (LGE)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6821530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5</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4042590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Dec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a:t>179 641 7257</a:t>
            </a:r>
            <a:endParaRPr sz="2500" dirty="0" smtClean="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179 641 </a:t>
            </a:r>
            <a:r>
              <a:rPr lang="en-US" altLang="zh-CN" sz="2400" dirty="0" smtClean="0"/>
              <a:t>7257</a:t>
            </a:r>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1796417257@ieee802.my.webex.com</a:t>
            </a:r>
            <a:r>
              <a:rPr lang="en-US" altLang="zh-CN" sz="2400" dirty="0"/>
              <a:t>, or 173.243.2.68</a:t>
            </a:r>
          </a:p>
          <a:p>
            <a:endParaRPr lang="en-US" altLang="zh-CN" sz="2400" dirty="0"/>
          </a:p>
          <a:p>
            <a:r>
              <a:rPr lang="en-US" altLang="zh-CN" sz="2400" dirty="0"/>
              <a:t>Join using Microsoft Lync or Microsoft Skype for Business: dial 1796417257</a:t>
            </a:r>
            <a:r>
              <a:rPr lang="en-US" altLang="zh-CN" sz="2400" dirty="0" smtClean="0"/>
              <a:t>.ieee802.my@lync.webex.com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4591239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eaLnBrk="0" hangingPunct="0">
              <a:buFontTx/>
              <a:buChar char="•"/>
              <a:defRPr/>
            </a:pPr>
            <a:r>
              <a:rPr lang="en-US" altLang="zh-CN" b="1" dirty="0" smtClean="0">
                <a:solidFill>
                  <a:srgbClr val="FFC000"/>
                </a:solidFill>
              </a:rPr>
              <a:t>SP for 11-20/1945r1</a:t>
            </a:r>
            <a:r>
              <a:rPr lang="zh-CN" altLang="en-US" b="1" dirty="0" smtClean="0">
                <a:solidFill>
                  <a:srgbClr val="FFC000"/>
                </a:solidFill>
              </a:rPr>
              <a:t>， </a:t>
            </a:r>
            <a:r>
              <a:rPr lang="en-US" altLang="zh-CN" b="1" dirty="0">
                <a:solidFill>
                  <a:srgbClr val="FFC000"/>
                </a:solidFill>
              </a:rPr>
              <a:t>Resolutions to 32.3.5 NGV modulation and coding schemes, </a:t>
            </a:r>
            <a:r>
              <a:rPr lang="en-US" altLang="zh-CN" b="1" dirty="0" err="1">
                <a:solidFill>
                  <a:srgbClr val="FFC000"/>
                </a:solidFill>
              </a:rPr>
              <a:t>Yujin</a:t>
            </a:r>
            <a:r>
              <a:rPr lang="en-US" altLang="zh-CN" b="1" dirty="0">
                <a:solidFill>
                  <a:srgbClr val="FFC000"/>
                </a:solidFill>
              </a:rPr>
              <a:t> Noh (</a:t>
            </a:r>
            <a:r>
              <a:rPr lang="en-US" altLang="zh-CN" b="1" dirty="0" err="1">
                <a:solidFill>
                  <a:srgbClr val="FFC000"/>
                </a:solidFill>
              </a:rPr>
              <a:t>Newracom</a:t>
            </a:r>
            <a:r>
              <a:rPr lang="en-US" altLang="zh-CN" b="1" dirty="0" smtClean="0">
                <a:solidFill>
                  <a:srgbClr val="FFC000"/>
                </a:solidFill>
              </a:rPr>
              <a:t>)</a:t>
            </a:r>
            <a:endParaRPr lang="en-US" altLang="zh-CN" b="1" dirty="0">
              <a:solidFill>
                <a:srgbClr val="FFC000"/>
              </a:solidFill>
            </a:endParaRPr>
          </a:p>
          <a:p>
            <a:pPr marL="800100" lvl="1" indent="-342900" eaLnBrk="0" hangingPunct="0">
              <a:buFontTx/>
              <a:buChar char="•"/>
              <a:defRPr/>
            </a:pPr>
            <a:r>
              <a:rPr lang="en-US" altLang="zh-CN" b="1" dirty="0">
                <a:solidFill>
                  <a:srgbClr val="FFC000"/>
                </a:solidFill>
              </a:rPr>
              <a:t>SP for </a:t>
            </a:r>
            <a:r>
              <a:rPr lang="en-US" altLang="zh-CN" b="1" dirty="0" smtClean="0">
                <a:solidFill>
                  <a:srgbClr val="FFC000"/>
                </a:solidFill>
              </a:rPr>
              <a:t>11-20/1946r1</a:t>
            </a:r>
            <a:r>
              <a:rPr lang="zh-CN" altLang="en-US" b="1" dirty="0" smtClean="0">
                <a:solidFill>
                  <a:srgbClr val="FFC000"/>
                </a:solidFill>
              </a:rPr>
              <a:t>， </a:t>
            </a:r>
            <a:r>
              <a:rPr lang="en-US" altLang="zh-CN" b="1" dirty="0">
                <a:solidFill>
                  <a:srgbClr val="FFC000"/>
                </a:solidFill>
              </a:rPr>
              <a:t>Resolutions to 32.3.15 Parameters for NGV-MCSs, </a:t>
            </a:r>
            <a:r>
              <a:rPr lang="en-US" altLang="zh-CN" b="1" dirty="0" err="1">
                <a:solidFill>
                  <a:srgbClr val="FFC000"/>
                </a:solidFill>
              </a:rPr>
              <a:t>Yujin</a:t>
            </a:r>
            <a:r>
              <a:rPr lang="en-US" altLang="zh-CN" b="1" dirty="0">
                <a:solidFill>
                  <a:srgbClr val="FFC000"/>
                </a:solidFill>
              </a:rPr>
              <a:t> Noh (</a:t>
            </a:r>
            <a:r>
              <a:rPr lang="en-US" altLang="zh-CN" b="1" dirty="0" err="1">
                <a:solidFill>
                  <a:srgbClr val="FFC000"/>
                </a:solidFill>
              </a:rPr>
              <a:t>Newracom</a:t>
            </a:r>
            <a:r>
              <a:rPr lang="en-US" altLang="zh-CN" b="1" dirty="0" smtClean="0">
                <a:solidFill>
                  <a:srgbClr val="FFC000"/>
                </a:solidFill>
              </a:rPr>
              <a:t>)</a:t>
            </a:r>
            <a:endParaRPr lang="en-US" altLang="zh-CN" b="1" dirty="0">
              <a:solidFill>
                <a:srgbClr val="FFC000"/>
              </a:solidFill>
            </a:endParaRPr>
          </a:p>
          <a:p>
            <a:pPr marL="800100" lvl="1" indent="-342900" eaLnBrk="0" hangingPunct="0">
              <a:buFontTx/>
              <a:buChar char="•"/>
              <a:defRPr/>
            </a:pPr>
            <a:r>
              <a:rPr lang="en-US" altLang="zh-CN" b="1" dirty="0">
                <a:solidFill>
                  <a:srgbClr val="00B050"/>
                </a:solidFill>
              </a:rPr>
              <a:t>SP for </a:t>
            </a:r>
            <a:r>
              <a:rPr lang="en-US" altLang="zh-CN" b="1" dirty="0" smtClean="0">
                <a:solidFill>
                  <a:srgbClr val="00B050"/>
                </a:solidFill>
              </a:rPr>
              <a:t>11-20/1947</a:t>
            </a:r>
            <a:r>
              <a:rPr lang="zh-CN" altLang="en-US" b="1" dirty="0">
                <a:solidFill>
                  <a:srgbClr val="00B050"/>
                </a:solidFill>
              </a:rPr>
              <a:t>， </a:t>
            </a:r>
            <a:r>
              <a:rPr lang="en-US" altLang="zh-CN" b="1" dirty="0">
                <a:solidFill>
                  <a:srgbClr val="00B050"/>
                </a:solidFill>
              </a:rPr>
              <a:t>Resolutions to 32.3.9.9 </a:t>
            </a:r>
            <a:r>
              <a:rPr lang="en-US" altLang="zh-CN" b="1" dirty="0" err="1">
                <a:solidFill>
                  <a:srgbClr val="00B050"/>
                </a:solidFill>
              </a:rPr>
              <a:t>Midambles</a:t>
            </a:r>
            <a:r>
              <a:rPr lang="en-US" altLang="zh-CN" b="1" dirty="0">
                <a:solidFill>
                  <a:srgbClr val="00B050"/>
                </a:solidFill>
              </a:rPr>
              <a:t>, </a:t>
            </a:r>
            <a:r>
              <a:rPr lang="en-US" altLang="zh-CN" b="1" dirty="0" err="1">
                <a:solidFill>
                  <a:srgbClr val="00B050"/>
                </a:solidFill>
              </a:rPr>
              <a:t>Yujin</a:t>
            </a:r>
            <a:r>
              <a:rPr lang="en-US" altLang="zh-CN" b="1" dirty="0">
                <a:solidFill>
                  <a:srgbClr val="00B050"/>
                </a:solidFill>
              </a:rPr>
              <a:t> Noh (</a:t>
            </a:r>
            <a:r>
              <a:rPr lang="en-US" altLang="zh-CN" b="1" dirty="0" err="1">
                <a:solidFill>
                  <a:srgbClr val="00B050"/>
                </a:solidFill>
              </a:rPr>
              <a:t>Newracom</a:t>
            </a:r>
            <a:r>
              <a:rPr lang="en-US" altLang="zh-CN" b="1" dirty="0">
                <a:solidFill>
                  <a:srgbClr val="00B050"/>
                </a:solidFill>
              </a:rPr>
              <a:t>)</a:t>
            </a:r>
          </a:p>
          <a:p>
            <a:pPr marL="800100" lvl="1" indent="-342900" eaLnBrk="0" hangingPunct="0">
              <a:buFontTx/>
              <a:buChar char="•"/>
              <a:defRPr/>
            </a:pPr>
            <a:r>
              <a:rPr lang="en-US" altLang="zh-CN" b="1" dirty="0">
                <a:solidFill>
                  <a:srgbClr val="FFC000"/>
                </a:solidFill>
              </a:rPr>
              <a:t>SP for </a:t>
            </a:r>
            <a:r>
              <a:rPr lang="en-US" altLang="zh-CN" b="1" dirty="0" smtClean="0">
                <a:solidFill>
                  <a:srgbClr val="FFC000"/>
                </a:solidFill>
              </a:rPr>
              <a:t>11-20/1948r1</a:t>
            </a:r>
            <a:r>
              <a:rPr lang="zh-CN" altLang="en-US" b="1" dirty="0" smtClean="0">
                <a:solidFill>
                  <a:srgbClr val="FFC000"/>
                </a:solidFill>
              </a:rPr>
              <a:t>， </a:t>
            </a:r>
            <a:r>
              <a:rPr lang="en-US" altLang="zh-CN" b="1" dirty="0">
                <a:solidFill>
                  <a:srgbClr val="FFC000"/>
                </a:solidFill>
              </a:rPr>
              <a:t>Resolutions to 32.3.10 Transmit specification, </a:t>
            </a:r>
            <a:r>
              <a:rPr lang="en-US" altLang="zh-CN" b="1" dirty="0" err="1">
                <a:solidFill>
                  <a:srgbClr val="FFC000"/>
                </a:solidFill>
              </a:rPr>
              <a:t>Yujin</a:t>
            </a:r>
            <a:r>
              <a:rPr lang="en-US" altLang="zh-CN" b="1" dirty="0">
                <a:solidFill>
                  <a:srgbClr val="FFC000"/>
                </a:solidFill>
              </a:rPr>
              <a:t> Noh (</a:t>
            </a:r>
            <a:r>
              <a:rPr lang="en-US" altLang="zh-CN" b="1" dirty="0" err="1" smtClean="0">
                <a:solidFill>
                  <a:srgbClr val="FFC000"/>
                </a:solidFill>
              </a:rPr>
              <a:t>Newracom</a:t>
            </a:r>
            <a:r>
              <a:rPr lang="en-US" altLang="zh-CN" b="1" dirty="0" smtClean="0">
                <a:solidFill>
                  <a:srgbClr val="FFC000"/>
                </a:solidFill>
              </a:rPr>
              <a:t>)</a:t>
            </a:r>
            <a:endParaRPr lang="en-US" altLang="zh-CN" b="1" dirty="0">
              <a:solidFill>
                <a:srgbClr val="FFC000"/>
              </a:solidFill>
            </a:endParaRPr>
          </a:p>
          <a:p>
            <a:pPr marL="800100" lvl="1" indent="-342900" eaLnBrk="0" hangingPunct="0">
              <a:buFontTx/>
              <a:buChar char="•"/>
              <a:defRPr/>
            </a:pPr>
            <a:r>
              <a:rPr lang="en-US" altLang="zh-CN" b="1" dirty="0">
                <a:solidFill>
                  <a:srgbClr val="00B050"/>
                </a:solidFill>
              </a:rPr>
              <a:t>SP for </a:t>
            </a:r>
            <a:r>
              <a:rPr lang="en-US" altLang="zh-CN" b="1" dirty="0" smtClean="0">
                <a:solidFill>
                  <a:srgbClr val="00B050"/>
                </a:solidFill>
              </a:rPr>
              <a:t>11-20/1949</a:t>
            </a:r>
            <a:r>
              <a:rPr lang="zh-CN" altLang="en-US" b="1" dirty="0">
                <a:solidFill>
                  <a:srgbClr val="00B050"/>
                </a:solidFill>
              </a:rPr>
              <a:t>， </a:t>
            </a:r>
            <a:r>
              <a:rPr lang="en-US" altLang="zh-CN" b="1" dirty="0">
                <a:solidFill>
                  <a:srgbClr val="00B050"/>
                </a:solidFill>
              </a:rPr>
              <a:t>Resolutions to 32.3.12 NGV transmit procedure, </a:t>
            </a:r>
            <a:r>
              <a:rPr lang="en-US" altLang="zh-CN" b="1" dirty="0" err="1">
                <a:solidFill>
                  <a:srgbClr val="00B050"/>
                </a:solidFill>
              </a:rPr>
              <a:t>Yujin</a:t>
            </a:r>
            <a:r>
              <a:rPr lang="en-US" altLang="zh-CN" b="1" dirty="0">
                <a:solidFill>
                  <a:srgbClr val="00B050"/>
                </a:solidFill>
              </a:rPr>
              <a:t> Noh (</a:t>
            </a:r>
            <a:r>
              <a:rPr lang="en-US" altLang="zh-CN" b="1" dirty="0" err="1">
                <a:solidFill>
                  <a:srgbClr val="00B050"/>
                </a:solidFill>
              </a:rPr>
              <a:t>Newracom</a:t>
            </a:r>
            <a:r>
              <a:rPr lang="en-US" altLang="zh-CN" b="1" dirty="0">
                <a:solidFill>
                  <a:srgbClr val="00B050"/>
                </a:solidFill>
              </a:rPr>
              <a:t>)</a:t>
            </a:r>
          </a:p>
          <a:p>
            <a:pPr marL="800100" lvl="1" indent="-342900" eaLnBrk="0" hangingPunct="0">
              <a:buFontTx/>
              <a:buChar char="•"/>
              <a:defRPr/>
            </a:pPr>
            <a:r>
              <a:rPr lang="en-US" altLang="zh-CN" b="1" dirty="0">
                <a:solidFill>
                  <a:srgbClr val="00B050"/>
                </a:solidFill>
              </a:rPr>
              <a:t>SP for </a:t>
            </a:r>
            <a:r>
              <a:rPr lang="en-US" altLang="zh-CN" b="1" dirty="0" smtClean="0">
                <a:solidFill>
                  <a:srgbClr val="00B050"/>
                </a:solidFill>
              </a:rPr>
              <a:t>11-20/1950</a:t>
            </a:r>
            <a:r>
              <a:rPr lang="zh-CN" altLang="en-US" b="1" dirty="0">
                <a:solidFill>
                  <a:srgbClr val="00B050"/>
                </a:solidFill>
              </a:rPr>
              <a:t>， </a:t>
            </a:r>
            <a:r>
              <a:rPr lang="en-US" altLang="zh-CN" b="1" dirty="0">
                <a:solidFill>
                  <a:srgbClr val="00B050"/>
                </a:solidFill>
              </a:rPr>
              <a:t>Resolutions to 32.3.13 NGV receive procedure, </a:t>
            </a:r>
            <a:r>
              <a:rPr lang="en-US" altLang="zh-CN" b="1" dirty="0" err="1">
                <a:solidFill>
                  <a:srgbClr val="00B050"/>
                </a:solidFill>
              </a:rPr>
              <a:t>Yujin</a:t>
            </a:r>
            <a:r>
              <a:rPr lang="en-US" altLang="zh-CN" b="1" dirty="0">
                <a:solidFill>
                  <a:srgbClr val="00B050"/>
                </a:solidFill>
              </a:rPr>
              <a:t> Noh (</a:t>
            </a:r>
            <a:r>
              <a:rPr lang="en-US" altLang="zh-CN" b="1" dirty="0" err="1">
                <a:solidFill>
                  <a:srgbClr val="00B050"/>
                </a:solidFill>
              </a:rPr>
              <a:t>Newracom</a:t>
            </a:r>
            <a:r>
              <a:rPr lang="en-US" altLang="zh-CN" b="1" dirty="0" smtClean="0">
                <a:solidFill>
                  <a:srgbClr val="00B050"/>
                </a:solidFill>
              </a:rPr>
              <a:t>)</a:t>
            </a:r>
          </a:p>
          <a:p>
            <a:pPr marL="800100" lvl="1" indent="-342900" eaLnBrk="0" hangingPunct="0">
              <a:buFontTx/>
              <a:buChar char="•"/>
              <a:defRPr/>
            </a:pPr>
            <a:r>
              <a:rPr lang="en-US" altLang="zh-CN" b="1" dirty="0" smtClean="0">
                <a:solidFill>
                  <a:srgbClr val="00B050"/>
                </a:solidFill>
              </a:rPr>
              <a:t>11-21/0003r1, cr-d1-0-clause-32-2, Bo Sun (ZTE)</a:t>
            </a:r>
          </a:p>
          <a:p>
            <a:pPr marL="800100" lvl="1" indent="-342900" eaLnBrk="0" hangingPunct="0">
              <a:buFontTx/>
              <a:buChar char="•"/>
              <a:defRPr/>
            </a:pPr>
            <a:r>
              <a:rPr lang="en-US" altLang="zh-CN" b="1" dirty="0" smtClean="0"/>
              <a:t>11-20/1990, comment-resolution-for-receiver-specification, </a:t>
            </a:r>
            <a:r>
              <a:rPr lang="en-US" altLang="zh-CN" b="1" dirty="0" err="1" smtClean="0"/>
              <a:t>Rui</a:t>
            </a:r>
            <a:r>
              <a:rPr lang="en-US" altLang="zh-CN" b="1" dirty="0" smtClean="0"/>
              <a:t> Cao (NXP)</a:t>
            </a:r>
          </a:p>
          <a:p>
            <a:pPr marL="800100" lvl="1" indent="-342900" eaLnBrk="0" hangingPunct="0">
              <a:buFontTx/>
              <a:buChar char="•"/>
              <a:defRPr/>
            </a:pPr>
            <a:r>
              <a:rPr lang="en-US" altLang="zh-CN" b="1" dirty="0" smtClean="0"/>
              <a:t>11-21/0016</a:t>
            </a:r>
            <a:r>
              <a:rPr lang="en-US" altLang="zh-CN" b="1" dirty="0"/>
              <a:t>, </a:t>
            </a:r>
            <a:r>
              <a:rPr lang="en-US" altLang="zh-CN" b="1" dirty="0" smtClean="0"/>
              <a:t>comment-resolution-for-mathematical-description-and-related, </a:t>
            </a:r>
            <a:r>
              <a:rPr lang="en-US" altLang="zh-CN" b="1" dirty="0" err="1" smtClean="0"/>
              <a:t>Rui</a:t>
            </a:r>
            <a:r>
              <a:rPr lang="en-US" altLang="zh-CN" b="1" dirty="0" smtClean="0"/>
              <a:t> Cao (NXP)</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8</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931128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11-20/1947)</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11-20/1947r0</a:t>
            </a:r>
            <a:r>
              <a:rPr lang="zh-CN" altLang="en-US" sz="2400" dirty="0">
                <a:sym typeface="+mn-ea"/>
              </a:rPr>
              <a:t>?</a:t>
            </a:r>
          </a:p>
          <a:p>
            <a:pPr lvl="1"/>
            <a:r>
              <a:rPr lang="en-US" altLang="zh-CN" sz="2100" dirty="0">
                <a:latin typeface="Calibri" panose="020F0502020204030204" pitchFamily="34" charset="0"/>
                <a:cs typeface="Calibri" panose="020F0502020204030204" pitchFamily="34" charset="0"/>
              </a:rPr>
              <a:t>- CID </a:t>
            </a:r>
            <a:r>
              <a:rPr lang="en-US" altLang="zh-CN" sz="2100" dirty="0" smtClean="0">
                <a:latin typeface="Calibri" panose="020F0502020204030204" pitchFamily="34" charset="0"/>
                <a:cs typeface="Calibri" panose="020F0502020204030204" pitchFamily="34" charset="0"/>
              </a:rPr>
              <a:t>1833 and 1834</a:t>
            </a:r>
            <a:endParaRPr lang="zh-CN" altLang="en-US"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9Y/0N/2A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40305249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11-20/1949)</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11-20/1949r0</a:t>
            </a:r>
            <a:r>
              <a:rPr lang="zh-CN" altLang="en-US" sz="2400" dirty="0">
                <a:sym typeface="+mn-ea"/>
              </a:rPr>
              <a:t>?</a:t>
            </a:r>
          </a:p>
          <a:p>
            <a:pPr lvl="1"/>
            <a:r>
              <a:rPr lang="en-US" altLang="zh-CN" sz="2100" dirty="0">
                <a:latin typeface="Calibri" panose="020F0502020204030204" pitchFamily="34" charset="0"/>
                <a:cs typeface="Calibri" panose="020F0502020204030204" pitchFamily="34" charset="0"/>
              </a:rPr>
              <a:t>- CID </a:t>
            </a:r>
            <a:r>
              <a:rPr lang="en-US" altLang="zh-CN" sz="2100" dirty="0" smtClean="0">
                <a:latin typeface="Calibri" panose="020F0502020204030204" pitchFamily="34" charset="0"/>
                <a:cs typeface="Calibri" panose="020F0502020204030204" pitchFamily="34" charset="0"/>
              </a:rPr>
              <a:t>1836, 1598 and 1837</a:t>
            </a:r>
            <a:endParaRPr lang="zh-CN" altLang="en-US"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9Y/0N/3A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3539865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11-20/1950)</a:t>
            </a:r>
            <a:endParaRPr lang="zh-CN" altLang="en-US" dirty="0"/>
          </a:p>
        </p:txBody>
      </p:sp>
      <p:sp>
        <p:nvSpPr>
          <p:cNvPr id="3" name="内容占位符 2"/>
          <p:cNvSpPr>
            <a:spLocks noGrp="1"/>
          </p:cNvSpPr>
          <p:nvPr>
            <p:ph idx="1"/>
          </p:nvPr>
        </p:nvSpPr>
        <p:spPr/>
        <p:txBody>
          <a:bodyPr/>
          <a:lstStyle/>
          <a:p>
            <a:pPr>
              <a:spcAft>
                <a:spcPts val="600"/>
              </a:spcAft>
            </a:pPr>
            <a:r>
              <a:rPr lang="en-US" altLang="zh-CN" sz="2400" dirty="0">
                <a:sym typeface="+mn-ea"/>
              </a:rPr>
              <a:t>Do you agree on the comment resolution to following </a:t>
            </a:r>
            <a:r>
              <a:rPr lang="en-US" altLang="zh-CN" sz="2400" dirty="0" smtClean="0">
                <a:sym typeface="+mn-ea"/>
              </a:rPr>
              <a:t>12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11-20/1950r0</a:t>
            </a:r>
            <a:r>
              <a:rPr lang="zh-CN" altLang="en-US" sz="2400" dirty="0">
                <a:sym typeface="+mn-ea"/>
              </a:rPr>
              <a:t>?</a:t>
            </a:r>
          </a:p>
          <a:p>
            <a:pPr lvl="1"/>
            <a:r>
              <a:rPr lang="en-US" altLang="zh-CN" sz="2100" dirty="0">
                <a:latin typeface="Calibri" panose="020F0502020204030204" pitchFamily="34" charset="0"/>
                <a:cs typeface="Calibri" panose="020F0502020204030204" pitchFamily="34" charset="0"/>
              </a:rPr>
              <a:t>- CID 1096, 1118, 1238, 1239, 1293, 1475, 1500, 1506, 1513, 1549, 1688 and 1730</a:t>
            </a:r>
            <a:endParaRPr lang="zh-CN" altLang="en-US"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8Y/0N/2A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4847888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8</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5542002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179 672 1030</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179 672 1030</a:t>
            </a:r>
          </a:p>
          <a:p>
            <a:endParaRPr lang="en-US" altLang="zh-CN" sz="2400" dirty="0"/>
          </a:p>
          <a:p>
            <a:r>
              <a:rPr lang="en-US" altLang="zh-CN" sz="2400" dirty="0"/>
              <a:t>Join from a video system or application: dial </a:t>
            </a:r>
            <a:r>
              <a:rPr lang="en-US" altLang="zh-CN" sz="2400" dirty="0" smtClean="0"/>
              <a:t>1796721030@ieee802.my.webex.com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1796721030.ieee802.my@lync.webex.com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665167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zh-CN" b="1" dirty="0" smtClean="0">
                <a:solidFill>
                  <a:srgbClr val="00B050"/>
                </a:solidFill>
              </a:rPr>
              <a:t>11-13/0230r4, comment resolution </a:t>
            </a:r>
            <a:r>
              <a:rPr lang="en-US" altLang="zh-CN" b="1" dirty="0" err="1" smtClean="0">
                <a:solidFill>
                  <a:srgbClr val="00B050"/>
                </a:solidFill>
              </a:rPr>
              <a:t>toturial</a:t>
            </a:r>
            <a:r>
              <a:rPr lang="en-US" altLang="zh-CN" b="1" dirty="0" smtClean="0">
                <a:solidFill>
                  <a:srgbClr val="00B050"/>
                </a:solidFill>
              </a:rPr>
              <a:t>, Dorothy Stanley (HPE)</a:t>
            </a:r>
          </a:p>
          <a:p>
            <a:pPr marL="800100" lvl="1" indent="-342900" algn="just" eaLnBrk="0" hangingPunct="0">
              <a:buFontTx/>
              <a:buChar char="•"/>
              <a:defRPr/>
            </a:pPr>
            <a:r>
              <a:rPr lang="en-US" altLang="zh-CN" b="1" dirty="0"/>
              <a:t>SP for 11-20/1946r1</a:t>
            </a:r>
            <a:r>
              <a:rPr lang="zh-CN" altLang="en-US" b="1" dirty="0"/>
              <a:t>， </a:t>
            </a:r>
            <a:r>
              <a:rPr lang="en-US" altLang="zh-CN" b="1" dirty="0"/>
              <a:t>Resolutions to 32.3.15 Parameters for NGV-MCSs, </a:t>
            </a:r>
            <a:r>
              <a:rPr lang="en-US" altLang="zh-CN" b="1" dirty="0" err="1"/>
              <a:t>Yujin</a:t>
            </a:r>
            <a:r>
              <a:rPr lang="en-US" altLang="zh-CN" b="1" dirty="0"/>
              <a:t> Noh (</a:t>
            </a:r>
            <a:r>
              <a:rPr lang="en-US" altLang="zh-CN" b="1" dirty="0" err="1"/>
              <a:t>Newracom</a:t>
            </a:r>
            <a:r>
              <a:rPr lang="en-US" altLang="zh-CN" b="1" dirty="0"/>
              <a:t>)</a:t>
            </a:r>
          </a:p>
          <a:p>
            <a:pPr marL="800100" lvl="1" indent="-342900" algn="just" eaLnBrk="0" hangingPunct="0">
              <a:buFontTx/>
              <a:buChar char="•"/>
              <a:defRPr/>
            </a:pPr>
            <a:r>
              <a:rPr lang="en-US" altLang="zh-CN" b="1" dirty="0" smtClean="0"/>
              <a:t>SP </a:t>
            </a:r>
            <a:r>
              <a:rPr lang="en-US" altLang="zh-CN" b="1" dirty="0"/>
              <a:t>for 11-20/1945r1</a:t>
            </a:r>
            <a:r>
              <a:rPr lang="zh-CN" altLang="en-US" b="1" dirty="0"/>
              <a:t>， </a:t>
            </a:r>
            <a:r>
              <a:rPr lang="en-US" altLang="zh-CN" b="1" dirty="0"/>
              <a:t>Resolutions to 32.3.5 NGV modulation and coding schemes, </a:t>
            </a:r>
            <a:r>
              <a:rPr lang="en-US" altLang="zh-CN" b="1" dirty="0" err="1"/>
              <a:t>Yujin</a:t>
            </a:r>
            <a:r>
              <a:rPr lang="en-US" altLang="zh-CN" b="1" dirty="0"/>
              <a:t> Noh (</a:t>
            </a:r>
            <a:r>
              <a:rPr lang="en-US" altLang="zh-CN" b="1" dirty="0" err="1"/>
              <a:t>Newracom</a:t>
            </a:r>
            <a:r>
              <a:rPr lang="en-US" altLang="zh-CN" b="1" dirty="0"/>
              <a:t>)</a:t>
            </a:r>
          </a:p>
          <a:p>
            <a:pPr marL="800100" lvl="1" indent="-342900" algn="just" eaLnBrk="0" hangingPunct="0">
              <a:buFontTx/>
              <a:buChar char="•"/>
              <a:defRPr/>
            </a:pPr>
            <a:r>
              <a:rPr lang="en-US" altLang="zh-CN" b="1" dirty="0" smtClean="0"/>
              <a:t>SP </a:t>
            </a:r>
            <a:r>
              <a:rPr lang="en-US" altLang="zh-CN" b="1" dirty="0"/>
              <a:t>for 11-20/1948r1</a:t>
            </a:r>
            <a:r>
              <a:rPr lang="zh-CN" altLang="en-US" b="1" dirty="0"/>
              <a:t>， </a:t>
            </a:r>
            <a:r>
              <a:rPr lang="en-US" altLang="zh-CN" b="1" dirty="0"/>
              <a:t>Resolutions to 32.3.10 Transmit specification, </a:t>
            </a:r>
            <a:r>
              <a:rPr lang="en-US" altLang="zh-CN" b="1" dirty="0" err="1"/>
              <a:t>Yujin</a:t>
            </a:r>
            <a:r>
              <a:rPr lang="en-US" altLang="zh-CN" b="1" dirty="0"/>
              <a:t> Noh (</a:t>
            </a:r>
            <a:r>
              <a:rPr lang="en-US" altLang="zh-CN" b="1" dirty="0" err="1"/>
              <a:t>Newracom</a:t>
            </a:r>
            <a:r>
              <a:rPr lang="en-US" altLang="zh-CN" b="1" dirty="0"/>
              <a:t>)</a:t>
            </a:r>
          </a:p>
          <a:p>
            <a:pPr marL="800100" lvl="1" indent="-342900" algn="just" eaLnBrk="0" hangingPunct="0">
              <a:buFontTx/>
              <a:buChar char="•"/>
              <a:defRPr/>
            </a:pPr>
            <a:r>
              <a:rPr lang="en-US" altLang="zh-CN" b="1" dirty="0" smtClean="0">
                <a:solidFill>
                  <a:srgbClr val="00B050"/>
                </a:solidFill>
              </a:rPr>
              <a:t>SP for 11-21/0003r1</a:t>
            </a:r>
            <a:r>
              <a:rPr lang="en-US" altLang="zh-CN" b="1" dirty="0">
                <a:solidFill>
                  <a:srgbClr val="00B050"/>
                </a:solidFill>
              </a:rPr>
              <a:t>, cr-d1-0-clause-32-2, Bo Sun (ZTE)</a:t>
            </a:r>
          </a:p>
          <a:p>
            <a:pPr marL="800100" lvl="1" indent="-342900" algn="just" eaLnBrk="0" hangingPunct="0">
              <a:buFontTx/>
              <a:buChar char="•"/>
              <a:defRPr/>
            </a:pPr>
            <a:r>
              <a:rPr lang="en-US" altLang="zh-CN" b="1" dirty="0" smtClean="0"/>
              <a:t>SP for 11-20/1990r1, </a:t>
            </a:r>
            <a:r>
              <a:rPr lang="en-US" altLang="zh-CN" b="1" dirty="0"/>
              <a:t>comment-resolution-for-receiver-specification, </a:t>
            </a:r>
            <a:r>
              <a:rPr lang="en-US" altLang="zh-CN" b="1" dirty="0" err="1"/>
              <a:t>Rui</a:t>
            </a:r>
            <a:r>
              <a:rPr lang="en-US" altLang="zh-CN" b="1" dirty="0"/>
              <a:t> Cao (NXP)</a:t>
            </a:r>
          </a:p>
          <a:p>
            <a:pPr marL="800100" lvl="1" indent="-342900" algn="just" eaLnBrk="0" hangingPunct="0">
              <a:buFontTx/>
              <a:buChar char="•"/>
              <a:defRPr/>
            </a:pPr>
            <a:r>
              <a:rPr lang="en-US" altLang="zh-CN" b="1" dirty="0" smtClean="0"/>
              <a:t>Complete submission list as many as possible</a:t>
            </a:r>
            <a:endParaRPr lang="en-US" altLang="zh-CN"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11</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4234597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11-21/0003)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21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11-21/0003r1</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smtClean="0">
                <a:latin typeface="Calibri" panose="020F0502020204030204" pitchFamily="34" charset="0"/>
                <a:cs typeface="Calibri" panose="020F0502020204030204" pitchFamily="34" charset="0"/>
              </a:rPr>
              <a:t>1306</a:t>
            </a:r>
            <a:r>
              <a:rPr lang="en-GB" altLang="zh-CN" sz="2100" dirty="0">
                <a:latin typeface="Calibri" panose="020F0502020204030204" pitchFamily="34" charset="0"/>
                <a:cs typeface="Calibri" panose="020F0502020204030204" pitchFamily="34" charset="0"/>
              </a:rPr>
              <a:t>, 1432, 1433, 1434, 1572, 1573, 1577, 1629, 1630, 1632, 1637, 1638, 1640, 1644, 1645, 1784, 1794, 1796, 1797, 1798, and 1799</a:t>
            </a:r>
            <a:endParaRPr lang="zh-CN" altLang="en-US" sz="2100" dirty="0">
              <a:latin typeface="Calibri" panose="020F0502020204030204" pitchFamily="34" charset="0"/>
              <a:cs typeface="Calibri" panose="020F0502020204030204" pitchFamily="34" charset="0"/>
            </a:endParaRPr>
          </a:p>
          <a:p>
            <a:endParaRPr lang="en-US" altLang="zh-CN" dirty="0" smtClean="0"/>
          </a:p>
          <a:p>
            <a:r>
              <a:rPr lang="en-US" altLang="zh-CN" dirty="0" smtClean="0"/>
              <a:t>Note, please Editor to replace the doc reference in the comment resolutions with corresponding URL.</a:t>
            </a:r>
          </a:p>
          <a:p>
            <a:endParaRPr lang="en-US" altLang="zh-CN" dirty="0"/>
          </a:p>
          <a:p>
            <a:r>
              <a:rPr lang="en-US" altLang="zh-CN" dirty="0" smtClean="0"/>
              <a:t>12Y/0N/3A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23158752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IEEE 802.11 Jan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881501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179 961 3238</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179 961 3238</a:t>
            </a:r>
          </a:p>
          <a:p>
            <a:endParaRPr lang="en-US" altLang="zh-CN" sz="2400" dirty="0"/>
          </a:p>
          <a:p>
            <a:r>
              <a:rPr lang="en-US" altLang="zh-CN" sz="2400" dirty="0"/>
              <a:t>Join from a video system or application: dial </a:t>
            </a:r>
            <a:r>
              <a:rPr lang="en-US" altLang="zh-CN" sz="2400" dirty="0" smtClean="0"/>
              <a:t>1799613238@ieee802.my.webex.com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1799613238.ieee802.my@lync.webex.com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8337807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IEEE P802.11bd D1.0 CR progress report (Tech editor)</a:t>
            </a:r>
          </a:p>
          <a:p>
            <a:pPr lvl="1" indent="-342900" algn="just" eaLnBrk="0" hangingPunct="0">
              <a:buFontTx/>
              <a:buChar char="•"/>
              <a:defRPr/>
            </a:pPr>
            <a:r>
              <a:rPr lang="en-US" altLang="zh-CN" dirty="0" smtClean="0">
                <a:solidFill>
                  <a:srgbClr val="00B050"/>
                </a:solidFill>
              </a:rPr>
              <a:t>11-2019/2045r8, </a:t>
            </a:r>
            <a:r>
              <a:rPr lang="en-US" altLang="zh-CN" dirty="0" err="1" smtClean="0">
                <a:solidFill>
                  <a:srgbClr val="00B050"/>
                </a:solidFill>
              </a:rPr>
              <a:t>TGbd</a:t>
            </a:r>
            <a:r>
              <a:rPr lang="en-US" altLang="zh-CN" dirty="0" smtClean="0">
                <a:solidFill>
                  <a:srgbClr val="00B050"/>
                </a:solidFill>
              </a:rPr>
              <a:t> Editor’s Report, </a:t>
            </a:r>
            <a:r>
              <a:rPr lang="en-US" altLang="zh-CN" dirty="0" err="1" smtClean="0">
                <a:solidFill>
                  <a:srgbClr val="00B050"/>
                </a:solidFill>
              </a:rPr>
              <a:t>Bahar</a:t>
            </a:r>
            <a:r>
              <a:rPr lang="en-US" altLang="zh-CN" dirty="0" smtClean="0">
                <a:solidFill>
                  <a:srgbClr val="00B050"/>
                </a:solidFill>
              </a:rPr>
              <a:t> </a:t>
            </a:r>
            <a:r>
              <a:rPr lang="en-US" altLang="zh-CN" dirty="0" err="1" smtClean="0">
                <a:solidFill>
                  <a:srgbClr val="00B050"/>
                </a:solidFill>
              </a:rPr>
              <a:t>Sadeghi</a:t>
            </a:r>
            <a:r>
              <a:rPr lang="en-US" altLang="zh-CN" dirty="0" smtClean="0">
                <a:solidFill>
                  <a:srgbClr val="00B050"/>
                </a:solidFill>
              </a:rPr>
              <a:t> (Intel)</a:t>
            </a:r>
            <a:endParaRPr lang="en-GB" altLang="en-US" dirty="0" smtClean="0">
              <a:solidFill>
                <a:srgbClr val="00B050"/>
              </a:solidFill>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discussion</a:t>
            </a:r>
          </a:p>
          <a:p>
            <a:pPr lvl="1" indent="-342900" algn="just" eaLnBrk="0" hangingPunct="0">
              <a:buFontTx/>
              <a:buChar char="•"/>
              <a:defRPr/>
            </a:pPr>
            <a:r>
              <a:rPr lang="en-US" altLang="zh-CN" sz="2100" dirty="0">
                <a:solidFill>
                  <a:srgbClr val="00B050"/>
                </a:solidFill>
              </a:rPr>
              <a:t>SP for 11-20/1946r2</a:t>
            </a:r>
            <a:r>
              <a:rPr lang="zh-CN" altLang="en-US" sz="2100" dirty="0">
                <a:solidFill>
                  <a:srgbClr val="00B050"/>
                </a:solidFill>
              </a:rPr>
              <a:t>， </a:t>
            </a:r>
            <a:r>
              <a:rPr lang="en-US" altLang="zh-CN" sz="2100" dirty="0">
                <a:solidFill>
                  <a:srgbClr val="00B050"/>
                </a:solidFill>
              </a:rPr>
              <a:t>Resolutions to 32.3.15 Parameters for NGV-MCSs, </a:t>
            </a:r>
            <a:r>
              <a:rPr lang="en-US" altLang="zh-CN" sz="2100" dirty="0" err="1">
                <a:solidFill>
                  <a:srgbClr val="00B050"/>
                </a:solidFill>
              </a:rPr>
              <a:t>Yujin</a:t>
            </a:r>
            <a:r>
              <a:rPr lang="en-US" altLang="zh-CN" sz="2100" dirty="0">
                <a:solidFill>
                  <a:srgbClr val="00B050"/>
                </a:solidFill>
              </a:rPr>
              <a:t> Noh (</a:t>
            </a:r>
            <a:r>
              <a:rPr lang="en-US" altLang="zh-CN" sz="2100" dirty="0" err="1">
                <a:solidFill>
                  <a:srgbClr val="00B050"/>
                </a:solidFill>
              </a:rPr>
              <a:t>Newracom</a:t>
            </a:r>
            <a:r>
              <a:rPr lang="en-US" altLang="zh-CN" sz="2100" dirty="0">
                <a:solidFill>
                  <a:srgbClr val="00B050"/>
                </a:solidFill>
              </a:rPr>
              <a:t>)</a:t>
            </a:r>
          </a:p>
          <a:p>
            <a:pPr lvl="1" indent="-342900" algn="just" eaLnBrk="0" hangingPunct="0">
              <a:buFontTx/>
              <a:buChar char="•"/>
              <a:defRPr/>
            </a:pPr>
            <a:r>
              <a:rPr lang="en-US" altLang="zh-CN" sz="2100" dirty="0">
                <a:solidFill>
                  <a:srgbClr val="00B050"/>
                </a:solidFill>
              </a:rPr>
              <a:t>SP for 11-20/1945r2</a:t>
            </a:r>
            <a:r>
              <a:rPr lang="zh-CN" altLang="en-US" sz="2100" dirty="0">
                <a:solidFill>
                  <a:srgbClr val="00B050"/>
                </a:solidFill>
              </a:rPr>
              <a:t>， </a:t>
            </a:r>
            <a:r>
              <a:rPr lang="en-US" altLang="zh-CN" sz="2100" dirty="0">
                <a:solidFill>
                  <a:srgbClr val="00B050"/>
                </a:solidFill>
              </a:rPr>
              <a:t>Resolutions to 32.3.5 NGV modulation and coding schemes, </a:t>
            </a:r>
            <a:r>
              <a:rPr lang="en-US" altLang="zh-CN" sz="2100" dirty="0" err="1">
                <a:solidFill>
                  <a:srgbClr val="00B050"/>
                </a:solidFill>
              </a:rPr>
              <a:t>Yujin</a:t>
            </a:r>
            <a:r>
              <a:rPr lang="en-US" altLang="zh-CN" sz="2100" dirty="0">
                <a:solidFill>
                  <a:srgbClr val="00B050"/>
                </a:solidFill>
              </a:rPr>
              <a:t> Noh (</a:t>
            </a:r>
            <a:r>
              <a:rPr lang="en-US" altLang="zh-CN" sz="2100" dirty="0" err="1">
                <a:solidFill>
                  <a:srgbClr val="00B050"/>
                </a:solidFill>
              </a:rPr>
              <a:t>Newracom</a:t>
            </a:r>
            <a:r>
              <a:rPr lang="en-US" altLang="zh-CN" sz="2100" dirty="0">
                <a:solidFill>
                  <a:srgbClr val="00B050"/>
                </a:solidFill>
              </a:rPr>
              <a:t>)</a:t>
            </a:r>
          </a:p>
          <a:p>
            <a:pPr lvl="1" indent="-342900" algn="just" eaLnBrk="0" hangingPunct="0">
              <a:buFontTx/>
              <a:buChar char="•"/>
              <a:defRPr/>
            </a:pPr>
            <a:r>
              <a:rPr lang="en-US" altLang="zh-CN" sz="2100" dirty="0">
                <a:solidFill>
                  <a:srgbClr val="00B050"/>
                </a:solidFill>
              </a:rPr>
              <a:t>SP for 11-20/1948r2</a:t>
            </a:r>
            <a:r>
              <a:rPr lang="zh-CN" altLang="en-US" sz="2100" dirty="0">
                <a:solidFill>
                  <a:srgbClr val="00B050"/>
                </a:solidFill>
              </a:rPr>
              <a:t>， </a:t>
            </a:r>
            <a:r>
              <a:rPr lang="en-US" altLang="zh-CN" sz="2100" dirty="0">
                <a:solidFill>
                  <a:srgbClr val="00B050"/>
                </a:solidFill>
              </a:rPr>
              <a:t>Resolutions to 32.3.10 Transmit specification, </a:t>
            </a:r>
            <a:r>
              <a:rPr lang="en-US" altLang="zh-CN" sz="2100" dirty="0" err="1">
                <a:solidFill>
                  <a:srgbClr val="00B050"/>
                </a:solidFill>
              </a:rPr>
              <a:t>Yujin</a:t>
            </a:r>
            <a:r>
              <a:rPr lang="en-US" altLang="zh-CN" sz="2100" dirty="0">
                <a:solidFill>
                  <a:srgbClr val="00B050"/>
                </a:solidFill>
              </a:rPr>
              <a:t> Noh (</a:t>
            </a:r>
            <a:r>
              <a:rPr lang="en-US" altLang="zh-CN" sz="2100" dirty="0" err="1">
                <a:solidFill>
                  <a:srgbClr val="00B050"/>
                </a:solidFill>
              </a:rPr>
              <a:t>Newracom</a:t>
            </a:r>
            <a:r>
              <a:rPr lang="en-US" altLang="zh-CN" sz="2100" dirty="0">
                <a:solidFill>
                  <a:srgbClr val="00B050"/>
                </a:solidFill>
              </a:rPr>
              <a:t>)</a:t>
            </a:r>
          </a:p>
          <a:p>
            <a:pPr lvl="1" indent="-342900" algn="just" eaLnBrk="0" hangingPunct="0">
              <a:buFontTx/>
              <a:buChar char="•"/>
              <a:defRPr/>
            </a:pPr>
            <a:r>
              <a:rPr lang="en-US" altLang="zh-CN" sz="2100" dirty="0">
                <a:solidFill>
                  <a:srgbClr val="FFC000"/>
                </a:solidFill>
              </a:rPr>
              <a:t>SP for 11-20/1990r1, comment-resolution-for-receiver-specification, </a:t>
            </a:r>
            <a:r>
              <a:rPr lang="en-US" altLang="zh-CN" sz="2100" dirty="0" err="1">
                <a:solidFill>
                  <a:srgbClr val="FFC000"/>
                </a:solidFill>
              </a:rPr>
              <a:t>Rui</a:t>
            </a:r>
            <a:r>
              <a:rPr lang="en-US" altLang="zh-CN" sz="2100" dirty="0">
                <a:solidFill>
                  <a:srgbClr val="FFC000"/>
                </a:solidFill>
              </a:rPr>
              <a:t> Cao (NXP)</a:t>
            </a:r>
          </a:p>
          <a:p>
            <a:pPr lvl="1" indent="-342900" algn="just" eaLnBrk="0" hangingPunct="0">
              <a:buFontTx/>
              <a:buChar char="•"/>
              <a:defRPr/>
            </a:pPr>
            <a:r>
              <a:rPr lang="en-US" altLang="zh-CN" sz="2100" dirty="0"/>
              <a:t>Complete submission list as many as possible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699588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11-20/1946r2)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11-20/1946r2</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smtClean="0">
                <a:latin typeface="Calibri" panose="020F0502020204030204" pitchFamily="34" charset="0"/>
                <a:cs typeface="Calibri" panose="020F0502020204030204" pitchFamily="34" charset="0"/>
              </a:rPr>
              <a:t>1075 and 1685</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24Y/1N/16A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8381901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11-20/1945r2)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8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11-20/1945r2</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a:latin typeface="Calibri" panose="020F0502020204030204" pitchFamily="34" charset="0"/>
                <a:cs typeface="Calibri" panose="020F0502020204030204" pitchFamily="34" charset="0"/>
              </a:rPr>
              <a:t>1785, 1304, 1155, 1631, 1173, 1548, 1795 and </a:t>
            </a:r>
            <a:r>
              <a:rPr lang="en-GB" altLang="zh-CN" sz="2100" dirty="0" smtClean="0">
                <a:latin typeface="Calibri" panose="020F0502020204030204" pitchFamily="34" charset="0"/>
                <a:cs typeface="Calibri" panose="020F0502020204030204" pitchFamily="34" charset="0"/>
              </a:rPr>
              <a:t>1570</a:t>
            </a:r>
            <a:endParaRPr lang="zh-CN" altLang="zh-CN" sz="2100" dirty="0">
              <a:latin typeface="Calibri" panose="020F0502020204030204" pitchFamily="34" charset="0"/>
              <a:cs typeface="Calibri" panose="020F0502020204030204" pitchFamily="34" charset="0"/>
            </a:endParaRPr>
          </a:p>
          <a:p>
            <a:endParaRPr lang="en-US" altLang="zh-CN" dirty="0" smtClean="0"/>
          </a:p>
          <a:p>
            <a:r>
              <a:rPr lang="en-US" altLang="zh-CN" dirty="0" smtClean="0"/>
              <a:t>With resolution to CID 1155, 1631, 1173, 1548 and 1795 as “Revised” and updated in 11-20/1945r3.</a:t>
            </a:r>
          </a:p>
          <a:p>
            <a:endParaRPr lang="en-US" altLang="zh-CN" dirty="0"/>
          </a:p>
          <a:p>
            <a:r>
              <a:rPr lang="en-US" altLang="zh-CN" dirty="0" smtClean="0"/>
              <a:t>22Y/0N/16A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28360138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11-20/1948r2)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8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11-20/1948r2</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a:latin typeface="Calibri" panose="020F0502020204030204" pitchFamily="34" charset="0"/>
                <a:cs typeface="Calibri" panose="020F0502020204030204" pitchFamily="34" charset="0"/>
              </a:rPr>
              <a:t>1088, 1322, 1586, 1587, 1677, 1089, 1588 and </a:t>
            </a:r>
            <a:r>
              <a:rPr lang="en-GB" altLang="zh-CN" sz="2100" dirty="0" smtClean="0">
                <a:latin typeface="Calibri" panose="020F0502020204030204" pitchFamily="34" charset="0"/>
                <a:cs typeface="Calibri" panose="020F0502020204030204" pitchFamily="34" charset="0"/>
              </a:rPr>
              <a:t>1589</a:t>
            </a:r>
            <a:endParaRPr lang="en-US" altLang="zh-CN" dirty="0" smtClean="0"/>
          </a:p>
          <a:p>
            <a:endParaRPr lang="en-US" altLang="zh-CN" dirty="0"/>
          </a:p>
          <a:p>
            <a:r>
              <a:rPr lang="en-US" altLang="zh-CN" dirty="0" smtClean="0"/>
              <a:t>20Y/1N/20A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28616781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solidFill>
                  <a:srgbClr val="0000FF"/>
                </a:solidFill>
                <a:latin typeface="Arial Black" panose="020B0A04020102020204" pitchFamily="34" charset="0"/>
              </a:rPr>
              <a:t>IEEE 802.11 TGbd </a:t>
            </a:r>
            <a:r>
              <a:rPr lang="en-US" sz="3200" kern="0" smtClean="0">
                <a:solidFill>
                  <a:srgbClr val="0000FF"/>
                </a:solidFill>
                <a:latin typeface="Arial Black" panose="020B0A04020102020204" pitchFamily="34" charset="0"/>
              </a:rPr>
              <a:t>Teleconference</a:t>
            </a:r>
            <a:br>
              <a:rPr lang="en-US" sz="3200" kern="0" smtClean="0">
                <a:solidFill>
                  <a:srgbClr val="0000FF"/>
                </a:solidFill>
                <a:latin typeface="Arial Black" panose="020B0A04020102020204" pitchFamily="34" charset="0"/>
              </a:rPr>
            </a:br>
            <a:r>
              <a:rPr lang="en-US" sz="3200" kern="0" smtClean="0">
                <a:solidFill>
                  <a:srgbClr val="0000FF"/>
                </a:solidFill>
                <a:latin typeface="Arial Black" panose="020B0A04020102020204" pitchFamily="34" charset="0"/>
              </a:rPr>
              <a:t>IEEE 802.11 Jan 2021 Interim</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11675377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179 006 4794</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179 006 4794</a:t>
            </a:r>
          </a:p>
          <a:p>
            <a:endParaRPr lang="en-US" altLang="zh-CN" sz="2400" dirty="0"/>
          </a:p>
          <a:p>
            <a:r>
              <a:rPr lang="en-US" altLang="zh-CN" sz="2400" dirty="0"/>
              <a:t>Join from a video system or application: dial </a:t>
            </a:r>
            <a:r>
              <a:rPr lang="en-US" altLang="zh-CN" sz="2400" dirty="0" smtClean="0"/>
              <a:t>1790064794@ieee802.my.webex.com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1790064794.ieee802.my@lync.webex.com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36</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2857222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lvl="0" algn="just" eaLnBrk="0" hangingPunct="0">
              <a:defRPr/>
            </a:pPr>
            <a:r>
              <a:rPr lang="en-GB" altLang="en-US" dirty="0" smtClean="0"/>
              <a:t>SP for presented CRs</a:t>
            </a:r>
          </a:p>
          <a:p>
            <a:pPr lvl="1" eaLnBrk="0" hangingPunct="0">
              <a:defRPr/>
            </a:pPr>
            <a:r>
              <a:rPr lang="en-US" altLang="zh-CN" sz="2100" dirty="0" smtClean="0">
                <a:solidFill>
                  <a:srgbClr val="00B050"/>
                </a:solidFill>
              </a:rPr>
              <a:t>SP </a:t>
            </a:r>
            <a:r>
              <a:rPr lang="en-US" altLang="zh-CN" sz="2100" dirty="0">
                <a:solidFill>
                  <a:srgbClr val="00B050"/>
                </a:solidFill>
              </a:rPr>
              <a:t>for 11-21/0005, cr-d1-0-clause-32-4, Bo Sun (ZTE)</a:t>
            </a:r>
          </a:p>
          <a:p>
            <a:pPr lvl="1" eaLnBrk="0" hangingPunct="0">
              <a:defRPr/>
            </a:pPr>
            <a:r>
              <a:rPr lang="en-US" altLang="zh-CN" sz="2100" dirty="0">
                <a:solidFill>
                  <a:srgbClr val="00B050"/>
                </a:solidFill>
              </a:rPr>
              <a:t>SP for 11-21/0006, cr-d1-0-clause-17-2_17-3, Bo Sun (ZTE)</a:t>
            </a:r>
          </a:p>
          <a:p>
            <a:pPr lvl="1" eaLnBrk="0" hangingPunct="0">
              <a:defRPr/>
            </a:pPr>
            <a:r>
              <a:rPr lang="en-US" altLang="zh-CN" sz="2100" dirty="0">
                <a:solidFill>
                  <a:srgbClr val="00B050"/>
                </a:solidFill>
              </a:rPr>
              <a:t>SP for 11-21/0051, CR for CIDs related to DMG STA with OCB operation part 2, Hiroyuki </a:t>
            </a:r>
            <a:r>
              <a:rPr lang="en-US" altLang="zh-CN" sz="2100" dirty="0" err="1">
                <a:solidFill>
                  <a:srgbClr val="00B050"/>
                </a:solidFill>
              </a:rPr>
              <a:t>Motozuka</a:t>
            </a:r>
            <a:r>
              <a:rPr lang="en-US" altLang="zh-CN" sz="2100" dirty="0">
                <a:solidFill>
                  <a:srgbClr val="00B050"/>
                </a:solidFill>
              </a:rPr>
              <a:t> (Panasonic</a:t>
            </a:r>
            <a:r>
              <a:rPr lang="en-US" altLang="zh-CN" sz="2100" dirty="0" smtClean="0">
                <a:solidFill>
                  <a:srgbClr val="00B050"/>
                </a:solidFill>
              </a:rPr>
              <a:t>)</a:t>
            </a:r>
            <a:r>
              <a:rPr lang="en-US" altLang="zh-CN" sz="1800" dirty="0">
                <a:solidFill>
                  <a:srgbClr val="00B050"/>
                </a:solidFill>
              </a:rPr>
              <a:t> </a:t>
            </a:r>
            <a:endParaRPr lang="en-US" altLang="zh-CN" sz="1800" dirty="0" smtClean="0">
              <a:solidFill>
                <a:srgbClr val="00B050"/>
              </a:solidFill>
            </a:endParaRPr>
          </a:p>
          <a:p>
            <a:pPr lvl="1" eaLnBrk="0" hangingPunct="0">
              <a:defRPr/>
            </a:pPr>
            <a:r>
              <a:rPr lang="en-US" altLang="zh-CN" sz="1800" dirty="0" smtClean="0">
                <a:solidFill>
                  <a:srgbClr val="00B050"/>
                </a:solidFill>
              </a:rPr>
              <a:t>SP </a:t>
            </a:r>
            <a:r>
              <a:rPr lang="en-US" altLang="zh-CN" sz="1800" dirty="0">
                <a:solidFill>
                  <a:srgbClr val="00B050"/>
                </a:solidFill>
              </a:rPr>
              <a:t>for 11-20/1990r1, comment-resolution-for-receiver-specification, </a:t>
            </a:r>
            <a:r>
              <a:rPr lang="en-US" altLang="zh-CN" sz="1800" dirty="0" err="1">
                <a:solidFill>
                  <a:srgbClr val="00B050"/>
                </a:solidFill>
              </a:rPr>
              <a:t>Rui</a:t>
            </a:r>
            <a:r>
              <a:rPr lang="en-US" altLang="zh-CN" sz="1800" dirty="0">
                <a:solidFill>
                  <a:srgbClr val="00B050"/>
                </a:solidFill>
              </a:rPr>
              <a:t> Cao (NXP)</a:t>
            </a:r>
          </a:p>
          <a:p>
            <a:pPr lvl="1" eaLnBrk="0" hangingPunct="0">
              <a:defRPr/>
            </a:pPr>
            <a:r>
              <a:rPr lang="en-US" altLang="zh-CN" sz="2100" dirty="0">
                <a:solidFill>
                  <a:srgbClr val="00B050"/>
                </a:solidFill>
              </a:rPr>
              <a:t>SP for 11-21/0016, comment-resolution-for-mathematical-description-and-related, </a:t>
            </a:r>
            <a:r>
              <a:rPr lang="en-US" altLang="zh-CN" sz="2100" dirty="0" err="1">
                <a:solidFill>
                  <a:srgbClr val="00B050"/>
                </a:solidFill>
              </a:rPr>
              <a:t>Rui</a:t>
            </a:r>
            <a:r>
              <a:rPr lang="en-US" altLang="zh-CN" sz="2100" dirty="0">
                <a:solidFill>
                  <a:srgbClr val="00B050"/>
                </a:solidFill>
              </a:rPr>
              <a:t> Cao (NXP</a:t>
            </a:r>
            <a:r>
              <a:rPr lang="en-US" altLang="zh-CN" sz="2100" dirty="0" smtClean="0">
                <a:solidFill>
                  <a:srgbClr val="00B050"/>
                </a:solidFill>
              </a:rPr>
              <a:t>)</a:t>
            </a:r>
            <a:endParaRPr lang="en-US" altLang="zh-CN" sz="2100" dirty="0">
              <a:solidFill>
                <a:srgbClr val="00B050"/>
              </a:solidFill>
            </a:endParaRPr>
          </a:p>
          <a:p>
            <a:pPr lvl="0" algn="just" eaLnBrk="0" hangingPunct="0">
              <a:defRPr/>
            </a:pPr>
            <a:r>
              <a:rPr lang="en-GB" altLang="en-US" dirty="0"/>
              <a:t>Timeline discussion</a:t>
            </a:r>
          </a:p>
          <a:p>
            <a:pPr algn="just" eaLnBrk="0" hangingPunct="0">
              <a:defRPr/>
            </a:pPr>
            <a:r>
              <a:rPr lang="en-GB" altLang="en-US" dirty="0" smtClean="0"/>
              <a:t>Motions </a:t>
            </a:r>
            <a:r>
              <a:rPr lang="en-GB" altLang="en-US" dirty="0"/>
              <a:t>for minutes, </a:t>
            </a:r>
            <a:r>
              <a:rPr lang="en-GB" altLang="en-US" dirty="0" smtClean="0"/>
              <a:t>timeline and comment resolutions</a:t>
            </a:r>
            <a:endParaRPr lang="en-GB" altLang="en-US"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lvl="1" eaLnBrk="0" hangingPunct="0">
              <a:defRPr/>
            </a:pPr>
            <a:r>
              <a:rPr lang="en-US" altLang="zh-CN" sz="2100" dirty="0" smtClean="0"/>
              <a:t>Complete </a:t>
            </a:r>
            <a:r>
              <a:rPr lang="en-US" altLang="zh-CN" sz="2100" dirty="0"/>
              <a:t>submission list as many as possible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a:t>
            </a:r>
            <a:r>
              <a:rPr kumimoji="0" lang="en-US" altLang="zh-CN"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3</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4121146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11-21/0005r1)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7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11-21/0005r1</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a:latin typeface="Calibri" panose="020F0502020204030204" pitchFamily="34" charset="0"/>
                <a:cs typeface="Calibri" panose="020F0502020204030204" pitchFamily="34" charset="0"/>
              </a:rPr>
              <a:t>1006, 1330, 1331, 1332, 1469, 1593 and </a:t>
            </a:r>
            <a:r>
              <a:rPr lang="en-GB" altLang="zh-CN" sz="2100" dirty="0" smtClean="0">
                <a:latin typeface="Calibri" panose="020F0502020204030204" pitchFamily="34" charset="0"/>
                <a:cs typeface="Calibri" panose="020F0502020204030204" pitchFamily="34" charset="0"/>
              </a:rPr>
              <a:t>1838</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11Y/0N/9A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4346927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11-21/0006r1)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13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11-21/0006r1</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a:latin typeface="Calibri" panose="020F0502020204030204" pitchFamily="34" charset="0"/>
                <a:cs typeface="Calibri" panose="020F0502020204030204" pitchFamily="34" charset="0"/>
              </a:rPr>
              <a:t>1150, 1151, 1218, 1412, 1559, 1560, 1561, 1562, 1563, 1564, 1619, 1620, and </a:t>
            </a:r>
            <a:r>
              <a:rPr lang="en-GB" altLang="zh-CN" sz="2100" dirty="0" smtClean="0">
                <a:latin typeface="Calibri" panose="020F0502020204030204" pitchFamily="34" charset="0"/>
                <a:cs typeface="Calibri" panose="020F0502020204030204" pitchFamily="34" charset="0"/>
              </a:rPr>
              <a:t>1763</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10Y/0N/9A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3216433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11-21/0051r2)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4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11-21/0051r2</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a:latin typeface="Calibri" panose="020F0502020204030204" pitchFamily="34" charset="0"/>
                <a:cs typeface="Calibri" panose="020F0502020204030204" pitchFamily="34" charset="0"/>
              </a:rPr>
              <a:t>1159, </a:t>
            </a:r>
            <a:r>
              <a:rPr lang="en-GB" altLang="zh-CN" sz="2100" dirty="0" smtClean="0">
                <a:latin typeface="Calibri" panose="020F0502020204030204" pitchFamily="34" charset="0"/>
                <a:cs typeface="Calibri" panose="020F0502020204030204" pitchFamily="34" charset="0"/>
              </a:rPr>
              <a:t>1142</a:t>
            </a:r>
            <a:r>
              <a:rPr lang="en-GB" altLang="zh-CN" sz="2100" dirty="0">
                <a:latin typeface="Calibri" panose="020F0502020204030204" pitchFamily="34" charset="0"/>
                <a:cs typeface="Calibri" panose="020F0502020204030204" pitchFamily="34" charset="0"/>
              </a:rPr>
              <a:t>, 1094 and </a:t>
            </a:r>
            <a:r>
              <a:rPr lang="en-GB" altLang="zh-CN" sz="2100" dirty="0" smtClean="0">
                <a:latin typeface="Calibri" panose="020F0502020204030204" pitchFamily="34" charset="0"/>
                <a:cs typeface="Calibri" panose="020F0502020204030204" pitchFamily="34" charset="0"/>
              </a:rPr>
              <a:t>1442</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11Y/0N/5A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35623241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11-20/1990r3)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24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11-20/1990r3</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1005, 1090, 1091, 1092, 1111, 1185, 1186, 1187, 1188, 1189, 1190, 1191, 1192, 1194, 1547, 1590, 1591, 1592, 1596, 1597, 1678, 1679, 1680, </a:t>
            </a:r>
            <a:r>
              <a:rPr lang="en-US" altLang="zh-CN" sz="2100" dirty="0" smtClean="0">
                <a:latin typeface="Calibri" panose="020F0502020204030204" pitchFamily="34" charset="0"/>
                <a:cs typeface="Calibri" panose="020F0502020204030204" pitchFamily="34" charset="0"/>
              </a:rPr>
              <a:t>and 1786</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10Y/0N/8A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7606315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#5 (CR, 11-21/0016r2)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16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11-21/0016r2</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1501, 1502, 1503, 1536, 1537, 1657, 1658, 1694, 1765, 1770, 1771, 1811, 1812, 1813, 1815, </a:t>
            </a:r>
            <a:r>
              <a:rPr lang="en-US" altLang="zh-CN" sz="2100" dirty="0" smtClean="0">
                <a:latin typeface="Calibri" panose="020F0502020204030204" pitchFamily="34" charset="0"/>
                <a:cs typeface="Calibri" panose="020F0502020204030204" pitchFamily="34" charset="0"/>
              </a:rPr>
              <a:t>and 1816</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12Y/0N/7A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34850161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#1 (TC minutes)</a:t>
            </a:r>
            <a:endParaRPr lang="zh-CN" altLang="en-US" dirty="0"/>
          </a:p>
        </p:txBody>
      </p:sp>
      <p:sp>
        <p:nvSpPr>
          <p:cNvPr id="3" name="内容占位符 2"/>
          <p:cNvSpPr>
            <a:spLocks noGrp="1"/>
          </p:cNvSpPr>
          <p:nvPr>
            <p:ph idx="1"/>
          </p:nvPr>
        </p:nvSpPr>
        <p:spPr/>
        <p:txBody>
          <a:bodyPr/>
          <a:lstStyle/>
          <a:p>
            <a:r>
              <a:rPr lang="en-US" altLang="zh-CN" sz="2400" dirty="0" smtClean="0">
                <a:sym typeface="+mn-ea"/>
              </a:rPr>
              <a:t>Move to approve the </a:t>
            </a:r>
            <a:r>
              <a:rPr lang="en-US" altLang="zh-CN" sz="2400" dirty="0" err="1" smtClean="0">
                <a:sym typeface="+mn-ea"/>
              </a:rPr>
              <a:t>TGbd</a:t>
            </a:r>
            <a:r>
              <a:rPr lang="en-US" altLang="zh-CN" sz="2400" dirty="0" smtClean="0">
                <a:sym typeface="+mn-ea"/>
              </a:rPr>
              <a:t> teleconference minutes for Nov 2020 IEEE 802.11 plenary week as in 11-20/1775r1, and minutes for </a:t>
            </a:r>
            <a:r>
              <a:rPr lang="en-US" altLang="zh-CN" sz="2400" dirty="0" err="1" smtClean="0">
                <a:sym typeface="+mn-ea"/>
              </a:rPr>
              <a:t>TGbd</a:t>
            </a:r>
            <a:r>
              <a:rPr lang="en-US" altLang="zh-CN" sz="2400" dirty="0" smtClean="0">
                <a:sym typeface="+mn-ea"/>
              </a:rPr>
              <a:t> </a:t>
            </a:r>
            <a:r>
              <a:rPr lang="en-US" altLang="zh-CN" sz="2400" dirty="0" err="1" smtClean="0">
                <a:sym typeface="+mn-ea"/>
              </a:rPr>
              <a:t>telecofnerences</a:t>
            </a:r>
            <a:r>
              <a:rPr lang="en-US" altLang="zh-CN" sz="2400" dirty="0" smtClean="0">
                <a:sym typeface="+mn-ea"/>
              </a:rPr>
              <a:t> before IEEE 802.11 Jan-2021 plenary week as in 11-20/1907r1.</a:t>
            </a:r>
          </a:p>
          <a:p>
            <a:pPr marL="685800" lvl="1" indent="-342900">
              <a:buFontTx/>
              <a:buChar char="-"/>
            </a:pPr>
            <a:r>
              <a:rPr lang="en-US" altLang="zh-CN" sz="2100" dirty="0" smtClean="0">
                <a:sym typeface="+mn-ea"/>
                <a:hlinkClick r:id="rId2"/>
              </a:rPr>
              <a:t>https</a:t>
            </a:r>
            <a:r>
              <a:rPr lang="en-US" altLang="zh-CN" sz="2100" dirty="0">
                <a:sym typeface="+mn-ea"/>
                <a:hlinkClick r:id="rId2"/>
              </a:rPr>
              <a:t>://</a:t>
            </a:r>
            <a:r>
              <a:rPr lang="en-US" altLang="zh-CN" sz="2100" dirty="0" smtClean="0">
                <a:sym typeface="+mn-ea"/>
                <a:hlinkClick r:id="rId2"/>
              </a:rPr>
              <a:t>mentor.ieee.org/802.11/dcn/20/11-20-1775-01-00bd-ieee-802-11bd-november-2020-meeting-minutes-plenary.docx</a:t>
            </a:r>
            <a:endParaRPr lang="en-US" altLang="zh-CN" sz="2100" dirty="0" smtClean="0">
              <a:sym typeface="+mn-ea"/>
            </a:endParaRPr>
          </a:p>
          <a:p>
            <a:pPr marL="685800" lvl="1" indent="-342900">
              <a:buFontTx/>
              <a:buChar char="-"/>
            </a:pPr>
            <a:r>
              <a:rPr lang="en-US" altLang="zh-CN" sz="2100" dirty="0">
                <a:sym typeface="+mn-ea"/>
                <a:hlinkClick r:id="rId3"/>
              </a:rPr>
              <a:t>https://</a:t>
            </a:r>
            <a:r>
              <a:rPr lang="en-US" altLang="zh-CN" sz="2100" dirty="0" smtClean="0">
                <a:sym typeface="+mn-ea"/>
                <a:hlinkClick r:id="rId3"/>
              </a:rPr>
              <a:t>mentor.ieee.org/802.11/dcn/20/11-20-1907-01-00bd-ieee-802-11bd-november-december-2020-meeting-minutes.docx</a:t>
            </a:r>
            <a:endParaRPr lang="en-US" altLang="zh-CN" sz="2100" dirty="0" smtClean="0">
              <a:sym typeface="+mn-ea"/>
            </a:endParaRPr>
          </a:p>
          <a:p>
            <a:endParaRPr lang="en-US" altLang="zh-CN" dirty="0"/>
          </a:p>
          <a:p>
            <a:r>
              <a:rPr lang="en-US" altLang="zh-CN" dirty="0" smtClean="0"/>
              <a:t>Moved: Yan Zhang</a:t>
            </a:r>
          </a:p>
          <a:p>
            <a:r>
              <a:rPr lang="en-US" altLang="zh-CN" dirty="0" smtClean="0"/>
              <a:t>Seconded: Joseph Levy</a:t>
            </a:r>
          </a:p>
          <a:p>
            <a:endParaRPr lang="en-US" altLang="zh-CN" dirty="0"/>
          </a:p>
          <a:p>
            <a:r>
              <a:rPr lang="en-US" altLang="zh-CN" dirty="0" smtClean="0">
                <a:solidFill>
                  <a:srgbClr val="00B050"/>
                </a:solidFill>
              </a:rPr>
              <a:t>NO objection to approve the motion unanimously</a:t>
            </a:r>
            <a:endParaRPr lang="zh-CN" altLang="en-US" dirty="0">
              <a:solidFill>
                <a:srgbClr val="00B050"/>
              </a:solidFill>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2626157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#2 (Timeline)</a:t>
            </a:r>
            <a:endParaRPr lang="zh-CN" altLang="en-US" dirty="0"/>
          </a:p>
        </p:txBody>
      </p:sp>
      <p:sp>
        <p:nvSpPr>
          <p:cNvPr id="3" name="内容占位符 2"/>
          <p:cNvSpPr>
            <a:spLocks noGrp="1"/>
          </p:cNvSpPr>
          <p:nvPr>
            <p:ph idx="1"/>
          </p:nvPr>
        </p:nvSpPr>
        <p:spPr/>
        <p:txBody>
          <a:bodyPr/>
          <a:lstStyle/>
          <a:p>
            <a:r>
              <a:rPr lang="en-US" altLang="zh-CN" sz="2400" dirty="0" smtClean="0">
                <a:sym typeface="+mn-ea"/>
              </a:rPr>
              <a:t>Move to approve the updated </a:t>
            </a:r>
            <a:r>
              <a:rPr lang="en-US" altLang="zh-CN" sz="2400" dirty="0" err="1" smtClean="0">
                <a:sym typeface="+mn-ea"/>
              </a:rPr>
              <a:t>TGbd</a:t>
            </a:r>
            <a:r>
              <a:rPr lang="en-US" altLang="zh-CN" sz="2400" dirty="0" smtClean="0">
                <a:sym typeface="+mn-ea"/>
              </a:rPr>
              <a:t> timeline as below.</a:t>
            </a:r>
            <a:endParaRPr lang="zh-CN" altLang="en-US" sz="2400" dirty="0">
              <a:sym typeface="+mn-ea"/>
            </a:endParaRPr>
          </a:p>
          <a:p>
            <a:endParaRPr lang="en-US" altLang="zh-CN" dirty="0" smtClean="0"/>
          </a:p>
          <a:p>
            <a:endParaRPr lang="en-US" altLang="zh-CN" dirty="0" smtClean="0"/>
          </a:p>
          <a:p>
            <a:endParaRPr lang="en-US" altLang="zh-CN" dirty="0"/>
          </a:p>
          <a:p>
            <a:endParaRPr lang="en-US" altLang="zh-CN" dirty="0" smtClean="0"/>
          </a:p>
          <a:p>
            <a:endParaRPr lang="en-US" altLang="zh-CN" dirty="0"/>
          </a:p>
          <a:p>
            <a:endParaRPr lang="en-US" altLang="zh-CN" dirty="0" smtClean="0"/>
          </a:p>
          <a:p>
            <a:endParaRPr lang="en-US" altLang="zh-CN" dirty="0"/>
          </a:p>
          <a:p>
            <a:endParaRPr lang="en-US" altLang="zh-CN" dirty="0" smtClean="0"/>
          </a:p>
          <a:p>
            <a:endParaRPr lang="en-US" altLang="zh-CN" dirty="0"/>
          </a:p>
          <a:p>
            <a:r>
              <a:rPr lang="en-US" altLang="zh-CN" dirty="0" smtClean="0"/>
              <a:t>Moved: Joseph Levy</a:t>
            </a:r>
          </a:p>
          <a:p>
            <a:r>
              <a:rPr lang="en-US" altLang="zh-CN" dirty="0" smtClean="0"/>
              <a:t>Seconded: </a:t>
            </a:r>
            <a:r>
              <a:rPr lang="en-US" altLang="zh-CN" dirty="0" err="1" smtClean="0"/>
              <a:t>Bahar</a:t>
            </a:r>
            <a:r>
              <a:rPr lang="en-US" altLang="zh-CN" dirty="0" smtClean="0"/>
              <a:t> </a:t>
            </a:r>
            <a:r>
              <a:rPr lang="en-US" altLang="zh-CN" dirty="0" err="1" smtClean="0"/>
              <a:t>Sadeghi</a:t>
            </a:r>
            <a:endParaRPr lang="en-US" altLang="zh-CN" dirty="0" smtClean="0"/>
          </a:p>
          <a:p>
            <a:r>
              <a:rPr lang="en-US" altLang="zh-CN" dirty="0" smtClean="0">
                <a:solidFill>
                  <a:srgbClr val="00B050"/>
                </a:solidFill>
              </a:rPr>
              <a:t>No objection to approve the motion unanimously</a:t>
            </a:r>
            <a:endParaRPr lang="zh-CN" altLang="en-US" dirty="0">
              <a:solidFill>
                <a:srgbClr val="00B050"/>
              </a:solidFill>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
        <p:nvSpPr>
          <p:cNvPr id="7" name="文本占位符 2"/>
          <p:cNvSpPr txBox="1">
            <a:spLocks/>
          </p:cNvSpPr>
          <p:nvPr/>
        </p:nvSpPr>
        <p:spPr>
          <a:xfrm>
            <a:off x="2215430" y="2430053"/>
            <a:ext cx="8144392" cy="3396852"/>
          </a:xfrm>
          <a:prstGeom prst="rect">
            <a:avLst/>
          </a:prstGeom>
          <a:noFill/>
          <a:ln w="9525">
            <a:noFill/>
          </a:ln>
        </p:spPr>
        <p:txBody>
          <a:bodyPr lIns="92160" tIns="46080" rIns="92160" bIns="46080" anchor="t" anchorCtr="0">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smtClean="0">
                <a:solidFill>
                  <a:srgbClr val="00B050"/>
                </a:solidFill>
                <a:sym typeface="+mn-ea"/>
              </a:rPr>
              <a:t>PAR approved							Dec 2018</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First TG meeting						Jan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D0.1 									</a:t>
            </a:r>
            <a:r>
              <a:rPr lang="en-US" altLang="en-US" sz="2000" kern="0" dirty="0" smtClean="0">
                <a:solidFill>
                  <a:srgbClr val="00B050"/>
                </a:solidFill>
                <a:sym typeface="Wingdings" panose="05000000000000000000" pitchFamily="2" charset="2"/>
              </a:rPr>
              <a:t>Nov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D1.0 Letter Ballot					</a:t>
            </a:r>
            <a:r>
              <a:rPr lang="en-US" altLang="en-US" sz="2000" kern="0" dirty="0" smtClean="0">
                <a:solidFill>
                  <a:schemeClr val="tx1"/>
                </a:solidFill>
                <a:sym typeface="+mn-ea"/>
              </a:rPr>
              <a:t>	</a:t>
            </a:r>
            <a:r>
              <a:rPr lang="en-US" altLang="en-US" sz="2000" kern="0" dirty="0" smtClean="0">
                <a:solidFill>
                  <a:srgbClr val="FF0000"/>
                </a:solidFill>
                <a:cs typeface="+mn-ea"/>
                <a:sym typeface="Wingdings" panose="05000000000000000000" pitchFamily="2" charset="2"/>
              </a:rPr>
              <a:t>Sep 2020  Oct 2020</a:t>
            </a:r>
            <a:endParaRPr lang="en-US" altLang="en-US" sz="2000" kern="0" dirty="0" smtClean="0">
              <a:solidFill>
                <a:srgbClr val="FF0000"/>
              </a:solidFill>
              <a:cs typeface="+mn-ea"/>
            </a:endParaRPr>
          </a:p>
          <a:p>
            <a:pPr lvl="1" defTabSz="337185">
              <a:buFont typeface="Arial" panose="020B0604020202020204" pitchFamily="34" charset="0"/>
              <a:buChar char="•"/>
              <a:defRPr/>
            </a:pPr>
            <a:r>
              <a:rPr lang="en-US" altLang="en-US" sz="2000" kern="0" dirty="0" smtClean="0">
                <a:solidFill>
                  <a:schemeClr val="tx1"/>
                </a:solidFill>
                <a:sym typeface="+mn-ea"/>
              </a:rPr>
              <a:t>D2.0 LB recirculation					</a:t>
            </a:r>
            <a:r>
              <a:rPr lang="en-US" altLang="en-US" sz="2000" kern="0" dirty="0" smtClean="0">
                <a:solidFill>
                  <a:schemeClr val="tx1"/>
                </a:solidFill>
                <a:cs typeface="+mn-ea"/>
                <a:sym typeface="Wingdings" panose="05000000000000000000" pitchFamily="2" charset="2"/>
              </a:rPr>
              <a:t>Jan 2021  </a:t>
            </a:r>
            <a:r>
              <a:rPr lang="en-US" altLang="en-US" sz="2000" kern="0" dirty="0" smtClean="0">
                <a:solidFill>
                  <a:srgbClr val="FF0000"/>
                </a:solidFill>
                <a:cs typeface="+mn-ea"/>
                <a:sym typeface="Wingdings" panose="05000000000000000000" pitchFamily="2" charset="2"/>
              </a:rPr>
              <a:t> Mar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Mar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Jul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Mar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May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Jul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Nov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May 2022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May 2022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err="1" smtClean="0">
                <a:solidFill>
                  <a:schemeClr val="tx1"/>
                </a:solidFill>
                <a:sym typeface="+mn-ea"/>
              </a:rPr>
              <a:t>RevCom</a:t>
            </a:r>
            <a:r>
              <a:rPr lang="en-US" altLang="en-US" sz="2000" kern="0" dirty="0" smtClean="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Jun 2022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Sep 2022</a:t>
            </a:r>
            <a:endParaRPr lang="en-US" altLang="en-US" sz="2000" kern="0" dirty="0" smtClean="0">
              <a:solidFill>
                <a:schemeClr val="tx1"/>
              </a:solidFill>
              <a:cs typeface="+mn-ea"/>
              <a:sym typeface="Wingdings" panose="05000000000000000000" pitchFamily="2" charset="2"/>
            </a:endParaRPr>
          </a:p>
        </p:txBody>
      </p:sp>
    </p:spTree>
    <p:extLst>
      <p:ext uri="{BB962C8B-B14F-4D97-AF65-F5344CB8AC3E}">
        <p14:creationId xmlns:p14="http://schemas.microsoft.com/office/powerpoint/2010/main" val="29124407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#3 (CRs)</a:t>
            </a:r>
            <a:endParaRPr lang="zh-CN" altLang="en-US" dirty="0"/>
          </a:p>
        </p:txBody>
      </p:sp>
      <p:sp>
        <p:nvSpPr>
          <p:cNvPr id="3" name="内容占位符 2"/>
          <p:cNvSpPr>
            <a:spLocks noGrp="1"/>
          </p:cNvSpPr>
          <p:nvPr>
            <p:ph idx="1"/>
          </p:nvPr>
        </p:nvSpPr>
        <p:spPr>
          <a:xfrm>
            <a:off x="914400" y="1751014"/>
            <a:ext cx="10361613" cy="4343400"/>
          </a:xfrm>
        </p:spPr>
        <p:txBody>
          <a:bodyPr/>
          <a:lstStyle/>
          <a:p>
            <a:pPr>
              <a:spcAft>
                <a:spcPts val="600"/>
              </a:spcAft>
            </a:pPr>
            <a:r>
              <a:rPr lang="en-US" altLang="zh-CN" sz="2400" dirty="0" smtClean="0">
                <a:sym typeface="+mn-ea"/>
              </a:rPr>
              <a:t>Move to approve the resolutions to 310 editorial comments and 56 non-editorial comments as included in 11-20/1887r4:</a:t>
            </a:r>
            <a:endParaRPr lang="zh-CN" altLang="en-US" sz="2400" dirty="0">
              <a:sym typeface="+mn-ea"/>
            </a:endParaRPr>
          </a:p>
          <a:p>
            <a:pPr marL="628650" lvl="1" indent="-285750">
              <a:buFontTx/>
              <a:buChar char="-"/>
            </a:pPr>
            <a:r>
              <a:rPr lang="en-US" altLang="zh-CN" sz="2000" dirty="0" smtClean="0">
                <a:hlinkClick r:id="rId2"/>
              </a:rPr>
              <a:t>https</a:t>
            </a:r>
            <a:r>
              <a:rPr lang="en-US" altLang="zh-CN" sz="2000" dirty="0">
                <a:hlinkClick r:id="rId2"/>
              </a:rPr>
              <a:t>://</a:t>
            </a:r>
            <a:r>
              <a:rPr lang="en-US" altLang="zh-CN" sz="2000" dirty="0" smtClean="0">
                <a:hlinkClick r:id="rId2"/>
              </a:rPr>
              <a:t>mentor.ieee.org/802.11/dcn/20/11-20-1887-04-00bd-tgbd-lb251-comments.xlsx</a:t>
            </a:r>
            <a:endParaRPr lang="en-US" altLang="zh-CN" sz="2000" dirty="0" smtClean="0"/>
          </a:p>
          <a:p>
            <a:pPr marL="342900" lvl="1" indent="0"/>
            <a:endParaRPr lang="en-US" altLang="zh-CN" dirty="0" smtClean="0"/>
          </a:p>
          <a:p>
            <a:endParaRPr lang="en-US" altLang="zh-CN" dirty="0"/>
          </a:p>
          <a:p>
            <a:r>
              <a:rPr lang="en-US" altLang="zh-CN" dirty="0" smtClean="0"/>
              <a:t>Moved: </a:t>
            </a:r>
            <a:r>
              <a:rPr lang="en-US" altLang="zh-CN" dirty="0" err="1" smtClean="0"/>
              <a:t>Bahar</a:t>
            </a:r>
            <a:r>
              <a:rPr lang="en-US" altLang="zh-CN" dirty="0" smtClean="0"/>
              <a:t> </a:t>
            </a:r>
            <a:r>
              <a:rPr lang="en-US" altLang="zh-CN" dirty="0" err="1" smtClean="0"/>
              <a:t>Sadeghi</a:t>
            </a:r>
            <a:endParaRPr lang="en-US" altLang="zh-CN" dirty="0" smtClean="0"/>
          </a:p>
          <a:p>
            <a:r>
              <a:rPr lang="en-US" altLang="zh-CN" dirty="0" smtClean="0"/>
              <a:t>Seconded: </a:t>
            </a:r>
            <a:r>
              <a:rPr lang="en-US" altLang="zh-CN" dirty="0" err="1" smtClean="0"/>
              <a:t>Rui</a:t>
            </a:r>
            <a:r>
              <a:rPr lang="en-US" altLang="zh-CN" dirty="0" smtClean="0"/>
              <a:t> Cao</a:t>
            </a:r>
          </a:p>
          <a:p>
            <a:endParaRPr lang="en-US" altLang="zh-CN" dirty="0"/>
          </a:p>
          <a:p>
            <a:r>
              <a:rPr lang="en-US" altLang="zh-CN" dirty="0" smtClean="0"/>
              <a:t>15Y/0N/2A</a:t>
            </a:r>
          </a:p>
          <a:p>
            <a:endParaRPr lang="en-US" altLang="zh-CN" dirty="0" smtClean="0"/>
          </a:p>
          <a:p>
            <a:r>
              <a:rPr lang="en-US" altLang="zh-CN" dirty="0" smtClean="0">
                <a:solidFill>
                  <a:srgbClr val="00B050"/>
                </a:solidFill>
              </a:rPr>
              <a:t>Motion passed</a:t>
            </a:r>
            <a:endParaRPr lang="en-US" altLang="zh-CN" dirty="0">
              <a:solidFill>
                <a:srgbClr val="00B050"/>
              </a:solidFill>
            </a:endParaRP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4036255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#4 (CRs)</a:t>
            </a:r>
            <a:endParaRPr lang="zh-CN" altLang="en-US" dirty="0"/>
          </a:p>
        </p:txBody>
      </p:sp>
      <p:sp>
        <p:nvSpPr>
          <p:cNvPr id="3" name="内容占位符 2"/>
          <p:cNvSpPr>
            <a:spLocks noGrp="1"/>
          </p:cNvSpPr>
          <p:nvPr>
            <p:ph idx="1"/>
          </p:nvPr>
        </p:nvSpPr>
        <p:spPr/>
        <p:txBody>
          <a:bodyPr>
            <a:normAutofit fontScale="85000" lnSpcReduction="20000"/>
          </a:bodyPr>
          <a:lstStyle/>
          <a:p>
            <a:r>
              <a:rPr lang="en-US" altLang="zh-CN" sz="2400" dirty="0" smtClean="0">
                <a:sym typeface="+mn-ea"/>
              </a:rPr>
              <a:t>Move to approve the comment resolutions as in following CR documents:</a:t>
            </a:r>
          </a:p>
          <a:p>
            <a:pPr marL="643255" lvl="1" indent="-342900">
              <a:buFontTx/>
              <a:buChar char="-"/>
            </a:pPr>
            <a:r>
              <a:rPr lang="en-US" altLang="zh-CN" sz="2100" dirty="0" smtClean="0">
                <a:sym typeface="+mn-ea"/>
              </a:rPr>
              <a:t>Resolutions to 24 CIDs (</a:t>
            </a:r>
            <a:r>
              <a:rPr lang="en-US" altLang="zh-CN" sz="2000" dirty="0" smtClean="0"/>
              <a:t>1005</a:t>
            </a:r>
            <a:r>
              <a:rPr lang="en-US" altLang="zh-CN" sz="2000" dirty="0"/>
              <a:t>, 1090, 1091, 1092, 1111, 1185, 1186, 1187, 1188, 1189, 1190, 1191, 1192, 1194, 1547, 1590, 1591, 1592, 1596, 1597, 1678, 1679, 1680, </a:t>
            </a:r>
            <a:r>
              <a:rPr lang="en-US" altLang="zh-CN" sz="2000" dirty="0" smtClean="0"/>
              <a:t>and 1786) </a:t>
            </a:r>
            <a:r>
              <a:rPr lang="en-US" altLang="zh-CN" sz="2100" dirty="0" smtClean="0">
                <a:sym typeface="+mn-ea"/>
              </a:rPr>
              <a:t>as in 11-20/1990r3</a:t>
            </a:r>
          </a:p>
          <a:p>
            <a:pPr marL="643255" lvl="1" indent="-342900">
              <a:buFontTx/>
              <a:buChar char="-"/>
            </a:pPr>
            <a:r>
              <a:rPr lang="en-US" altLang="zh-CN" sz="2100" dirty="0" smtClean="0">
                <a:sym typeface="+mn-ea"/>
              </a:rPr>
              <a:t>Resolutions to 16 CIDs (</a:t>
            </a:r>
            <a:r>
              <a:rPr lang="en-US" altLang="zh-CN" sz="2000" dirty="0"/>
              <a:t>1501, 1502, 1503, 1536, 1537, 1657, 1658, 1694, 1765, 1770, 1771, 1811, 1812, 1813, 1815, </a:t>
            </a:r>
            <a:r>
              <a:rPr lang="en-US" altLang="zh-CN" sz="2000" dirty="0" smtClean="0"/>
              <a:t>1816</a:t>
            </a:r>
            <a:r>
              <a:rPr lang="en-US" altLang="zh-CN" sz="2100" dirty="0" smtClean="0">
                <a:sym typeface="+mn-ea"/>
              </a:rPr>
              <a:t>) as in 11-21/0016r2</a:t>
            </a:r>
          </a:p>
          <a:p>
            <a:pPr marL="643255" lvl="1" indent="-342900">
              <a:buFontTx/>
              <a:buChar char="-"/>
            </a:pPr>
            <a:r>
              <a:rPr lang="en-US" altLang="zh-CN" sz="2100" dirty="0">
                <a:sym typeface="+mn-ea"/>
              </a:rPr>
              <a:t>Resolutions to </a:t>
            </a:r>
            <a:r>
              <a:rPr lang="en-US" altLang="zh-CN" sz="2100" dirty="0" smtClean="0">
                <a:sym typeface="+mn-ea"/>
              </a:rPr>
              <a:t>7 CIDs (</a:t>
            </a:r>
            <a:r>
              <a:rPr lang="en-GB" altLang="zh-CN" sz="2000" dirty="0"/>
              <a:t>1006, 1330, 1331, 1332, 1469, 1593 and 1838</a:t>
            </a:r>
            <a:r>
              <a:rPr lang="en-US" altLang="zh-CN" sz="2100" dirty="0" smtClean="0">
                <a:sym typeface="+mn-ea"/>
              </a:rPr>
              <a:t>) as </a:t>
            </a:r>
            <a:r>
              <a:rPr lang="en-US" altLang="zh-CN" sz="2100" dirty="0">
                <a:sym typeface="+mn-ea"/>
              </a:rPr>
              <a:t>in </a:t>
            </a:r>
            <a:r>
              <a:rPr lang="en-US" altLang="zh-CN" sz="2100" dirty="0" smtClean="0">
                <a:sym typeface="+mn-ea"/>
              </a:rPr>
              <a:t>11-21/0005r1</a:t>
            </a:r>
            <a:endParaRPr lang="en-US" altLang="zh-CN" sz="2100" dirty="0">
              <a:sym typeface="+mn-ea"/>
            </a:endParaRPr>
          </a:p>
          <a:p>
            <a:pPr marL="643255" lvl="1" indent="-342900">
              <a:buFontTx/>
              <a:buChar char="-"/>
            </a:pPr>
            <a:r>
              <a:rPr lang="en-US" altLang="zh-CN" sz="2100" dirty="0">
                <a:sym typeface="+mn-ea"/>
              </a:rPr>
              <a:t>Resolutions to </a:t>
            </a:r>
            <a:r>
              <a:rPr lang="en-US" altLang="zh-CN" sz="2100" dirty="0" smtClean="0">
                <a:sym typeface="+mn-ea"/>
              </a:rPr>
              <a:t>13 CIDs (</a:t>
            </a:r>
            <a:r>
              <a:rPr lang="en-GB" altLang="zh-CN" sz="2000" dirty="0"/>
              <a:t>1150, 1151, 1218, 1412, 1559, 1560, 1561, 1562, 1563, 1564, 1619, 1620, and 1763</a:t>
            </a:r>
            <a:r>
              <a:rPr lang="en-US" altLang="zh-CN" sz="2100" dirty="0" smtClean="0">
                <a:sym typeface="+mn-ea"/>
              </a:rPr>
              <a:t>) as </a:t>
            </a:r>
            <a:r>
              <a:rPr lang="en-US" altLang="zh-CN" sz="2100" dirty="0">
                <a:sym typeface="+mn-ea"/>
              </a:rPr>
              <a:t>in </a:t>
            </a:r>
            <a:r>
              <a:rPr lang="en-US" altLang="zh-CN" sz="2100" dirty="0" smtClean="0">
                <a:sym typeface="+mn-ea"/>
              </a:rPr>
              <a:t>11-21/0006r1</a:t>
            </a:r>
          </a:p>
          <a:p>
            <a:pPr marL="643255" lvl="1" indent="-342900">
              <a:buFontTx/>
              <a:buChar char="-"/>
            </a:pPr>
            <a:r>
              <a:rPr lang="en-US" altLang="zh-CN" sz="2100" dirty="0">
                <a:sym typeface="+mn-ea"/>
              </a:rPr>
              <a:t>Resolutions to </a:t>
            </a:r>
            <a:r>
              <a:rPr lang="en-US" altLang="zh-CN" sz="2100" dirty="0" smtClean="0">
                <a:sym typeface="+mn-ea"/>
              </a:rPr>
              <a:t>4 CIDs (</a:t>
            </a:r>
            <a:r>
              <a:rPr lang="en-GB" altLang="zh-CN" sz="2000" dirty="0"/>
              <a:t>1159, </a:t>
            </a:r>
            <a:r>
              <a:rPr lang="en-GB" altLang="zh-CN" sz="2000" dirty="0" smtClean="0"/>
              <a:t>1142</a:t>
            </a:r>
            <a:r>
              <a:rPr lang="en-GB" altLang="zh-CN" sz="2000" dirty="0"/>
              <a:t>, </a:t>
            </a:r>
            <a:r>
              <a:rPr lang="en-GB" altLang="zh-CN" sz="2000" dirty="0" smtClean="0"/>
              <a:t>1094 and </a:t>
            </a:r>
            <a:r>
              <a:rPr lang="en-GB" altLang="zh-CN" sz="2000" dirty="0"/>
              <a:t>1442</a:t>
            </a:r>
            <a:r>
              <a:rPr lang="en-US" altLang="zh-CN" sz="2100" dirty="0" smtClean="0">
                <a:sym typeface="+mn-ea"/>
              </a:rPr>
              <a:t>) as </a:t>
            </a:r>
            <a:r>
              <a:rPr lang="en-US" altLang="zh-CN" sz="2100" dirty="0">
                <a:sym typeface="+mn-ea"/>
              </a:rPr>
              <a:t>in </a:t>
            </a:r>
            <a:r>
              <a:rPr lang="en-US" altLang="zh-CN" sz="2100" dirty="0" smtClean="0">
                <a:sym typeface="+mn-ea"/>
              </a:rPr>
              <a:t>11-21/0051r3</a:t>
            </a:r>
            <a:endParaRPr lang="en-US" altLang="zh-CN" sz="2100" dirty="0">
              <a:sym typeface="+mn-ea"/>
            </a:endParaRPr>
          </a:p>
          <a:p>
            <a:pPr marL="643255" lvl="1" indent="-342900">
              <a:buFontTx/>
              <a:buChar char="-"/>
            </a:pPr>
            <a:endParaRPr lang="en-US" altLang="zh-CN" sz="2100" dirty="0">
              <a:sym typeface="+mn-ea"/>
            </a:endParaRPr>
          </a:p>
          <a:p>
            <a:r>
              <a:rPr lang="en-US" altLang="zh-CN" dirty="0" smtClean="0"/>
              <a:t>Moved: </a:t>
            </a:r>
            <a:r>
              <a:rPr lang="en-US" altLang="zh-CN" dirty="0" err="1" smtClean="0"/>
              <a:t>Rui</a:t>
            </a:r>
            <a:r>
              <a:rPr lang="en-US" altLang="zh-CN" dirty="0" smtClean="0"/>
              <a:t> Cao</a:t>
            </a:r>
          </a:p>
          <a:p>
            <a:r>
              <a:rPr lang="en-US" altLang="zh-CN" dirty="0" smtClean="0"/>
              <a:t>Seconded: Sean Coffey</a:t>
            </a:r>
          </a:p>
          <a:p>
            <a:endParaRPr lang="en-US" altLang="zh-CN" dirty="0" smtClean="0"/>
          </a:p>
          <a:p>
            <a:r>
              <a:rPr lang="en-US" altLang="zh-CN" dirty="0" smtClean="0"/>
              <a:t>14Y/0N/3A</a:t>
            </a:r>
          </a:p>
          <a:p>
            <a:r>
              <a:rPr lang="en-US" altLang="zh-CN" dirty="0" smtClean="0">
                <a:solidFill>
                  <a:srgbClr val="00B050"/>
                </a:solidFill>
              </a:rPr>
              <a:t>Motion Passed</a:t>
            </a:r>
            <a:endParaRPr lang="zh-CN" altLang="en-US" dirty="0">
              <a:solidFill>
                <a:srgbClr val="00B050"/>
              </a:solidFill>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375031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3</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solidFill>
                  <a:srgbClr val="0000FF"/>
                </a:solidFill>
                <a:latin typeface="Arial Black" panose="020B0A04020102020204" pitchFamily="34" charset="0"/>
              </a:rPr>
              <a:t>IEEE 802.11 TGbd </a:t>
            </a:r>
            <a:r>
              <a:rPr lang="en-US" sz="3200" kern="0" smtClean="0">
                <a:solidFill>
                  <a:srgbClr val="0000FF"/>
                </a:solidFill>
                <a:latin typeface="Arial Black" panose="020B0A04020102020204" pitchFamily="34" charset="0"/>
              </a:rPr>
              <a:t>Teleconference</a:t>
            </a:r>
            <a:br>
              <a:rPr lang="en-US" sz="3200" kern="0" smtClean="0">
                <a:solidFill>
                  <a:srgbClr val="0000FF"/>
                </a:solidFill>
                <a:latin typeface="Arial Black" panose="020B0A04020102020204" pitchFamily="34" charset="0"/>
              </a:rPr>
            </a:br>
            <a:r>
              <a:rPr lang="en-US" sz="3200" kern="0" smtClean="0">
                <a:solidFill>
                  <a:srgbClr val="0000FF"/>
                </a:solidFill>
                <a:latin typeface="Arial Black" panose="020B0A04020102020204" pitchFamily="34" charset="0"/>
              </a:rPr>
              <a:t>IEEE 802.11 Jan 2021 Interim</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31469952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a:t>179 345 </a:t>
            </a:r>
            <a:r>
              <a:rPr lang="en-US" altLang="zh-CN" sz="2500" dirty="0" smtClean="0"/>
              <a:t>9421</a:t>
            </a:r>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179 345 </a:t>
            </a:r>
            <a:r>
              <a:rPr lang="en-US" altLang="zh-CN" sz="2400" dirty="0" smtClean="0"/>
              <a:t>9421</a:t>
            </a:r>
          </a:p>
          <a:p>
            <a:endParaRPr lang="en-US" sz="2400" dirty="0" smtClean="0">
              <a:sym typeface="+mn-ea"/>
            </a:endParaRPr>
          </a:p>
          <a:p>
            <a:r>
              <a:rPr lang="en-US" altLang="zh-CN" sz="2400" dirty="0"/>
              <a:t>Join from a video system or application: dial </a:t>
            </a:r>
            <a:r>
              <a:rPr lang="en-US" altLang="zh-CN" sz="2400" dirty="0" smtClean="0"/>
              <a:t>1793459421@ieee802.my.webex.com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1793459421.ieee802.my@lync.webex.com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48</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93860849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Complete </a:t>
            </a:r>
            <a:r>
              <a:rPr lang="en-US" altLang="zh-CN" b="1" dirty="0"/>
              <a:t>submission list as many as possible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19</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782483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t>
            </a:r>
            <a:r>
              <a:rPr lang="en-US" altLang="en-US" sz="3200" kern="0" dirty="0" err="1" smtClean="0">
                <a:solidFill>
                  <a:srgbClr val="0000FF"/>
                </a:solidFill>
                <a:latin typeface="Arial Black" panose="020B0A04020102020204" pitchFamily="34" charset="0"/>
              </a:rPr>
              <a:t>TGbd</a:t>
            </a:r>
            <a:r>
              <a:rPr lang="en-US" altLang="en-US" sz="3200" kern="0" dirty="0" smtClean="0">
                <a:solidFill>
                  <a:srgbClr val="0000FF"/>
                </a:solidFill>
                <a:latin typeface="Arial Black" panose="020B0A04020102020204" pitchFamily="34" charset="0"/>
              </a:rPr>
              <a:t> </a:t>
            </a:r>
            <a:r>
              <a:rPr lang="en-US" sz="3200" kern="0" dirty="0" smtClean="0">
                <a:solidFill>
                  <a:srgbClr val="0000FF"/>
                </a:solidFill>
                <a:latin typeface="Arial Black" panose="020B0A04020102020204" pitchFamily="34" charset="0"/>
              </a:rPr>
              <a:t>Teleconference</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283124412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179 886 5544</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179 886 5544</a:t>
            </a:r>
          </a:p>
          <a:p>
            <a:endParaRPr lang="en-US" altLang="zh-CN" sz="2400" dirty="0">
              <a:sym typeface="+mn-ea"/>
            </a:endParaRPr>
          </a:p>
          <a:p>
            <a:r>
              <a:rPr lang="en-US" altLang="zh-CN" sz="2400" dirty="0"/>
              <a:t>Join from a video system or application: dial </a:t>
            </a:r>
            <a:r>
              <a:rPr lang="en-US" altLang="zh-CN" sz="2400" dirty="0" smtClean="0"/>
              <a:t>1798865544@ieee802.my.webex.com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1798865544.ieee802.my@lync.webex.com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51</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95751190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22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nd</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3291618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22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nd</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t>
            </a:r>
            <a:r>
              <a:rPr lang="en-US" altLang="en-US" sz="3200" kern="0" dirty="0" err="1" smtClean="0">
                <a:solidFill>
                  <a:srgbClr val="0000FF"/>
                </a:solidFill>
                <a:latin typeface="Arial Black" panose="020B0A04020102020204" pitchFamily="34" charset="0"/>
              </a:rPr>
              <a:t>TGbd</a:t>
            </a:r>
            <a:r>
              <a:rPr lang="en-US" altLang="en-US" sz="3200" kern="0" dirty="0" smtClean="0">
                <a:solidFill>
                  <a:srgbClr val="0000FF"/>
                </a:solidFill>
                <a:latin typeface="Arial Black" panose="020B0A04020102020204" pitchFamily="34" charset="0"/>
              </a:rPr>
              <a:t> </a:t>
            </a:r>
            <a:r>
              <a:rPr lang="en-US" sz="3200" kern="0" dirty="0" smtClean="0">
                <a:solidFill>
                  <a:srgbClr val="0000FF"/>
                </a:solidFill>
                <a:latin typeface="Arial Black" panose="020B0A04020102020204" pitchFamily="34" charset="0"/>
              </a:rPr>
              <a:t>Teleconference</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390194798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179 030 1584</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179 030 1584</a:t>
            </a:r>
          </a:p>
          <a:p>
            <a:endParaRPr lang="en-US" altLang="zh-CN" sz="2400" dirty="0">
              <a:sym typeface="+mn-ea"/>
            </a:endParaRPr>
          </a:p>
          <a:p>
            <a:r>
              <a:rPr lang="en-US" altLang="zh-CN" sz="2400" dirty="0"/>
              <a:t>Join from a video system or application: dial </a:t>
            </a:r>
            <a:r>
              <a:rPr lang="en-US" altLang="zh-CN" sz="2400" dirty="0" smtClean="0"/>
              <a:t>1790301584@ieee802.my.webex.com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1790301584.ieee802.my@lync.webex.com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54</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491205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26</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77815864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26</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t>
            </a:r>
            <a:r>
              <a:rPr lang="en-US" altLang="en-US" sz="3200" kern="0" dirty="0" err="1" smtClean="0">
                <a:solidFill>
                  <a:srgbClr val="0000FF"/>
                </a:solidFill>
                <a:latin typeface="Arial Black" panose="020B0A04020102020204" pitchFamily="34" charset="0"/>
              </a:rPr>
              <a:t>TGbd</a:t>
            </a:r>
            <a:r>
              <a:rPr lang="en-US" altLang="en-US" sz="3200" kern="0" dirty="0" smtClean="0">
                <a:solidFill>
                  <a:srgbClr val="0000FF"/>
                </a:solidFill>
                <a:latin typeface="Arial Black" panose="020B0A04020102020204" pitchFamily="34" charset="0"/>
              </a:rPr>
              <a:t> </a:t>
            </a:r>
            <a:r>
              <a:rPr lang="en-US" sz="3200" kern="0" dirty="0" smtClean="0">
                <a:solidFill>
                  <a:srgbClr val="0000FF"/>
                </a:solidFill>
                <a:latin typeface="Arial Black" panose="020B0A04020102020204" pitchFamily="34" charset="0"/>
              </a:rPr>
              <a:t>Teleconference</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223134947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179 244 4346</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179 244 4346</a:t>
            </a:r>
          </a:p>
          <a:p>
            <a:endParaRPr lang="en-US" altLang="zh-CN" sz="2400" dirty="0">
              <a:sym typeface="+mn-ea"/>
            </a:endParaRPr>
          </a:p>
          <a:p>
            <a:r>
              <a:rPr lang="en-US" altLang="zh-CN" sz="2400" dirty="0"/>
              <a:t>Join from a video system or application: dial </a:t>
            </a:r>
            <a:r>
              <a:rPr lang="en-US" altLang="zh-CN" sz="2400" dirty="0" smtClean="0"/>
              <a:t>1792444346@ieee802.my.webex.com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1792444346.ieee802.my@lync.webex.com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57</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38006595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a:t>
            </a:r>
            <a:r>
              <a:rPr lang="en-US" altLang="en-GB" dirty="0" smtClean="0"/>
              <a:t>on Jan 29</a:t>
            </a:r>
            <a:r>
              <a:rPr lang="en-US" altLang="en-GB" baseline="30000" dirty="0" smtClean="0"/>
              <a:t>th</a:t>
            </a:r>
            <a:r>
              <a:rPr lang="en-US" altLang="en-GB" dirty="0" smtClean="0"/>
              <a:t> </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41111495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29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t>
            </a:r>
            <a:r>
              <a:rPr lang="en-US" altLang="en-US" sz="3200" kern="0" dirty="0" err="1" smtClean="0">
                <a:solidFill>
                  <a:srgbClr val="0000FF"/>
                </a:solidFill>
                <a:latin typeface="Arial Black" panose="020B0A04020102020204" pitchFamily="34" charset="0"/>
              </a:rPr>
              <a:t>TGbd</a:t>
            </a:r>
            <a:r>
              <a:rPr lang="en-US" altLang="en-US" sz="3200" kern="0" dirty="0" smtClean="0">
                <a:solidFill>
                  <a:srgbClr val="0000FF"/>
                </a:solidFill>
                <a:latin typeface="Arial Black" panose="020B0A04020102020204" pitchFamily="34" charset="0"/>
              </a:rPr>
              <a:t> </a:t>
            </a:r>
            <a:r>
              <a:rPr lang="en-US" sz="3200" kern="0" dirty="0" smtClean="0">
                <a:solidFill>
                  <a:srgbClr val="0000FF"/>
                </a:solidFill>
                <a:latin typeface="Arial Black" panose="020B0A04020102020204" pitchFamily="34" charset="0"/>
              </a:rPr>
              <a:t>Teleconference</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61716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179 132 3050</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179 132 3050</a:t>
            </a:r>
          </a:p>
          <a:p>
            <a:endParaRPr lang="en-US" altLang="zh-CN" sz="2400" dirty="0">
              <a:sym typeface="+mn-ea"/>
            </a:endParaRPr>
          </a:p>
          <a:p>
            <a:r>
              <a:rPr lang="en-US" altLang="zh-CN" sz="2400" dirty="0"/>
              <a:t>Join from a video system or application: dial </a:t>
            </a:r>
            <a:r>
              <a:rPr lang="en-US" altLang="zh-CN" sz="2400" dirty="0" smtClean="0"/>
              <a:t>1791323050@ieee802.my.webex.com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1791323050.ieee802.my@lync.webex.com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60</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18881328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777364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800" b="1" noProof="1" smtClean="0">
                <a:latin typeface="Calibri" panose="020F0502020204030204" pitchFamily="34" charset="0"/>
              </a:rPr>
              <a:t>Any material submitted during standards development, whether verbal, recorded, or in written form, is a Contribution and shall comply with the IEEE SA Copyright Policy</a:t>
            </a:r>
          </a:p>
          <a:p>
            <a:pPr marL="342900" indent="-342900" eaLnBrk="0" hangingPunct="0">
              <a:lnSpc>
                <a:spcPct val="90000"/>
              </a:lnSpc>
              <a:buFont typeface="Monotype Sorts" charset="2"/>
            </a:pPr>
            <a:endParaRPr lang="en-US" altLang="en-US" sz="2800" b="1" noProof="1">
              <a:latin typeface="Calibri" panose="020F0502020204030204" pitchFamily="34" charset="0"/>
            </a:endParaRPr>
          </a:p>
          <a:p>
            <a:pPr marL="342900" indent="-342900" eaLnBrk="0" hangingPunct="0">
              <a:lnSpc>
                <a:spcPct val="90000"/>
              </a:lnSpc>
              <a:buFont typeface="Monotype Sorts" charset="2"/>
            </a:pPr>
            <a:r>
              <a:rPr lang="en-US" altLang="en-US" sz="2800" b="1" noProof="1" smtClean="0">
                <a:latin typeface="Calibri" panose="020F0502020204030204" pitchFamily="34" charset="0"/>
              </a:rPr>
              <a:t>Instruct the Secretary to record in the minutes that the foregoing information is provided and that the copyright slides are shown</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213387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fontScale="92500"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noProof="1">
                <a:latin typeface="Calibri" panose="020F0502020204030204" pitchFamily="34" charset="0"/>
              </a:rPr>
              <a:t>Clause 6.1 of the IEEE-SA Standards Board Operations Manual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a:t>
            </a:r>
            <a:r>
              <a:rPr lang="en-US" altLang="en-US" sz="2400" i="1" dirty="0" smtClean="0">
                <a:latin typeface="Calibri" panose="020F0502020204030204" pitchFamily="34" charset="0"/>
              </a:rPr>
              <a:t>submitted</a:t>
            </a:r>
            <a:endParaRPr lang="en-US" altLang="en-US" sz="2800" noProof="1" smtClean="0"/>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92799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1646597"/>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Manual</a:t>
            </a:r>
            <a:br>
              <a:rPr lang="en-US" altLang="zh-CN" sz="2000" dirty="0"/>
            </a:br>
            <a:endParaRPr lang="en-US" altLang="zh-CN" sz="2000" dirty="0"/>
          </a:p>
          <a:p>
            <a:pPr>
              <a:buSzPct val="150000"/>
            </a:pPr>
            <a:r>
              <a:rPr lang="en-US" altLang="zh-CN" sz="2000" dirty="0"/>
              <a:t>IEEE SA Copyright Policy, </a:t>
            </a:r>
            <a:r>
              <a:rPr lang="en-US" altLang="zh-CN" sz="2000" dirty="0" smtClean="0"/>
              <a:t>see</a:t>
            </a:r>
          </a:p>
          <a:p>
            <a:pPr lvl="1">
              <a:buSzPct val="150000"/>
            </a:pPr>
            <a:r>
              <a:rPr lang="en-US" altLang="zh-CN" sz="2000" dirty="0" smtClean="0"/>
              <a:t>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907667413"/>
      </p:ext>
    </p:extLst>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40086</TotalTime>
  <Words>4477</Words>
  <Application>Microsoft Office PowerPoint</Application>
  <PresentationFormat>宽屏</PresentationFormat>
  <Paragraphs>824</Paragraphs>
  <Slides>61</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61</vt:i4>
      </vt:variant>
    </vt:vector>
  </HeadingPairs>
  <TitlesOfParts>
    <vt:vector size="72"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Draft Teleconference Plan for Jan 2021 (tbc)</vt:lpstr>
      <vt:lpstr>TGbd Documents Update</vt:lpstr>
      <vt:lpstr>Current TGbd Timeline (Updated)</vt:lpstr>
      <vt:lpstr>Submission List （1/2）</vt:lpstr>
      <vt:lpstr>Submission List （2/2）</vt:lpstr>
      <vt:lpstr>IEEE 802.11 TGbd Teleconference</vt:lpstr>
      <vt:lpstr>Teleconference Bridge Information</vt:lpstr>
      <vt:lpstr>PowerPoint 演示文稿</vt:lpstr>
      <vt:lpstr>SP #1 (CR, 11-20/1947)</vt:lpstr>
      <vt:lpstr>SP #2 (CR, 11-20/1949)</vt:lpstr>
      <vt:lpstr>SP #3 (CR, 11-20/1950)</vt:lpstr>
      <vt:lpstr>IEEE 802.11 TGbd Teleconference</vt:lpstr>
      <vt:lpstr>Teleconference Bridge Information</vt:lpstr>
      <vt:lpstr>PowerPoint 演示文稿</vt:lpstr>
      <vt:lpstr>SP #1 (CR, 11-21/0003)</vt:lpstr>
      <vt:lpstr>IEEE 802.11 TGbd Teleconference IEEE 802.11 Jan 2021 Interim</vt:lpstr>
      <vt:lpstr>Teleconference Bridge Information</vt:lpstr>
      <vt:lpstr>PowerPoint 演示文稿</vt:lpstr>
      <vt:lpstr>SP #1 (CR, 11-20/1946r2)</vt:lpstr>
      <vt:lpstr>SP #2 (CR, 11-20/1945r2)</vt:lpstr>
      <vt:lpstr>SP #3 (CR, 11-20/1948r2)</vt:lpstr>
      <vt:lpstr>PowerPoint 演示文稿</vt:lpstr>
      <vt:lpstr>Teleconference Bridge Information</vt:lpstr>
      <vt:lpstr>PowerPoint 演示文稿</vt:lpstr>
      <vt:lpstr>SP #1 (CR, 11-21/0005r1)</vt:lpstr>
      <vt:lpstr>SP #2 (CR, 11-21/0006r1)</vt:lpstr>
      <vt:lpstr>SP #3 (CR, 11-21/0051r2)</vt:lpstr>
      <vt:lpstr>SP #4 (CR, 11-20/1990r3)</vt:lpstr>
      <vt:lpstr>SP #5 (CR, 11-21/0016r2)</vt:lpstr>
      <vt:lpstr>Motion #1 (TC minutes)</vt:lpstr>
      <vt:lpstr>Motion #2 (Timeline)</vt:lpstr>
      <vt:lpstr>Motion #3 (CRs)</vt:lpstr>
      <vt:lpstr>Motion #4 (CRs)</vt:lpstr>
      <vt:lpstr>PowerPoint 演示文稿</vt:lpstr>
      <vt:lpstr>Teleconference Bridge Information</vt:lpstr>
      <vt:lpstr>PowerPoint 演示文稿</vt:lpstr>
      <vt:lpstr>PowerPoint 演示文稿</vt:lpstr>
      <vt:lpstr>Teleconference Bridge Information</vt:lpstr>
      <vt:lpstr>PowerPoint 演示文稿</vt:lpstr>
      <vt:lpstr>PowerPoint 演示文稿</vt:lpstr>
      <vt:lpstr>Teleconference Bridge Information</vt:lpstr>
      <vt:lpstr>PowerPoint 演示文稿</vt:lpstr>
      <vt:lpstr>PowerPoint 演示文稿</vt:lpstr>
      <vt:lpstr>Teleconference Bridge Information</vt:lpstr>
      <vt:lpstr>PowerPoint 演示文稿</vt:lpstr>
      <vt:lpstr>PowerPoint 演示文稿</vt:lpstr>
      <vt:lpstr>Teleconference Bridge Information</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4841</cp:revision>
  <cp:lastPrinted>2014-11-04T15:04:00Z</cp:lastPrinted>
  <dcterms:created xsi:type="dcterms:W3CDTF">2007-04-17T18:10:00Z</dcterms:created>
  <dcterms:modified xsi:type="dcterms:W3CDTF">2021-01-12T16:07:38Z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