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handoutMasterIdLst>
    <p:handoutMasterId r:id="rId60"/>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28" r:id="rId19"/>
    <p:sldId id="1039" r:id="rId20"/>
    <p:sldId id="1030" r:id="rId21"/>
    <p:sldId id="1067" r:id="rId22"/>
    <p:sldId id="1068" r:id="rId23"/>
    <p:sldId id="1069" r:id="rId24"/>
    <p:sldId id="1040" r:id="rId25"/>
    <p:sldId id="1041" r:id="rId26"/>
    <p:sldId id="1042" r:id="rId27"/>
    <p:sldId id="1072" r:id="rId28"/>
    <p:sldId id="1043" r:id="rId29"/>
    <p:sldId id="1044" r:id="rId30"/>
    <p:sldId id="1045" r:id="rId31"/>
    <p:sldId id="1074" r:id="rId32"/>
    <p:sldId id="1073" r:id="rId33"/>
    <p:sldId id="1075" r:id="rId34"/>
    <p:sldId id="1046" r:id="rId35"/>
    <p:sldId id="1047" r:id="rId36"/>
    <p:sldId id="1048" r:id="rId37"/>
    <p:sldId id="1070" r:id="rId38"/>
    <p:sldId id="1076" r:id="rId39"/>
    <p:sldId id="1077" r:id="rId40"/>
    <p:sldId id="1078" r:id="rId41"/>
    <p:sldId id="1080" r:id="rId42"/>
    <p:sldId id="1079" r:id="rId43"/>
    <p:sldId id="1049" r:id="rId44"/>
    <p:sldId id="1050" r:id="rId45"/>
    <p:sldId id="1051" r:id="rId46"/>
    <p:sldId id="1052" r:id="rId47"/>
    <p:sldId id="1053" r:id="rId48"/>
    <p:sldId id="1054" r:id="rId49"/>
    <p:sldId id="1055" r:id="rId50"/>
    <p:sldId id="1056" r:id="rId51"/>
    <p:sldId id="1057" r:id="rId52"/>
    <p:sldId id="1058" r:id="rId53"/>
    <p:sldId id="1059" r:id="rId54"/>
    <p:sldId id="1060" r:id="rId55"/>
    <p:sldId id="1064" r:id="rId56"/>
    <p:sldId id="1065" r:id="rId57"/>
    <p:sldId id="1066" r:id="rId5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64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Draft </a:t>
            </a:r>
            <a:r>
              <a:rPr lang="en-US" altLang="zh-CN" sz="3200" dirty="0"/>
              <a:t>Teleconference </a:t>
            </a:r>
            <a:r>
              <a:rPr lang="en-US" altLang="zh-CN" sz="3200" dirty="0" smtClean="0"/>
              <a:t>Plan for Jan 2021 (</a:t>
            </a:r>
            <a:r>
              <a:rPr lang="en-US" altLang="zh-CN" sz="3200" dirty="0" err="1" smtClean="0"/>
              <a:t>tbc</a:t>
            </a:r>
            <a:r>
              <a:rPr lang="en-US" altLang="zh-CN" sz="3200" dirty="0" smtClean="0"/>
              <a:t>)</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75000"/>
                  </a:schemeClr>
                </a:solidFill>
                <a:cs typeface="+mn-ea"/>
                <a:sym typeface="+mn-ea"/>
              </a:rPr>
              <a:t>Jan </a:t>
            </a:r>
            <a:r>
              <a:rPr lang="en-US" altLang="zh-CN" sz="2400" dirty="0">
                <a:solidFill>
                  <a:schemeClr val="bg1">
                    <a:lumMod val="75000"/>
                  </a:schemeClr>
                </a:solidFill>
                <a:cs typeface="+mn-ea"/>
                <a:sym typeface="+mn-ea"/>
              </a:rPr>
              <a:t>8</a:t>
            </a:r>
            <a:r>
              <a:rPr lang="en-US" altLang="zh-CN" sz="2400" baseline="30000" dirty="0">
                <a:solidFill>
                  <a:schemeClr val="bg1">
                    <a:lumMod val="75000"/>
                  </a:schemeClr>
                </a:solidFill>
                <a:cs typeface="+mn-ea"/>
                <a:sym typeface="+mn-ea"/>
              </a:rPr>
              <a:t>th</a:t>
            </a:r>
            <a:r>
              <a:rPr lang="en-US" altLang="zh-CN" sz="2400" dirty="0">
                <a:solidFill>
                  <a:schemeClr val="bg1">
                    <a:lumMod val="75000"/>
                  </a:schemeClr>
                </a:solidFill>
                <a:cs typeface="+mn-ea"/>
                <a:sym typeface="+mn-ea"/>
              </a:rPr>
              <a:t>, 9:00am ~ 11:00 am, ET; </a:t>
            </a:r>
            <a:r>
              <a:rPr lang="en-US" altLang="zh-CN" sz="2400" dirty="0" err="1">
                <a:solidFill>
                  <a:schemeClr val="bg1">
                    <a:lumMod val="75000"/>
                  </a:schemeClr>
                </a:solidFill>
                <a:cs typeface="+mn-ea"/>
                <a:sym typeface="+mn-ea"/>
              </a:rPr>
              <a:t>Webex</a:t>
            </a:r>
            <a:r>
              <a:rPr lang="en-US" altLang="zh-CN" sz="2400" dirty="0">
                <a:solidFill>
                  <a:schemeClr val="bg1">
                    <a:lumMod val="75000"/>
                  </a:schemeClr>
                </a:solidFill>
                <a:cs typeface="+mn-ea"/>
                <a:sym typeface="+mn-ea"/>
              </a:rPr>
              <a:t> </a:t>
            </a:r>
          </a:p>
          <a:p>
            <a:pPr eaLnBrk="1" hangingPunct="1"/>
            <a:r>
              <a:rPr lang="en-US" altLang="zh-CN" sz="2400" dirty="0" smtClean="0">
                <a:solidFill>
                  <a:srgbClr val="00B050"/>
                </a:solidFill>
                <a:cs typeface="+mn-ea"/>
                <a:sym typeface="+mn-ea"/>
              </a:rPr>
              <a:t>Jan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1:15pm, </a:t>
            </a:r>
            <a:r>
              <a:rPr lang="en-US" altLang="zh-CN" sz="2400" dirty="0">
                <a:solidFill>
                  <a:srgbClr val="00B050"/>
                </a:solidFill>
                <a:cs typeface="+mn-ea"/>
                <a:sym typeface="+mn-ea"/>
              </a:rPr>
              <a:t>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(IEEE 802.11 Jan Interim) </a:t>
            </a:r>
            <a:endParaRPr lang="en-US" altLang="zh-CN" sz="2400" dirty="0">
              <a:solidFill>
                <a:srgbClr val="00B050"/>
              </a:solidFill>
              <a:cs typeface="+mn-ea"/>
              <a:sym typeface="+mn-ea"/>
            </a:endParaRPr>
          </a:p>
          <a:p>
            <a:pPr eaLnBrk="1" hangingPunct="1"/>
            <a:r>
              <a:rPr lang="en-US" altLang="zh-CN" sz="2400" dirty="0" smtClean="0">
                <a:solidFill>
                  <a:srgbClr val="00B050"/>
                </a:solidFill>
                <a:cs typeface="+mn-ea"/>
                <a:sym typeface="+mn-ea"/>
              </a:rPr>
              <a:t>Jan 12</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9:00am </a:t>
            </a:r>
            <a:r>
              <a:rPr lang="en-US" altLang="zh-CN" sz="2400" dirty="0">
                <a:solidFill>
                  <a:srgbClr val="00B050"/>
                </a:solidFill>
                <a:cs typeface="+mn-ea"/>
                <a:sym typeface="+mn-ea"/>
              </a:rPr>
              <a:t>~ 11:00 am,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smtClean="0">
                <a:solidFill>
                  <a:srgbClr val="00B050"/>
                </a:solidFill>
                <a:cs typeface="+mn-ea"/>
                <a:sym typeface="+mn-ea"/>
              </a:rPr>
              <a:t>Jan 13</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11:15am ~ 1:15pm, ET; </a:t>
            </a:r>
            <a:r>
              <a:rPr lang="en-US" altLang="zh-CN" sz="2400" dirty="0" err="1" smtClean="0">
                <a:solidFill>
                  <a:srgbClr val="00B050"/>
                </a:solidFill>
                <a:cs typeface="+mn-ea"/>
                <a:sym typeface="+mn-ea"/>
              </a:rPr>
              <a:t>Webex</a:t>
            </a:r>
            <a:r>
              <a:rPr lang="en-US" altLang="zh-CN" sz="2400" dirty="0">
                <a:solidFill>
                  <a:srgbClr val="00B050"/>
                </a:solidFill>
                <a:cs typeface="+mn-ea"/>
                <a:sym typeface="+mn-ea"/>
              </a:rPr>
              <a:t> (IEEE 802.11 Jan Interim)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615174260"/>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11-20/1923r5</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a:t>
                      </a:r>
                      <a:r>
                        <a:rPr lang="en-US" altLang="zh-CN" sz="1200" dirty="0" smtClean="0">
                          <a:solidFill>
                            <a:srgbClr val="0070C0"/>
                          </a:solidFill>
                          <a:sym typeface="+mn-ea"/>
                        </a:rPr>
                        <a:t>11-20/1907r1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11-20/1887r3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a:t>
            </a:r>
            <a:endParaRPr lang="en-US" altLang="zh-CN" dirty="0"/>
          </a:p>
        </p:txBody>
      </p:sp>
      <p:sp>
        <p:nvSpPr>
          <p:cNvPr id="3" name="文本占位符 2"/>
          <p:cNvSpPr>
            <a:spLocks noGrp="1"/>
          </p:cNvSpPr>
          <p:nvPr>
            <p:ph type="body" idx="1"/>
          </p:nvPr>
        </p:nvSpPr>
        <p:spPr>
          <a:xfrm>
            <a:off x="914400" y="2057436"/>
            <a:ext cx="10210532" cy="3893840"/>
          </a:xfrm>
        </p:spPr>
        <p:txBody>
          <a:bodyPr>
            <a:normAutofit fontScale="92500" lnSpcReduction="10000"/>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a:t>
            </a:r>
            <a:r>
              <a:rPr lang="en-US" altLang="zh-CN" sz="1600" dirty="0" smtClean="0">
                <a:solidFill>
                  <a:srgbClr val="00B050"/>
                </a:solidFill>
                <a:latin typeface="Calibri" panose="020F0502020204030204" pitchFamily="34" charset="0"/>
                <a:cs typeface="Calibri" panose="020F0502020204030204" pitchFamily="34" charset="0"/>
              </a:rPr>
              <a:t>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a:t>
            </a:r>
            <a:r>
              <a:rPr lang="en-US" altLang="zh-CN" sz="1600" dirty="0" smtClean="0">
                <a:solidFill>
                  <a:srgbClr val="00B050"/>
                </a:solidFill>
                <a:latin typeface="Calibri" panose="020F0502020204030204" pitchFamily="34" charset="0"/>
                <a:cs typeface="Calibri" panose="020F0502020204030204" pitchFamily="34" charset="0"/>
              </a:rPr>
              <a:t>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a:t>
            </a:r>
            <a:r>
              <a:rPr lang="en-US" altLang="zh-CN" sz="1600" dirty="0" smtClean="0">
                <a:solidFill>
                  <a:srgbClr val="00B050"/>
                </a:solidFill>
                <a:latin typeface="Calibri" panose="020F0502020204030204" pitchFamily="34" charset="0"/>
                <a:cs typeface="Calibri" panose="020F0502020204030204" pitchFamily="34" charset="0"/>
              </a:rPr>
              <a:t>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11-20/1990</a:t>
            </a:r>
            <a:r>
              <a:rPr lang="en-US" altLang="zh-CN" sz="1600" dirty="0">
                <a:solidFill>
                  <a:srgbClr val="FFC00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11-21/0016</a:t>
            </a:r>
            <a:r>
              <a:rPr lang="en-US" altLang="zh-CN" sz="1600" dirty="0">
                <a:solidFill>
                  <a:srgbClr val="FFC00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FFC000"/>
                </a:solidFill>
                <a:latin typeface="Calibri" panose="020F0502020204030204" pitchFamily="34" charset="0"/>
                <a:cs typeface="Calibri" panose="020F0502020204030204" pitchFamily="34" charset="0"/>
              </a:rPr>
              <a:t>Rui</a:t>
            </a:r>
            <a:r>
              <a:rPr lang="en-US" altLang="zh-CN" sz="1600" dirty="0">
                <a:solidFill>
                  <a:srgbClr val="FFC000"/>
                </a:solidFill>
                <a:latin typeface="Calibri" panose="020F0502020204030204" pitchFamily="34" charset="0"/>
                <a:cs typeface="Calibri" panose="020F0502020204030204" pitchFamily="34" charset="0"/>
              </a:rPr>
              <a:t> Cao (NXP</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11-21/0005</a:t>
            </a:r>
            <a:r>
              <a:rPr lang="en-US" altLang="zh-CN" sz="1600" dirty="0">
                <a:solidFill>
                  <a:srgbClr val="FFC00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11-21/0051,</a:t>
            </a:r>
            <a:r>
              <a:rPr lang="en-US" altLang="zh-CN" sz="1600" dirty="0">
                <a:solidFill>
                  <a:srgbClr val="FFC00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FFC000"/>
                </a:solidFill>
                <a:latin typeface="Calibri" panose="020F0502020204030204" pitchFamily="34" charset="0"/>
                <a:cs typeface="Calibri" panose="020F0502020204030204" pitchFamily="34" charset="0"/>
              </a:rPr>
              <a:t>2,</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smtClean="0">
                <a:solidFill>
                  <a:srgbClr val="FFC000"/>
                </a:solidFill>
                <a:latin typeface="Calibri" panose="020F0502020204030204" pitchFamily="34" charset="0"/>
                <a:cs typeface="Calibri" panose="020F0502020204030204" pitchFamily="34" charset="0"/>
              </a:rPr>
              <a:t>Hiroyuki</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smtClean="0">
                <a:solidFill>
                  <a:srgbClr val="FFC00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11-21/0044,</a:t>
            </a:r>
            <a:r>
              <a:rPr lang="en-US" altLang="zh-CN" sz="1600" dirty="0">
                <a:solidFill>
                  <a:schemeClr val="tx1"/>
                </a:solidFill>
                <a:latin typeface="Calibri" panose="020F0502020204030204" pitchFamily="34" charset="0"/>
                <a:cs typeface="Calibri" panose="020F0502020204030204" pitchFamily="34" charset="0"/>
              </a:rPr>
              <a:t> LB251 CIDs related to DMG STA with OCB </a:t>
            </a:r>
            <a:r>
              <a:rPr lang="en-US" altLang="zh-CN" sz="1600" dirty="0" smtClean="0">
                <a:solidFill>
                  <a:schemeClr val="tx1"/>
                </a:solidFill>
                <a:latin typeface="Calibri" panose="020F0502020204030204" pitchFamily="34" charset="0"/>
                <a:cs typeface="Calibri" panose="020F0502020204030204" pitchFamily="34" charset="0"/>
              </a:rPr>
              <a:t>operation, Hiroyuki</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smtClean="0">
                <a:solidFill>
                  <a:schemeClr val="tx1"/>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11-21/0045,</a:t>
            </a:r>
            <a:r>
              <a:rPr lang="en-US" altLang="zh-CN" sz="1600" dirty="0">
                <a:solidFill>
                  <a:schemeClr val="tx1"/>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chemeClr val="tx1"/>
                </a:solidFill>
                <a:latin typeface="Calibri" panose="020F0502020204030204" pitchFamily="34" charset="0"/>
                <a:cs typeface="Calibri" panose="020F0502020204030204" pitchFamily="34" charset="0"/>
              </a:rPr>
              <a:t>OCB, Hiroyuki</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(Panasonic</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11-21/0054r0, Renaming NGV,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eaLnBrk="0" hangingPunct="0">
              <a:buFontTx/>
              <a:buChar char="•"/>
              <a:defRPr/>
            </a:pPr>
            <a:r>
              <a:rPr lang="en-US" altLang="zh-CN" b="1" dirty="0" smtClean="0">
                <a:solidFill>
                  <a:srgbClr val="00B050"/>
                </a:solidFill>
              </a:rPr>
              <a:t>11-21/0003r1, cr-d1-0-clause-32-2, Bo Sun (ZTE)</a:t>
            </a:r>
          </a:p>
          <a:p>
            <a:pPr marL="800100" lvl="1" indent="-342900"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r>
              <a:rPr lang="en-US" altLang="zh-CN" b="1" dirty="0" smtClean="0"/>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11-13/0230r4, comment resolution </a:t>
            </a:r>
            <a:r>
              <a:rPr lang="en-US" altLang="zh-CN" b="1" dirty="0" err="1" smtClean="0">
                <a:solidFill>
                  <a:srgbClr val="00B050"/>
                </a:solidFill>
              </a:rPr>
              <a:t>toturial</a:t>
            </a:r>
            <a:r>
              <a:rPr lang="en-US" altLang="zh-CN" b="1" dirty="0" smtClean="0">
                <a:solidFill>
                  <a:srgbClr val="00B050"/>
                </a:solidFill>
              </a:rPr>
              <a:t>, Dorothy Stanley (HPE)</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solidFill>
                  <a:srgbClr val="00B050"/>
                </a:solidFill>
              </a:rPr>
              <a:t>SP for 11-21/0003r1</a:t>
            </a:r>
            <a:r>
              <a:rPr lang="en-US" altLang="zh-CN" b="1" dirty="0">
                <a:solidFill>
                  <a:srgbClr val="00B050"/>
                </a:solidFill>
              </a:rPr>
              <a:t>, cr-d1-0-clause-32-2, Bo Sun (ZTE)</a:t>
            </a:r>
          </a:p>
          <a:p>
            <a:pPr marL="800100" lvl="1" indent="-342900" algn="just" eaLnBrk="0" hangingPunct="0">
              <a:buFontTx/>
              <a:buChar char="•"/>
              <a:defRPr/>
            </a:pPr>
            <a:r>
              <a:rPr lang="en-US" altLang="zh-CN" b="1" dirty="0" smtClean="0"/>
              <a:t>SP for 11-20/1990r1, </a:t>
            </a:r>
            <a:r>
              <a:rPr lang="en-US" altLang="zh-CN" b="1" dirty="0"/>
              <a:t>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Note, please Editor to replace the doc reference in the comment resolutions with corresponding URL.</a:t>
            </a:r>
          </a:p>
          <a:p>
            <a:endParaRPr lang="en-US" altLang="zh-CN" dirty="0"/>
          </a:p>
          <a:p>
            <a:r>
              <a:rPr lang="en-US" altLang="zh-CN" dirty="0" smtClean="0"/>
              <a:t>12Y/0N/3A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158752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r>
              <a:rPr lang="en-GB" altLang="en-US" dirty="0" smtClean="0"/>
              <a:t>)</a:t>
            </a:r>
          </a:p>
          <a:p>
            <a:pPr lvl="1" indent="-342900" algn="just" eaLnBrk="0" hangingPunct="0">
              <a:buFontTx/>
              <a:buChar char="•"/>
              <a:defRPr/>
            </a:pPr>
            <a:r>
              <a:rPr lang="en-US" altLang="zh-CN" dirty="0" smtClean="0">
                <a:solidFill>
                  <a:srgbClr val="00B050"/>
                </a:solidFill>
              </a:rPr>
              <a:t>11-2019/2045r8, </a:t>
            </a:r>
            <a:r>
              <a:rPr lang="en-US" altLang="zh-CN" dirty="0" err="1" smtClean="0">
                <a:solidFill>
                  <a:srgbClr val="00B050"/>
                </a:solidFill>
              </a:rPr>
              <a:t>TGbd</a:t>
            </a:r>
            <a:r>
              <a:rPr lang="en-US" altLang="zh-CN" dirty="0" smtClean="0">
                <a:solidFill>
                  <a:srgbClr val="00B050"/>
                </a:solidFill>
              </a:rPr>
              <a:t> Editor’s Report, </a:t>
            </a:r>
            <a:r>
              <a:rPr lang="en-US" altLang="zh-CN" dirty="0" err="1" smtClean="0">
                <a:solidFill>
                  <a:srgbClr val="00B050"/>
                </a:solidFill>
              </a:rPr>
              <a:t>Bahar</a:t>
            </a:r>
            <a:r>
              <a:rPr lang="en-US" altLang="zh-CN" dirty="0" smtClean="0">
                <a:solidFill>
                  <a:srgbClr val="00B050"/>
                </a:solidFill>
              </a:rPr>
              <a:t> </a:t>
            </a:r>
            <a:r>
              <a:rPr lang="en-US" altLang="zh-CN" dirty="0" err="1" smtClean="0">
                <a:solidFill>
                  <a:srgbClr val="00B050"/>
                </a:solidFill>
              </a:rPr>
              <a:t>Sadeghi</a:t>
            </a:r>
            <a:r>
              <a:rPr lang="en-US" altLang="zh-CN" dirty="0" smtClean="0">
                <a:solidFill>
                  <a:srgbClr val="00B050"/>
                </a:solidFill>
              </a:rPr>
              <a:t> (Intel)</a:t>
            </a:r>
            <a:endParaRPr lang="en-GB" altLang="en-US" dirty="0" smtClean="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lvl="1" indent="-342900" algn="just" eaLnBrk="0" hangingPunct="0">
              <a:buFontTx/>
              <a:buChar char="•"/>
              <a:defRPr/>
            </a:pPr>
            <a:r>
              <a:rPr lang="en-US" altLang="zh-CN" sz="2100" dirty="0">
                <a:solidFill>
                  <a:srgbClr val="00B050"/>
                </a:solidFill>
              </a:rPr>
              <a:t>SP for </a:t>
            </a:r>
            <a:r>
              <a:rPr lang="en-US" altLang="zh-CN" sz="2100" dirty="0">
                <a:solidFill>
                  <a:srgbClr val="00B050"/>
                </a:solidFill>
              </a:rPr>
              <a:t>11-20/1946r2</a:t>
            </a:r>
            <a:r>
              <a:rPr lang="zh-CN" altLang="en-US" sz="2100" dirty="0">
                <a:solidFill>
                  <a:srgbClr val="00B050"/>
                </a:solidFill>
              </a:rPr>
              <a:t>， </a:t>
            </a:r>
            <a:r>
              <a:rPr lang="en-US" altLang="zh-CN" sz="2100" dirty="0">
                <a:solidFill>
                  <a:srgbClr val="00B050"/>
                </a:solidFill>
              </a:rPr>
              <a:t>Resolutions to 32.3.15 Parameters for NGV-MCSs,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a:t>
            </a:r>
            <a:r>
              <a:rPr lang="en-US" altLang="zh-CN" sz="2100" dirty="0">
                <a:solidFill>
                  <a:srgbClr val="00B050"/>
                </a:solidFill>
              </a:rPr>
              <a:t>11-20/1945r2</a:t>
            </a:r>
            <a:r>
              <a:rPr lang="zh-CN" altLang="en-US" sz="2100" dirty="0">
                <a:solidFill>
                  <a:srgbClr val="00B050"/>
                </a:solidFill>
              </a:rPr>
              <a:t>， </a:t>
            </a:r>
            <a:r>
              <a:rPr lang="en-US" altLang="zh-CN" sz="2100" dirty="0">
                <a:solidFill>
                  <a:srgbClr val="00B050"/>
                </a:solidFill>
              </a:rPr>
              <a:t>Resolutions to 32.3.5 NGV modulation and coding schemes,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a:t>
            </a:r>
            <a:r>
              <a:rPr lang="en-US" altLang="zh-CN" sz="2100" dirty="0">
                <a:solidFill>
                  <a:srgbClr val="00B050"/>
                </a:solidFill>
              </a:rPr>
              <a:t>11-20/1948r2</a:t>
            </a:r>
            <a:r>
              <a:rPr lang="zh-CN" altLang="en-US" sz="2100" dirty="0">
                <a:solidFill>
                  <a:srgbClr val="00B050"/>
                </a:solidFill>
              </a:rPr>
              <a:t>， </a:t>
            </a:r>
            <a:r>
              <a:rPr lang="en-US" altLang="zh-CN" sz="2100" dirty="0">
                <a:solidFill>
                  <a:srgbClr val="00B050"/>
                </a:solidFill>
              </a:rPr>
              <a:t>Resolutions to 32.3.10 Transmit specification,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FFC000"/>
                </a:solidFill>
              </a:rPr>
              <a:t>SP for 11-20/1990r1, comment-resolution-for-receiver-specification, </a:t>
            </a:r>
            <a:r>
              <a:rPr lang="en-US" altLang="zh-CN" sz="2100" dirty="0" err="1">
                <a:solidFill>
                  <a:srgbClr val="FFC000"/>
                </a:solidFill>
              </a:rPr>
              <a:t>Rui</a:t>
            </a:r>
            <a:r>
              <a:rPr lang="en-US" altLang="zh-CN" sz="2100" dirty="0">
                <a:solidFill>
                  <a:srgbClr val="FFC000"/>
                </a:solidFill>
              </a:rPr>
              <a:t> Cao (NXP</a:t>
            </a:r>
            <a:r>
              <a:rPr lang="en-US" altLang="zh-CN" sz="2100" dirty="0">
                <a:solidFill>
                  <a:srgbClr val="FFC000"/>
                </a:solidFill>
              </a:rPr>
              <a:t>)</a:t>
            </a:r>
            <a:endParaRPr lang="en-US" altLang="zh-CN" sz="2100" dirty="0">
              <a:solidFill>
                <a:srgbClr val="FFC000"/>
              </a:solidFill>
            </a:endParaRPr>
          </a:p>
          <a:p>
            <a:pPr lvl="1" indent="-342900" algn="just" eaLnBrk="0" hangingPunct="0">
              <a:buFontTx/>
              <a:buChar char="•"/>
              <a:defRPr/>
            </a:pPr>
            <a:r>
              <a:rPr lang="en-US" altLang="zh-CN" sz="2100"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#1 </a:t>
            </a:r>
            <a:r>
              <a:rPr lang="en-US" altLang="zh-CN" dirty="0" smtClean="0"/>
              <a:t>(CR, </a:t>
            </a:r>
            <a:r>
              <a:rPr lang="en-US" altLang="zh-CN" dirty="0" smtClean="0"/>
              <a:t>11-20/1946r2)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1075 and 1685</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24Y/1N/16A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38190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#2 </a:t>
            </a:r>
            <a:r>
              <a:rPr lang="en-US" altLang="zh-CN" dirty="0" smtClean="0"/>
              <a:t>(CR, </a:t>
            </a:r>
            <a:r>
              <a:rPr lang="en-US" altLang="zh-CN" dirty="0" smtClean="0"/>
              <a:t>11-20/1945r2)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11-20/1945r2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1785, 1304, 1155, 1631, 1173, 1548, 1795 and </a:t>
            </a:r>
            <a:r>
              <a:rPr lang="en-GB" altLang="zh-CN" sz="2100" dirty="0" smtClean="0">
                <a:latin typeface="Calibri" panose="020F0502020204030204" pitchFamily="34" charset="0"/>
                <a:cs typeface="Calibri" panose="020F0502020204030204" pitchFamily="34" charset="0"/>
              </a:rPr>
              <a:t>1570</a:t>
            </a:r>
            <a:endParaRPr lang="zh-CN" altLang="zh-CN"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With resolution to CID 1155, 1631, 1173, 1548 and 1795 as “Revised” and updated in 11-20/1945r3.</a:t>
            </a:r>
            <a:endParaRPr lang="en-US" altLang="zh-CN" dirty="0" smtClean="0"/>
          </a:p>
          <a:p>
            <a:endParaRPr lang="en-US" altLang="zh-CN" dirty="0"/>
          </a:p>
          <a:p>
            <a:r>
              <a:rPr lang="en-US" altLang="zh-CN" dirty="0" smtClean="0"/>
              <a:t>22Y/0N/16A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60138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a:t>
            </a:r>
            <a:r>
              <a:rPr lang="en-US" altLang="zh-CN" dirty="0" smtClean="0"/>
              <a:t>#3 </a:t>
            </a:r>
            <a:r>
              <a:rPr lang="en-US" altLang="zh-CN" dirty="0" smtClean="0"/>
              <a:t>(CR, </a:t>
            </a:r>
            <a:r>
              <a:rPr lang="en-US" altLang="zh-CN" dirty="0" smtClean="0"/>
              <a:t>11-20/1948r2)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a:t>
            </a:r>
            <a:r>
              <a:rPr lang="en-US" altLang="zh-CN" sz="2400" dirty="0" smtClean="0">
                <a:sym typeface="+mn-ea"/>
              </a:rPr>
              <a:t>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11-20/1948r2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1088, 1322, 1586, 1587, 1677, 1089, 1588 and </a:t>
            </a:r>
            <a:r>
              <a:rPr lang="en-GB" altLang="zh-CN" sz="2100" dirty="0" smtClean="0">
                <a:latin typeface="Calibri" panose="020F0502020204030204" pitchFamily="34" charset="0"/>
                <a:cs typeface="Calibri" panose="020F0502020204030204" pitchFamily="34" charset="0"/>
              </a:rPr>
              <a:t>1589</a:t>
            </a:r>
            <a:endParaRPr lang="en-US" altLang="zh-CN" dirty="0" smtClean="0"/>
          </a:p>
          <a:p>
            <a:endParaRPr lang="en-US" altLang="zh-CN" dirty="0"/>
          </a:p>
          <a:p>
            <a:r>
              <a:rPr lang="en-US" altLang="zh-CN" dirty="0" smtClean="0"/>
              <a:t>20Y/1N/20A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61678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 for presented CRs</a:t>
            </a:r>
          </a:p>
          <a:p>
            <a:pPr lvl="1" eaLnBrk="0" hangingPunct="0">
              <a:defRPr/>
            </a:pPr>
            <a:r>
              <a:rPr lang="en-US" altLang="zh-CN" dirty="0"/>
              <a:t>SP for 11-20/1990r1, comment-resolution-for-receiver-specification, </a:t>
            </a:r>
            <a:r>
              <a:rPr lang="en-US" altLang="zh-CN" dirty="0" err="1"/>
              <a:t>Rui</a:t>
            </a:r>
            <a:r>
              <a:rPr lang="en-US" altLang="zh-CN" dirty="0"/>
              <a:t> Cao (NXP)</a:t>
            </a:r>
          </a:p>
          <a:p>
            <a:pPr lvl="1" eaLnBrk="0" hangingPunct="0">
              <a:defRPr/>
            </a:pPr>
            <a:r>
              <a:rPr lang="en-US" altLang="zh-CN" sz="2100" dirty="0"/>
              <a:t>SP for 11-21/0016, comment-resolution-for-mathematical-description-and-related, </a:t>
            </a:r>
            <a:r>
              <a:rPr lang="en-US" altLang="zh-CN" sz="2100" dirty="0" err="1"/>
              <a:t>Rui</a:t>
            </a:r>
            <a:r>
              <a:rPr lang="en-US" altLang="zh-CN" sz="2100" dirty="0"/>
              <a:t> Cao (NXP)</a:t>
            </a:r>
          </a:p>
          <a:p>
            <a:pPr lvl="1" eaLnBrk="0" hangingPunct="0">
              <a:defRPr/>
            </a:pPr>
            <a:r>
              <a:rPr lang="en-US" altLang="zh-CN" sz="2100" dirty="0"/>
              <a:t>SP for 11-21/0005, cr-d1-0-clause-32-4, Bo Sun (ZTE)</a:t>
            </a:r>
          </a:p>
          <a:p>
            <a:pPr lvl="1" eaLnBrk="0" hangingPunct="0">
              <a:defRPr/>
            </a:pPr>
            <a:r>
              <a:rPr lang="en-US" altLang="zh-CN" sz="2100" dirty="0"/>
              <a:t>SP for 11-21/0006, cr-d1-0-clause-17-2_17-3, Bo Sun (ZTE)</a:t>
            </a:r>
          </a:p>
          <a:p>
            <a:pPr lvl="1" eaLnBrk="0" hangingPunct="0">
              <a:defRPr/>
            </a:pPr>
            <a:r>
              <a:rPr lang="en-US" altLang="zh-CN" sz="2100" dirty="0"/>
              <a:t>SP for 11-21/0051, CR for CIDs related to DMG STA with OCB operation part 2, Hiroyuki </a:t>
            </a:r>
            <a:r>
              <a:rPr lang="en-US" altLang="zh-CN" sz="2100" dirty="0" err="1"/>
              <a:t>Motozuka</a:t>
            </a:r>
            <a:r>
              <a:rPr lang="en-US" altLang="zh-CN" sz="2100" dirty="0"/>
              <a:t> (Panasonic)</a:t>
            </a:r>
          </a:p>
          <a:p>
            <a:pPr lvl="0" algn="just" eaLnBrk="0" hangingPunct="0">
              <a:defRPr/>
            </a:pPr>
            <a:r>
              <a:rPr lang="en-GB" altLang="en-US" dirty="0"/>
              <a:t>Timeline discussion</a:t>
            </a:r>
          </a:p>
          <a:p>
            <a:pPr algn="just" eaLnBrk="0" hangingPunct="0">
              <a:defRPr/>
            </a:pPr>
            <a:r>
              <a:rPr lang="en-GB" altLang="en-US" dirty="0" smtClean="0"/>
              <a:t>Motions </a:t>
            </a:r>
            <a:r>
              <a:rPr lang="en-GB" altLang="en-US" dirty="0"/>
              <a:t>for minutes, comment resolutions and spec draft </a:t>
            </a:r>
            <a:r>
              <a:rPr lang="en-GB" altLang="en-US" dirty="0" smtClean="0"/>
              <a:t>D1.2</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lvl="1" eaLnBrk="0" hangingPunct="0">
              <a:defRPr/>
            </a:pPr>
            <a:r>
              <a:rPr lang="en-US" altLang="zh-CN" sz="2100" dirty="0" smtClean="0"/>
              <a:t>Complete </a:t>
            </a:r>
            <a:r>
              <a:rPr lang="en-US" altLang="zh-CN" sz="2100"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 (CR, 11-20/1990r1)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11-20/1990r1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1005, 1090, 1091, 1092, 1111, 1185, 1186, 1187, 1188, 1189, 1190, 1191, 1192, 1194, 1547, 1590, 1591, 1592, 1596, 1597, 1678, 1679, 1680, </a:t>
            </a:r>
            <a:r>
              <a:rPr lang="en-US" altLang="zh-CN" sz="2100" dirty="0" smtClean="0">
                <a:latin typeface="Calibri" panose="020F0502020204030204" pitchFamily="34" charset="0"/>
                <a:cs typeface="Calibri" panose="020F0502020204030204" pitchFamily="34" charset="0"/>
              </a:rPr>
              <a:t>and 1786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Y/N/A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(TC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teleconference minutes </a:t>
            </a:r>
            <a:r>
              <a:rPr lang="en-US" altLang="zh-CN" sz="2400" dirty="0" smtClean="0">
                <a:sym typeface="+mn-ea"/>
              </a:rPr>
              <a:t>for Nov 2020 IEEE 802.11 plenary week as in 11-20/1775r1, and minutes for </a:t>
            </a:r>
            <a:r>
              <a:rPr lang="en-US" altLang="zh-CN" sz="2400" dirty="0" err="1" smtClean="0">
                <a:sym typeface="+mn-ea"/>
              </a:rPr>
              <a:t>TGbd</a:t>
            </a:r>
            <a:r>
              <a:rPr lang="en-US" altLang="zh-CN" sz="2400" dirty="0" smtClean="0">
                <a:sym typeface="+mn-ea"/>
              </a:rPr>
              <a:t> </a:t>
            </a:r>
            <a:r>
              <a:rPr lang="en-US" altLang="zh-CN" sz="2400" dirty="0" err="1" smtClean="0">
                <a:sym typeface="+mn-ea"/>
              </a:rPr>
              <a:t>telecofnerences</a:t>
            </a:r>
            <a:r>
              <a:rPr lang="en-US" altLang="zh-CN" sz="2400" dirty="0" smtClean="0">
                <a:sym typeface="+mn-ea"/>
              </a:rPr>
              <a:t> before IEEE 802.11 Jan-2021 plenary week as in 11-20/1907r1.</a:t>
            </a:r>
            <a:endParaRPr lang="zh-CN" altLang="en-US" sz="2400" dirty="0">
              <a:sym typeface="+mn-ea"/>
            </a:endParaRPr>
          </a:p>
          <a:p>
            <a:endParaRPr lang="en-US" altLang="zh-CN" dirty="0" smtClean="0"/>
          </a:p>
          <a:p>
            <a:endParaRPr lang="en-US" altLang="zh-CN" dirty="0"/>
          </a:p>
          <a:p>
            <a:r>
              <a:rPr lang="en-US" altLang="zh-CN" dirty="0" smtClean="0"/>
              <a:t>Moved:</a:t>
            </a:r>
          </a:p>
          <a:p>
            <a:r>
              <a:rPr lang="en-US" altLang="zh-CN" dirty="0" smtClean="0"/>
              <a:t>Seconded:</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2626157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(Timeline)</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teleconference minutes </a:t>
            </a:r>
            <a:r>
              <a:rPr lang="en-US" altLang="zh-CN" sz="2400" dirty="0" smtClean="0">
                <a:sym typeface="+mn-ea"/>
              </a:rPr>
              <a:t>for Nov 2020 IEEE 802.11 plenary week as in 11-20/1775r1, and minutes for </a:t>
            </a:r>
            <a:r>
              <a:rPr lang="en-US" altLang="zh-CN" sz="2400" dirty="0" err="1" smtClean="0">
                <a:sym typeface="+mn-ea"/>
              </a:rPr>
              <a:t>TGbd</a:t>
            </a:r>
            <a:r>
              <a:rPr lang="en-US" altLang="zh-CN" sz="2400" dirty="0" smtClean="0">
                <a:sym typeface="+mn-ea"/>
              </a:rPr>
              <a:t> </a:t>
            </a:r>
            <a:r>
              <a:rPr lang="en-US" altLang="zh-CN" sz="2400" dirty="0" err="1" smtClean="0">
                <a:sym typeface="+mn-ea"/>
              </a:rPr>
              <a:t>telecofnerences</a:t>
            </a:r>
            <a:r>
              <a:rPr lang="en-US" altLang="zh-CN" sz="2400" dirty="0" smtClean="0">
                <a:sym typeface="+mn-ea"/>
              </a:rPr>
              <a:t> before IEEE 802.11 Jan-2021 plenary week as in 11-20/1907r1.</a:t>
            </a:r>
            <a:endParaRPr lang="zh-CN" altLang="en-US" sz="2400" dirty="0">
              <a:sym typeface="+mn-ea"/>
            </a:endParaRPr>
          </a:p>
          <a:p>
            <a:endParaRPr lang="en-US" altLang="zh-CN" dirty="0" smtClean="0"/>
          </a:p>
          <a:p>
            <a:endParaRPr lang="en-US" altLang="zh-CN" dirty="0"/>
          </a:p>
          <a:p>
            <a:r>
              <a:rPr lang="en-US" altLang="zh-CN" dirty="0" smtClean="0"/>
              <a:t>Moved:</a:t>
            </a:r>
          </a:p>
          <a:p>
            <a:r>
              <a:rPr lang="en-US" altLang="zh-CN" dirty="0" smtClean="0"/>
              <a:t>Seconded:</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912440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(CRs)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following CRs that have been presented in </a:t>
            </a:r>
            <a:r>
              <a:rPr lang="en-US" altLang="zh-CN" sz="2400" dirty="0" err="1" smtClean="0">
                <a:sym typeface="+mn-ea"/>
              </a:rPr>
              <a:t>TGbd</a:t>
            </a:r>
            <a:r>
              <a:rPr lang="en-US" altLang="zh-CN" sz="2400" dirty="0" smtClean="0">
                <a:sym typeface="+mn-ea"/>
              </a:rPr>
              <a:t> teleconferences and run SPs with majority support:</a:t>
            </a:r>
            <a:endParaRPr lang="zh-CN" altLang="en-US" sz="2400" dirty="0">
              <a:sym typeface="+mn-ea"/>
            </a:endParaRPr>
          </a:p>
          <a:p>
            <a:endParaRPr lang="en-US" altLang="zh-CN" dirty="0" smtClean="0"/>
          </a:p>
          <a:p>
            <a:endParaRPr lang="en-US" altLang="zh-CN" dirty="0"/>
          </a:p>
          <a:p>
            <a:r>
              <a:rPr lang="en-US" altLang="zh-CN" dirty="0" smtClean="0"/>
              <a:t>Moved:</a:t>
            </a:r>
          </a:p>
          <a:p>
            <a:r>
              <a:rPr lang="en-US" altLang="zh-CN" dirty="0" smtClean="0"/>
              <a:t>Seconded:</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625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(CRs)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IEEE P802.11bd D1.1 with incorporating resolutions to editorial CIDs and resolutions to editorial CIDs as in ……</a:t>
            </a:r>
            <a:endParaRPr lang="zh-CN" altLang="en-US" sz="2400" dirty="0">
              <a:sym typeface="+mn-ea"/>
            </a:endParaRPr>
          </a:p>
          <a:p>
            <a:endParaRPr lang="en-US" altLang="zh-CN" dirty="0" smtClean="0"/>
          </a:p>
          <a:p>
            <a:endParaRPr lang="en-US" altLang="zh-CN" dirty="0"/>
          </a:p>
          <a:p>
            <a:r>
              <a:rPr lang="en-US" altLang="zh-CN" dirty="0" smtClean="0"/>
              <a:t>Moved:</a:t>
            </a:r>
          </a:p>
          <a:p>
            <a:r>
              <a:rPr lang="en-US" altLang="zh-CN" dirty="0" smtClean="0"/>
              <a:t>Seconded:</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75031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(D1.2)</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allow </a:t>
            </a:r>
            <a:r>
              <a:rPr lang="en-US" altLang="zh-CN" sz="2400" dirty="0" err="1" smtClean="0">
                <a:sym typeface="+mn-ea"/>
              </a:rPr>
              <a:t>TGbd</a:t>
            </a:r>
            <a:r>
              <a:rPr lang="en-US" altLang="zh-CN" sz="2400" dirty="0" smtClean="0">
                <a:sym typeface="+mn-ea"/>
              </a:rPr>
              <a:t> editor to generate IEEE P802.11bd D1.2 based on approved comment resolutions and approved IEEE P802.11bd D1.1</a:t>
            </a:r>
            <a:r>
              <a:rPr lang="en-US" altLang="zh-CN" sz="2400" dirty="0" smtClean="0">
                <a:sym typeface="+mn-ea"/>
              </a:rPr>
              <a:t>.</a:t>
            </a:r>
            <a:endParaRPr lang="zh-CN" altLang="en-US" sz="2400" dirty="0">
              <a:sym typeface="+mn-ea"/>
            </a:endParaRPr>
          </a:p>
          <a:p>
            <a:endParaRPr lang="en-US" altLang="zh-CN" dirty="0" smtClean="0"/>
          </a:p>
          <a:p>
            <a:endParaRPr lang="en-US" altLang="zh-CN" dirty="0"/>
          </a:p>
          <a:p>
            <a:r>
              <a:rPr lang="en-US" altLang="zh-CN" dirty="0" smtClean="0"/>
              <a:t>Moved:</a:t>
            </a:r>
          </a:p>
          <a:p>
            <a:r>
              <a:rPr lang="en-US" altLang="zh-CN" dirty="0" smtClean="0"/>
              <a:t>Seconded:</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369580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SPs for presented CRs</a:t>
            </a:r>
          </a:p>
          <a:p>
            <a:pPr marL="800100" lvl="1" indent="-342900" algn="just" eaLnBrk="0" hangingPunct="0">
              <a:buFontTx/>
              <a:buChar char="•"/>
              <a:defRPr/>
            </a:pPr>
            <a:r>
              <a:rPr lang="en-US" altLang="zh-CN" b="1"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39399</TotalTime>
  <Words>4068</Words>
  <Application>Microsoft Office PowerPoint</Application>
  <PresentationFormat>宽屏</PresentationFormat>
  <Paragraphs>753</Paragraphs>
  <Slides>57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57</vt:i4>
      </vt:variant>
    </vt:vector>
  </HeadingPairs>
  <TitlesOfParts>
    <vt:vector size="6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Draft Teleconference Plan for Jan 2021 (tbc)</vt:lpstr>
      <vt:lpstr>TGbd Documents Update</vt:lpstr>
      <vt:lpstr>Current TGbd Timeline</vt:lpstr>
      <vt:lpstr>Submission List</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#1 (CR, 11-21/0003)</vt:lpstr>
      <vt:lpstr>IEEE 802.11 TGbd Teleconference IEEE 802.11 Jan 2021 Interim</vt:lpstr>
      <vt:lpstr>Teleconference Bridge Information</vt:lpstr>
      <vt:lpstr>PowerPoint 演示文稿</vt:lpstr>
      <vt:lpstr>SP #1 (CR, 11-20/1946r2)</vt:lpstr>
      <vt:lpstr>SP #2 (CR, 11-20/1945r2)</vt:lpstr>
      <vt:lpstr>SP #3 (CR, 11-20/1948r2)</vt:lpstr>
      <vt:lpstr>PowerPoint 演示文稿</vt:lpstr>
      <vt:lpstr>Teleconference Bridge Information</vt:lpstr>
      <vt:lpstr>PowerPoint 演示文稿</vt:lpstr>
      <vt:lpstr>SP #? (CR, 11-20/1990r1)</vt:lpstr>
      <vt:lpstr>Motion #1 (TC minutes)</vt:lpstr>
      <vt:lpstr>Motion #2 (Timeline)</vt:lpstr>
      <vt:lpstr>Motion #3 (CRs)</vt:lpstr>
      <vt:lpstr>Motion #4 (CRs)</vt:lpstr>
      <vt:lpstr>Motion #4 (D1.2)</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4818</cp:revision>
  <cp:lastPrinted>2014-11-04T15:04:00Z</cp:lastPrinted>
  <dcterms:created xsi:type="dcterms:W3CDTF">2007-04-17T18:10:00Z</dcterms:created>
  <dcterms:modified xsi:type="dcterms:W3CDTF">2021-01-11T18:50:06Z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