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handoutMasterIdLst>
    <p:handoutMasterId r:id="rId52"/>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28" r:id="rId19"/>
    <p:sldId id="1039" r:id="rId20"/>
    <p:sldId id="1030" r:id="rId21"/>
    <p:sldId id="1067" r:id="rId22"/>
    <p:sldId id="1068" r:id="rId23"/>
    <p:sldId id="1069" r:id="rId24"/>
    <p:sldId id="1040" r:id="rId25"/>
    <p:sldId id="1041" r:id="rId26"/>
    <p:sldId id="1042" r:id="rId27"/>
    <p:sldId id="1072" r:id="rId28"/>
    <p:sldId id="1043" r:id="rId29"/>
    <p:sldId id="1044" r:id="rId30"/>
    <p:sldId id="1045" r:id="rId31"/>
    <p:sldId id="1070" r:id="rId32"/>
    <p:sldId id="1046" r:id="rId33"/>
    <p:sldId id="1047" r:id="rId34"/>
    <p:sldId id="1048" r:id="rId35"/>
    <p:sldId id="1049" r:id="rId36"/>
    <p:sldId id="1050" r:id="rId37"/>
    <p:sldId id="1051" r:id="rId38"/>
    <p:sldId id="1052" r:id="rId39"/>
    <p:sldId id="1053" r:id="rId40"/>
    <p:sldId id="1054" r:id="rId41"/>
    <p:sldId id="1055" r:id="rId42"/>
    <p:sldId id="1056" r:id="rId43"/>
    <p:sldId id="1057" r:id="rId44"/>
    <p:sldId id="1058" r:id="rId45"/>
    <p:sldId id="1059" r:id="rId46"/>
    <p:sldId id="1060" r:id="rId47"/>
    <p:sldId id="1064" r:id="rId48"/>
    <p:sldId id="1065" r:id="rId49"/>
    <p:sldId id="1066" r:id="rId5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2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75000"/>
                  </a:schemeClr>
                </a:solidFill>
                <a:cs typeface="+mn-ea"/>
                <a:sym typeface="+mn-ea"/>
              </a:rPr>
              <a:t>Jan </a:t>
            </a:r>
            <a:r>
              <a:rPr lang="en-US" altLang="zh-CN" sz="2400" dirty="0">
                <a:solidFill>
                  <a:schemeClr val="bg1">
                    <a:lumMod val="75000"/>
                  </a:schemeClr>
                </a:solidFill>
                <a:cs typeface="+mn-ea"/>
                <a:sym typeface="+mn-ea"/>
              </a:rPr>
              <a:t>8</a:t>
            </a:r>
            <a:r>
              <a:rPr lang="en-US" altLang="zh-CN" sz="2400" baseline="30000" dirty="0">
                <a:solidFill>
                  <a:schemeClr val="bg1">
                    <a:lumMod val="75000"/>
                  </a:schemeClr>
                </a:solidFill>
                <a:cs typeface="+mn-ea"/>
                <a:sym typeface="+mn-ea"/>
              </a:rPr>
              <a:t>th</a:t>
            </a:r>
            <a:r>
              <a:rPr lang="en-US" altLang="zh-CN" sz="2400" dirty="0">
                <a:solidFill>
                  <a:schemeClr val="bg1">
                    <a:lumMod val="75000"/>
                  </a:schemeClr>
                </a:solidFill>
                <a:cs typeface="+mn-ea"/>
                <a:sym typeface="+mn-ea"/>
              </a:rPr>
              <a:t>, 9:00am ~ 11:00 am, ET; </a:t>
            </a:r>
            <a:r>
              <a:rPr lang="en-US" altLang="zh-CN" sz="2400" dirty="0" err="1">
                <a:solidFill>
                  <a:schemeClr val="bg1">
                    <a:lumMod val="75000"/>
                  </a:schemeClr>
                </a:solidFill>
                <a:cs typeface="+mn-ea"/>
                <a:sym typeface="+mn-ea"/>
              </a:rPr>
              <a:t>Webex</a:t>
            </a:r>
            <a:r>
              <a:rPr lang="en-US" altLang="zh-CN" sz="2400" dirty="0">
                <a:solidFill>
                  <a:schemeClr val="bg1">
                    <a:lumMod val="75000"/>
                  </a:schemeClr>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838233870"/>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a:t>
                      </a:r>
                      <a:r>
                        <a:rPr lang="en-US" altLang="zh-CN" sz="1200" dirty="0" smtClean="0">
                          <a:solidFill>
                            <a:srgbClr val="0070C0"/>
                          </a:solidFill>
                          <a:sym typeface="+mn-ea"/>
                        </a:rPr>
                        <a:t>11-20/1907r1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11-20/1887r3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14400" y="2057436"/>
            <a:ext cx="10210532" cy="3893840"/>
          </a:xfrm>
        </p:spPr>
        <p:txBody>
          <a:bodyPr>
            <a:normAutofit lnSpcReduction="10000"/>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11-20/1945r1, Resolutions </a:t>
            </a:r>
            <a:r>
              <a:rPr lang="en-US" altLang="zh-CN" sz="1600" dirty="0">
                <a:solidFill>
                  <a:srgbClr val="FFC00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Newracom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11-20/1946r1, Resolutions </a:t>
            </a:r>
            <a:r>
              <a:rPr lang="en-US" altLang="zh-CN" sz="1600" dirty="0">
                <a:solidFill>
                  <a:srgbClr val="FFC000"/>
                </a:solidFill>
                <a:latin typeface="Calibri" panose="020F0502020204030204" pitchFamily="34" charset="0"/>
                <a:cs typeface="Calibri" panose="020F0502020204030204" pitchFamily="34" charset="0"/>
              </a:rPr>
              <a:t>to 32.3.15 Parameters for NGV-MCSs,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Newracom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11-20/1948r1, Resolutions </a:t>
            </a:r>
            <a:r>
              <a:rPr lang="en-US" altLang="zh-CN" sz="1600" dirty="0">
                <a:solidFill>
                  <a:srgbClr val="FFC000"/>
                </a:solidFill>
                <a:latin typeface="Calibri" panose="020F0502020204030204" pitchFamily="34" charset="0"/>
                <a:cs typeface="Calibri" panose="020F0502020204030204" pitchFamily="34" charset="0"/>
              </a:rPr>
              <a:t>to 32.3.10 Transmit specification,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Newracom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11-20/1990</a:t>
            </a:r>
            <a:r>
              <a:rPr lang="en-US" altLang="zh-CN" sz="1600" dirty="0">
                <a:solidFill>
                  <a:srgbClr val="FFC00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11-21/0016</a:t>
            </a:r>
            <a:r>
              <a:rPr lang="en-US" altLang="zh-CN" sz="1600" dirty="0">
                <a:solidFill>
                  <a:schemeClr val="tx1"/>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chemeClr val="tx1"/>
                </a:solidFill>
                <a:latin typeface="Calibri" panose="020F0502020204030204" pitchFamily="34" charset="0"/>
                <a:cs typeface="Calibri" panose="020F0502020204030204" pitchFamily="34" charset="0"/>
              </a:rPr>
              <a:t>Rui</a:t>
            </a:r>
            <a:r>
              <a:rPr lang="en-US" altLang="zh-CN" sz="1600" dirty="0">
                <a:solidFill>
                  <a:schemeClr val="tx1"/>
                </a:solidFill>
                <a:latin typeface="Calibri" panose="020F0502020204030204" pitchFamily="34" charset="0"/>
                <a:cs typeface="Calibri" panose="020F0502020204030204" pitchFamily="34" charset="0"/>
              </a:rPr>
              <a:t> Cao (NXP</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11-21/0005</a:t>
            </a:r>
            <a:r>
              <a:rPr lang="en-US" altLang="zh-CN" sz="1600" dirty="0">
                <a:solidFill>
                  <a:schemeClr val="tx1"/>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11-21/0006, cr-d1-0-clause-17-2_17-3, Bo Sun (ZTE</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11-21/0051,</a:t>
            </a:r>
            <a:r>
              <a:rPr lang="en-US" altLang="zh-CN" sz="1600" dirty="0">
                <a:solidFill>
                  <a:schemeClr val="tx1"/>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chemeClr val="tx1"/>
                </a:solidFill>
                <a:latin typeface="Calibri" panose="020F0502020204030204" pitchFamily="34" charset="0"/>
                <a:cs typeface="Calibri" panose="020F0502020204030204" pitchFamily="34" charset="0"/>
              </a:rPr>
              <a:t>2,</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Hiroyuki</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11-21/0044,</a:t>
            </a:r>
            <a:r>
              <a:rPr lang="en-US" altLang="zh-CN" sz="1600" dirty="0">
                <a:solidFill>
                  <a:schemeClr val="tx1"/>
                </a:solidFill>
                <a:latin typeface="Calibri" panose="020F0502020204030204" pitchFamily="34" charset="0"/>
                <a:cs typeface="Calibri" panose="020F0502020204030204" pitchFamily="34" charset="0"/>
              </a:rPr>
              <a:t> LB251 CIDs related to DMG STA with OCB </a:t>
            </a:r>
            <a:r>
              <a:rPr lang="en-US" altLang="zh-CN" sz="1600" dirty="0" smtClean="0">
                <a:solidFill>
                  <a:schemeClr val="tx1"/>
                </a:solidFill>
                <a:latin typeface="Calibri" panose="020F0502020204030204" pitchFamily="34" charset="0"/>
                <a:cs typeface="Calibri" panose="020F0502020204030204" pitchFamily="34" charset="0"/>
              </a:rPr>
              <a:t>operation, Hiroyuki</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11-21/0045,</a:t>
            </a:r>
            <a:r>
              <a:rPr lang="en-US" altLang="zh-CN" sz="1600" dirty="0">
                <a:solidFill>
                  <a:schemeClr val="tx1"/>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chemeClr val="tx1"/>
                </a:solidFill>
                <a:latin typeface="Calibri" panose="020F0502020204030204" pitchFamily="34" charset="0"/>
                <a:cs typeface="Calibri" panose="020F0502020204030204" pitchFamily="34" charset="0"/>
              </a:rPr>
              <a:t>OCB, Hiroyuki</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11-21/0003r1, cr-d1-0-clause-32-2, Bo Sun (ZTE)</a:t>
            </a:r>
          </a:p>
          <a:p>
            <a:pPr marL="800100" lvl="1" indent="-342900" algn="just"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algn="just"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solidFill>
                  <a:srgbClr val="00B050"/>
                </a:solidFill>
              </a:rPr>
              <a:t>11-13/0230</a:t>
            </a:r>
            <a:r>
              <a:rPr lang="en-US" altLang="zh-CN" b="1" dirty="0" smtClean="0">
                <a:solidFill>
                  <a:srgbClr val="00B050"/>
                </a:solidFill>
              </a:rPr>
              <a:t>r4, comment resolution </a:t>
            </a:r>
            <a:r>
              <a:rPr lang="en-US" altLang="zh-CN" b="1" dirty="0" err="1" smtClean="0">
                <a:solidFill>
                  <a:srgbClr val="00B050"/>
                </a:solidFill>
              </a:rPr>
              <a:t>toturial</a:t>
            </a:r>
            <a:r>
              <a:rPr lang="en-US" altLang="zh-CN" b="1" dirty="0" smtClean="0">
                <a:solidFill>
                  <a:srgbClr val="00B050"/>
                </a:solidFill>
              </a:rPr>
              <a:t>, </a:t>
            </a:r>
            <a:r>
              <a:rPr lang="en-US" altLang="zh-CN" b="1" dirty="0" smtClean="0">
                <a:solidFill>
                  <a:srgbClr val="00B050"/>
                </a:solidFill>
              </a:rPr>
              <a:t>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a:t>
            </a:r>
            <a:r>
              <a:rPr lang="en-US" altLang="zh-CN" b="1" dirty="0" smtClean="0"/>
              <a:t>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endParaRPr lang="en-US" altLang="zh-CN" dirty="0" smtClean="0"/>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a:t>
            </a:r>
            <a:r>
              <a:rPr lang="en-GB" altLang="en-US" dirty="0" smtClean="0"/>
              <a:t>P802.11bd D1.0 CR progress report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 for </a:t>
            </a:r>
            <a:r>
              <a:rPr lang="en-US" altLang="zh-CN" b="1" dirty="0" smtClean="0"/>
              <a:t>11-20/1946r2</a:t>
            </a:r>
            <a:r>
              <a:rPr lang="zh-CN" altLang="en-US" b="1" dirty="0" smtClean="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SP for </a:t>
            </a:r>
            <a:r>
              <a:rPr lang="en-US" altLang="zh-CN" b="1" dirty="0" smtClean="0"/>
              <a:t>11-20/1945r2</a:t>
            </a:r>
            <a:r>
              <a:rPr lang="zh-CN" altLang="en-US" b="1" dirty="0" smtClean="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SP for </a:t>
            </a:r>
            <a:r>
              <a:rPr lang="en-US" altLang="zh-CN" b="1" dirty="0" smtClean="0"/>
              <a:t>11-20/1948r2</a:t>
            </a:r>
            <a:r>
              <a:rPr lang="zh-CN" altLang="en-US" b="1" dirty="0" smtClean="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smtClean="0"/>
              <a:t>)</a:t>
            </a:r>
          </a:p>
          <a:p>
            <a:pPr marL="800100" lvl="1" indent="-342900" algn="just" eaLnBrk="0" hangingPunct="0">
              <a:buFontTx/>
              <a:buChar char="•"/>
              <a:defRPr/>
            </a:pPr>
            <a:r>
              <a:rPr lang="en-US" altLang="zh-CN" b="1" dirty="0"/>
              <a:t>SP for 11-20/1990r1, comment-resolution-for-receiver-specification, </a:t>
            </a:r>
            <a:r>
              <a:rPr lang="en-US" altLang="zh-CN" b="1" dirty="0" err="1"/>
              <a:t>Rui</a:t>
            </a:r>
            <a:r>
              <a:rPr lang="en-US" altLang="zh-CN" b="1" dirty="0"/>
              <a:t> Cao (NXP</a:t>
            </a:r>
            <a:r>
              <a:rPr lang="en-US" altLang="zh-CN" b="1" dirty="0" smtClean="0"/>
              <a:t>)</a:t>
            </a:r>
            <a:endParaRPr lang="en-US" altLang="zh-CN" b="1" dirty="0">
              <a:solidFill>
                <a:srgbClr val="FFC000"/>
              </a:solidFill>
            </a:endParaRPr>
          </a:p>
          <a:p>
            <a:pPr marL="800100" lvl="1" indent="-342900" algn="just" eaLnBrk="0" hangingPunct="0">
              <a:buFontTx/>
              <a:buChar char="•"/>
              <a:defRPr/>
            </a:pPr>
            <a:r>
              <a:rPr lang="en-US" altLang="zh-CN" b="1" dirty="0" smtClean="0"/>
              <a:t>Complete </a:t>
            </a:r>
            <a:r>
              <a:rPr lang="en-US" altLang="zh-CN" b="1" dirty="0" smtClean="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 </a:t>
            </a:r>
            <a:r>
              <a:rPr lang="en-US" altLang="zh-CN" dirty="0" smtClean="0"/>
              <a:t>(CR, </a:t>
            </a:r>
            <a:r>
              <a:rPr lang="en-US" altLang="zh-CN" dirty="0" smtClean="0"/>
              <a:t>11-20/1990r1)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US" altLang="zh-CN" sz="2100" dirty="0">
                <a:latin typeface="Calibri" panose="020F0502020204030204" pitchFamily="34" charset="0"/>
                <a:cs typeface="Calibri" panose="020F0502020204030204" pitchFamily="34" charset="0"/>
              </a:rPr>
              <a:t>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algn="just" eaLnBrk="0" hangingPunct="0">
              <a:defRPr/>
            </a:pPr>
            <a:r>
              <a:rPr lang="en-GB" altLang="en-US" dirty="0"/>
              <a:t>Motions for minutes, comment resolutions and spec draft </a:t>
            </a:r>
            <a:r>
              <a:rPr lang="en-GB" altLang="en-US" dirty="0" smtClean="0"/>
              <a:t>D1.1</a:t>
            </a:r>
          </a:p>
          <a:p>
            <a:pPr lvl="0" algn="just" eaLnBrk="0" hangingPunct="0">
              <a:defRPr/>
            </a:pPr>
            <a:r>
              <a:rPr lang="en-GB" altLang="en-US" dirty="0"/>
              <a:t>Timeline discussion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SPs for presented CRs</a:t>
            </a:r>
          </a:p>
          <a:p>
            <a:pPr marL="800100" lvl="1" indent="-342900" algn="just" eaLnBrk="0" hangingPunct="0">
              <a:buFontTx/>
              <a:buChar char="•"/>
              <a:defRPr/>
            </a:pPr>
            <a:r>
              <a:rPr lang="en-US" altLang="zh-CN" b="1"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SPs for presented CRs</a:t>
            </a:r>
          </a:p>
          <a:p>
            <a:pPr marL="800100" lvl="1" indent="-342900" algn="just" eaLnBrk="0" hangingPunct="0">
              <a:buFontTx/>
              <a:buChar char="•"/>
              <a:defRPr/>
            </a:pPr>
            <a:r>
              <a:rPr lang="en-US" altLang="zh-CN" b="1"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38385</TotalTime>
  <Words>3588</Words>
  <Application>Microsoft Office PowerPoint</Application>
  <PresentationFormat>宽屏</PresentationFormat>
  <Paragraphs>674</Paragraphs>
  <Slides>49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6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vt:lpstr>
      <vt:lpstr>Submission List</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 (CR, 11-20/1990r1)</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4802</cp:revision>
  <cp:lastPrinted>2014-11-04T15:04:00Z</cp:lastPrinted>
  <dcterms:created xsi:type="dcterms:W3CDTF">2007-04-17T18:10:00Z</dcterms:created>
  <dcterms:modified xsi:type="dcterms:W3CDTF">2021-01-08T16:11:40Z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