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0"/>
  </p:notesMasterIdLst>
  <p:handoutMasterIdLst>
    <p:handoutMasterId r:id="rId51"/>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071" r:id="rId18"/>
    <p:sldId id="1028" r:id="rId19"/>
    <p:sldId id="1039" r:id="rId20"/>
    <p:sldId id="1030" r:id="rId21"/>
    <p:sldId id="1067" r:id="rId22"/>
    <p:sldId id="1068" r:id="rId23"/>
    <p:sldId id="1069" r:id="rId24"/>
    <p:sldId id="1040" r:id="rId25"/>
    <p:sldId id="1041" r:id="rId26"/>
    <p:sldId id="1042" r:id="rId27"/>
    <p:sldId id="1070" r:id="rId28"/>
    <p:sldId id="1043" r:id="rId29"/>
    <p:sldId id="1044" r:id="rId30"/>
    <p:sldId id="1045" r:id="rId31"/>
    <p:sldId id="1046" r:id="rId32"/>
    <p:sldId id="1047" r:id="rId33"/>
    <p:sldId id="1048" r:id="rId34"/>
    <p:sldId id="1049" r:id="rId35"/>
    <p:sldId id="1050" r:id="rId36"/>
    <p:sldId id="1051" r:id="rId37"/>
    <p:sldId id="1052" r:id="rId38"/>
    <p:sldId id="1053" r:id="rId39"/>
    <p:sldId id="1054" r:id="rId40"/>
    <p:sldId id="1055" r:id="rId41"/>
    <p:sldId id="1056" r:id="rId42"/>
    <p:sldId id="1057" r:id="rId43"/>
    <p:sldId id="1058" r:id="rId44"/>
    <p:sldId id="1059" r:id="rId45"/>
    <p:sldId id="1060" r:id="rId46"/>
    <p:sldId id="1064" r:id="rId47"/>
    <p:sldId id="1065" r:id="rId48"/>
    <p:sldId id="1066" r:id="rId4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405"/>
  </p:normalViewPr>
  <p:slideViewPr>
    <p:cSldViewPr showGuides="1">
      <p:cViewPr varScale="1">
        <p:scale>
          <a:sx n="63" d="100"/>
          <a:sy n="63" d="100"/>
        </p:scale>
        <p:origin x="76" y="4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/1923</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2020-12-2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611"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Draft </a:t>
            </a:r>
            <a:r>
              <a:rPr lang="en-US" altLang="zh-CN" sz="3200" dirty="0"/>
              <a:t>Teleconference </a:t>
            </a:r>
            <a:r>
              <a:rPr lang="en-US" altLang="zh-CN" sz="3200" dirty="0" smtClean="0"/>
              <a:t>Plan for Jan 2021 (</a:t>
            </a:r>
            <a:r>
              <a:rPr lang="en-US" altLang="zh-CN" sz="3200" dirty="0" err="1" smtClean="0"/>
              <a:t>tbc</a:t>
            </a:r>
            <a:r>
              <a:rPr lang="en-US" altLang="zh-CN" sz="3200" dirty="0" smtClean="0"/>
              <a:t>)</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内容占位符 2"/>
          <p:cNvSpPr>
            <a:spLocks noGrp="1"/>
          </p:cNvSpPr>
          <p:nvPr/>
        </p:nvSpPr>
        <p:spPr>
          <a:xfrm>
            <a:off x="1573333" y="2140903"/>
            <a:ext cx="9143760" cy="3869055"/>
          </a:xfrm>
          <a:prstGeom prst="rect">
            <a:avLst/>
          </a:prstGeom>
          <a:noFill/>
          <a:ln w="9525">
            <a:noFill/>
          </a:ln>
        </p:spPr>
        <p:txBody>
          <a:bodyPr vert="horz" wrap="square"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sym typeface="+mn-ea"/>
              </a:rPr>
              <a:t>Jan 5</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9:00am </a:t>
            </a:r>
            <a:r>
              <a:rPr lang="en-US" altLang="zh-CN" sz="2400" dirty="0">
                <a:solidFill>
                  <a:schemeClr val="bg1">
                    <a:lumMod val="85000"/>
                  </a:schemeClr>
                </a:solidFill>
                <a:cs typeface="+mn-ea"/>
                <a:sym typeface="+mn-ea"/>
              </a:rPr>
              <a:t>~ 11:00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p>
          <a:p>
            <a:pPr eaLnBrk="1" hangingPunct="1"/>
            <a:r>
              <a:rPr lang="en-US" altLang="zh-CN" sz="2400" dirty="0" smtClean="0">
                <a:solidFill>
                  <a:srgbClr val="00B050"/>
                </a:solidFill>
                <a:cs typeface="+mn-ea"/>
                <a:sym typeface="+mn-ea"/>
              </a:rPr>
              <a:t>Jan </a:t>
            </a:r>
            <a:r>
              <a:rPr lang="en-US" altLang="zh-CN" sz="2400" dirty="0">
                <a:solidFill>
                  <a:srgbClr val="00B050"/>
                </a:solidFill>
                <a:cs typeface="+mn-ea"/>
                <a:sym typeface="+mn-ea"/>
              </a:rPr>
              <a:t>8</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smtClean="0">
                <a:solidFill>
                  <a:srgbClr val="00B050"/>
                </a:solidFill>
                <a:cs typeface="+mn-ea"/>
                <a:sym typeface="+mn-ea"/>
              </a:rPr>
              <a:t>Jan 11</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11:15am </a:t>
            </a:r>
            <a:r>
              <a:rPr lang="en-US" altLang="zh-CN" sz="2400" dirty="0">
                <a:solidFill>
                  <a:srgbClr val="00B050"/>
                </a:solidFill>
                <a:cs typeface="+mn-ea"/>
                <a:sym typeface="+mn-ea"/>
              </a:rPr>
              <a:t>~ </a:t>
            </a:r>
            <a:r>
              <a:rPr lang="en-US" altLang="zh-CN" sz="2400" dirty="0" smtClean="0">
                <a:solidFill>
                  <a:srgbClr val="00B050"/>
                </a:solidFill>
                <a:cs typeface="+mn-ea"/>
                <a:sym typeface="+mn-ea"/>
              </a:rPr>
              <a:t>1:15pm, </a:t>
            </a:r>
            <a:r>
              <a:rPr lang="en-US" altLang="zh-CN" sz="2400" dirty="0">
                <a:solidFill>
                  <a:srgbClr val="00B050"/>
                </a:solidFill>
                <a:cs typeface="+mn-ea"/>
                <a:sym typeface="+mn-ea"/>
              </a:rPr>
              <a:t>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(IEEE 802.11 Jan Interim) </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Jan 12</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9:00am </a:t>
            </a:r>
            <a:r>
              <a:rPr lang="en-US" altLang="zh-CN" sz="2400" dirty="0">
                <a:solidFill>
                  <a:srgbClr val="00B050"/>
                </a:solidFill>
                <a:cs typeface="+mn-ea"/>
                <a:sym typeface="+mn-ea"/>
              </a:rPr>
              <a:t>~ 11:00 am,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(IEEE 802.11 Jan Interim) </a:t>
            </a:r>
          </a:p>
          <a:p>
            <a:pPr eaLnBrk="1" hangingPunct="1"/>
            <a:r>
              <a:rPr lang="en-US" altLang="zh-CN" sz="2400" dirty="0" smtClean="0">
                <a:solidFill>
                  <a:srgbClr val="00B050"/>
                </a:solidFill>
                <a:cs typeface="+mn-ea"/>
                <a:sym typeface="+mn-ea"/>
              </a:rPr>
              <a:t>Jan 13</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11:15am ~ 1:15pm,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(IEEE 802.11 Jan Interim) </a:t>
            </a:r>
          </a:p>
          <a:p>
            <a:pPr eaLnBrk="1" hangingPunct="1"/>
            <a:r>
              <a:rPr lang="en-US" altLang="zh-CN" sz="2400" dirty="0">
                <a:solidFill>
                  <a:srgbClr val="00B050"/>
                </a:solidFill>
                <a:cs typeface="+mn-ea"/>
                <a:sym typeface="+mn-ea"/>
              </a:rPr>
              <a:t>Jan </a:t>
            </a:r>
            <a:r>
              <a:rPr lang="en-US" altLang="zh-CN" sz="2400" dirty="0" smtClean="0">
                <a:solidFill>
                  <a:srgbClr val="00B050"/>
                </a:solidFill>
                <a:cs typeface="+mn-ea"/>
                <a:sym typeface="+mn-ea"/>
              </a:rPr>
              <a:t>19</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Jan 22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a:t>
            </a:r>
            <a:r>
              <a:rPr lang="en-US" altLang="zh-CN" sz="2400" dirty="0">
                <a:solidFill>
                  <a:srgbClr val="00B050"/>
                </a:solidFill>
                <a:cs typeface="+mn-ea"/>
                <a:sym typeface="+mn-ea"/>
              </a:rPr>
              <a:t>9:00am ~ 11:00 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Jan </a:t>
            </a:r>
            <a:r>
              <a:rPr lang="en-US" altLang="zh-CN" sz="2400" dirty="0" smtClean="0">
                <a:solidFill>
                  <a:srgbClr val="00B050"/>
                </a:solidFill>
                <a:cs typeface="+mn-ea"/>
                <a:sym typeface="+mn-ea"/>
              </a:rPr>
              <a:t>26</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Jan </a:t>
            </a:r>
            <a:r>
              <a:rPr lang="en-US" altLang="zh-CN" sz="2400" dirty="0" smtClean="0">
                <a:solidFill>
                  <a:srgbClr val="00B050"/>
                </a:solidFill>
                <a:cs typeface="+mn-ea"/>
                <a:sym typeface="+mn-ea"/>
              </a:rPr>
              <a:t>29</a:t>
            </a:r>
            <a:r>
              <a:rPr lang="en-US" altLang="zh-CN" sz="2400" baseline="30000" dirty="0" smtClean="0">
                <a:solidFill>
                  <a:srgbClr val="00B050"/>
                </a:solidFill>
                <a:cs typeface="+mn-ea"/>
                <a:sym typeface="+mn-ea"/>
              </a:rPr>
              <a:t>nd</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4135734228"/>
              </p:ext>
            </p:extLst>
          </p:nvPr>
        </p:nvGraphicFramePr>
        <p:xfrm>
          <a:off x="1447922" y="2133634"/>
          <a:ext cx="9637599" cy="393192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a:t>
                      </a:r>
                      <a:r>
                        <a:rPr lang="en-US" altLang="zh-CN" sz="1200" dirty="0" smtClean="0">
                          <a:solidFill>
                            <a:srgbClr val="0070C0"/>
                          </a:solidFill>
                        </a:rPr>
                        <a:t>11-20/1923r2</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a:t>
                      </a:r>
                      <a:r>
                        <a:rPr lang="en-US" altLang="zh-CN" sz="1200" dirty="0" smtClean="0">
                          <a:solidFill>
                            <a:srgbClr val="0070C0"/>
                          </a:solidFill>
                          <a:sym typeface="+mn-ea"/>
                        </a:rPr>
                        <a:t>11-20/1907r1</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11-19/2045r7 (D0.3)</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11-20/1887r3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8144392"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D1.0 Letter Ballot					</a:t>
            </a:r>
            <a:r>
              <a:rPr lang="en-US" altLang="en-US" sz="2000" dirty="0" smtClean="0">
                <a:solidFill>
                  <a:schemeClr val="tx1"/>
                </a:solidFill>
                <a:sym typeface="+mn-ea"/>
              </a:rPr>
              <a:t>	</a:t>
            </a:r>
            <a:r>
              <a:rPr lang="en-US" altLang="en-US" sz="2000" dirty="0">
                <a:solidFill>
                  <a:srgbClr val="FF0000"/>
                </a:solidFill>
                <a:cs typeface="+mn-ea"/>
                <a:sym typeface="Wingdings" panose="05000000000000000000" pitchFamily="2" charset="2"/>
              </a:rPr>
              <a:t>Sep 2020  Oct 2020</a:t>
            </a:r>
            <a:endParaRPr lang="en-US" altLang="en-US" sz="2000" dirty="0">
              <a:solidFill>
                <a:srgbClr val="FF0000"/>
              </a:solidFill>
              <a:cs typeface="+mn-ea"/>
            </a:endParaRPr>
          </a:p>
          <a:p>
            <a:pPr lvl="1" defTabSz="337185">
              <a:buFont typeface="Arial" panose="020B0604020202020204" pitchFamily="34" charset="0"/>
              <a:buChar char="•"/>
              <a:defRPr/>
            </a:pPr>
            <a:r>
              <a:rPr lang="en-US" altLang="en-US" sz="2000" dirty="0" smtClean="0">
                <a:solidFill>
                  <a:schemeClr val="tx1"/>
                </a:solidFill>
                <a:sym typeface="+mn-ea"/>
              </a:rPr>
              <a:t>D2.0 </a:t>
            </a:r>
            <a:r>
              <a:rPr lang="en-US" altLang="en-US" sz="2000" dirty="0">
                <a:solidFill>
                  <a:schemeClr val="tx1"/>
                </a:solidFill>
                <a:sym typeface="+mn-ea"/>
              </a:rPr>
              <a:t>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3" name="文本占位符 2"/>
          <p:cNvSpPr>
            <a:spLocks noGrp="1"/>
          </p:cNvSpPr>
          <p:nvPr>
            <p:ph type="body" idx="1"/>
          </p:nvPr>
        </p:nvSpPr>
        <p:spPr>
          <a:xfrm>
            <a:off x="914400" y="2057436"/>
            <a:ext cx="10210532" cy="3893840"/>
          </a:xfrm>
        </p:spPr>
        <p:txBody>
          <a:bodyPr>
            <a:normAutofit/>
          </a:bodyPr>
          <a:lstStyle/>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11-20/1945r1, Resolutions </a:t>
            </a:r>
            <a:r>
              <a:rPr lang="en-US" altLang="zh-CN" sz="1600" dirty="0">
                <a:solidFill>
                  <a:srgbClr val="FFC000"/>
                </a:solidFill>
                <a:latin typeface="Calibri" panose="020F0502020204030204" pitchFamily="34" charset="0"/>
                <a:cs typeface="Calibri" panose="020F0502020204030204" pitchFamily="34" charset="0"/>
              </a:rPr>
              <a:t>to 32.3.5 NGV modulation and coding schemes, </a:t>
            </a:r>
            <a:r>
              <a:rPr lang="en-US" altLang="zh-CN" sz="1600" dirty="0" err="1">
                <a:solidFill>
                  <a:srgbClr val="FFC000"/>
                </a:solidFill>
                <a:latin typeface="Calibri" panose="020F0502020204030204" pitchFamily="34" charset="0"/>
                <a:cs typeface="Calibri" panose="020F0502020204030204" pitchFamily="34" charset="0"/>
              </a:rPr>
              <a:t>Yujin</a:t>
            </a:r>
            <a:r>
              <a:rPr lang="en-US" altLang="zh-CN" sz="1600" dirty="0">
                <a:solidFill>
                  <a:srgbClr val="FFC000"/>
                </a:solidFill>
                <a:latin typeface="Calibri" panose="020F0502020204030204" pitchFamily="34" charset="0"/>
                <a:cs typeface="Calibri" panose="020F0502020204030204" pitchFamily="34" charset="0"/>
              </a:rPr>
              <a:t> Noh (</a:t>
            </a:r>
            <a:r>
              <a:rPr lang="en-US" altLang="zh-CN" sz="1600" dirty="0" err="1">
                <a:solidFill>
                  <a:srgbClr val="FFC000"/>
                </a:solidFill>
                <a:latin typeface="Calibri" panose="020F0502020204030204" pitchFamily="34" charset="0"/>
                <a:cs typeface="Calibri" panose="020F0502020204030204" pitchFamily="34" charset="0"/>
              </a:rPr>
              <a:t>Newracom</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11-20/1946r1, Resolutions </a:t>
            </a:r>
            <a:r>
              <a:rPr lang="en-US" altLang="zh-CN" sz="1600" dirty="0">
                <a:solidFill>
                  <a:srgbClr val="FFC000"/>
                </a:solidFill>
                <a:latin typeface="Calibri" panose="020F0502020204030204" pitchFamily="34" charset="0"/>
                <a:cs typeface="Calibri" panose="020F0502020204030204" pitchFamily="34" charset="0"/>
              </a:rPr>
              <a:t>to 32.3.15 Parameters for NGV-MCSs, </a:t>
            </a:r>
            <a:r>
              <a:rPr lang="en-US" altLang="zh-CN" sz="1600" dirty="0" err="1">
                <a:solidFill>
                  <a:srgbClr val="FFC000"/>
                </a:solidFill>
                <a:latin typeface="Calibri" panose="020F0502020204030204" pitchFamily="34" charset="0"/>
                <a:cs typeface="Calibri" panose="020F0502020204030204" pitchFamily="34" charset="0"/>
              </a:rPr>
              <a:t>Yujin</a:t>
            </a:r>
            <a:r>
              <a:rPr lang="en-US" altLang="zh-CN" sz="1600" dirty="0">
                <a:solidFill>
                  <a:srgbClr val="FFC000"/>
                </a:solidFill>
                <a:latin typeface="Calibri" panose="020F0502020204030204" pitchFamily="34" charset="0"/>
                <a:cs typeface="Calibri" panose="020F0502020204030204" pitchFamily="34" charset="0"/>
              </a:rPr>
              <a:t> Noh (</a:t>
            </a:r>
            <a:r>
              <a:rPr lang="en-US" altLang="zh-CN" sz="1600" dirty="0" err="1">
                <a:solidFill>
                  <a:srgbClr val="FFC000"/>
                </a:solidFill>
                <a:latin typeface="Calibri" panose="020F0502020204030204" pitchFamily="34" charset="0"/>
                <a:cs typeface="Calibri" panose="020F0502020204030204" pitchFamily="34" charset="0"/>
              </a:rPr>
              <a:t>Newracom</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11-20/1947r0, Resolutions </a:t>
            </a:r>
            <a:r>
              <a:rPr lang="en-US" altLang="zh-CN" sz="1600" dirty="0">
                <a:solidFill>
                  <a:srgbClr val="00B050"/>
                </a:solidFill>
                <a:latin typeface="Calibri" panose="020F0502020204030204" pitchFamily="34" charset="0"/>
                <a:cs typeface="Calibri" panose="020F0502020204030204" pitchFamily="34" charset="0"/>
              </a:rPr>
              <a:t>to 32.3.9.9 </a:t>
            </a:r>
            <a:r>
              <a:rPr lang="en-US" altLang="zh-CN" sz="1600" dirty="0" err="1">
                <a:solidFill>
                  <a:srgbClr val="00B050"/>
                </a:solidFill>
                <a:latin typeface="Calibri" panose="020F0502020204030204" pitchFamily="34" charset="0"/>
                <a:cs typeface="Calibri" panose="020F0502020204030204" pitchFamily="34" charset="0"/>
              </a:rPr>
              <a:t>Midambles</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11-20/1948r1, Resolutions </a:t>
            </a:r>
            <a:r>
              <a:rPr lang="en-US" altLang="zh-CN" sz="1600" dirty="0">
                <a:solidFill>
                  <a:srgbClr val="FFC000"/>
                </a:solidFill>
                <a:latin typeface="Calibri" panose="020F0502020204030204" pitchFamily="34" charset="0"/>
                <a:cs typeface="Calibri" panose="020F0502020204030204" pitchFamily="34" charset="0"/>
              </a:rPr>
              <a:t>to 32.3.10 Transmit specification, </a:t>
            </a:r>
            <a:r>
              <a:rPr lang="en-US" altLang="zh-CN" sz="1600" dirty="0" err="1">
                <a:solidFill>
                  <a:srgbClr val="FFC000"/>
                </a:solidFill>
                <a:latin typeface="Calibri" panose="020F0502020204030204" pitchFamily="34" charset="0"/>
                <a:cs typeface="Calibri" panose="020F0502020204030204" pitchFamily="34" charset="0"/>
              </a:rPr>
              <a:t>Yujin</a:t>
            </a:r>
            <a:r>
              <a:rPr lang="en-US" altLang="zh-CN" sz="1600" dirty="0">
                <a:solidFill>
                  <a:srgbClr val="FFC000"/>
                </a:solidFill>
                <a:latin typeface="Calibri" panose="020F0502020204030204" pitchFamily="34" charset="0"/>
                <a:cs typeface="Calibri" panose="020F0502020204030204" pitchFamily="34" charset="0"/>
              </a:rPr>
              <a:t> Noh (</a:t>
            </a:r>
            <a:r>
              <a:rPr lang="en-US" altLang="zh-CN" sz="1600" dirty="0" err="1">
                <a:solidFill>
                  <a:srgbClr val="FFC000"/>
                </a:solidFill>
                <a:latin typeface="Calibri" panose="020F0502020204030204" pitchFamily="34" charset="0"/>
                <a:cs typeface="Calibri" panose="020F0502020204030204" pitchFamily="34" charset="0"/>
              </a:rPr>
              <a:t>Newracom</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11-20/1949r0, Resolutions </a:t>
            </a:r>
            <a:r>
              <a:rPr lang="en-US" altLang="zh-CN" sz="1600" dirty="0">
                <a:solidFill>
                  <a:srgbClr val="00B050"/>
                </a:solidFill>
                <a:latin typeface="Calibri" panose="020F0502020204030204" pitchFamily="34" charset="0"/>
                <a:cs typeface="Calibri" panose="020F0502020204030204" pitchFamily="34" charset="0"/>
              </a:rPr>
              <a:t>to 32.3.12 NGV transmit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11-20/1950r0,</a:t>
            </a:r>
            <a:r>
              <a:rPr lang="zh-CN" altLang="en-US" sz="1600" dirty="0" smtClean="0">
                <a:solidFill>
                  <a:srgbClr val="00B050"/>
                </a:solidFill>
                <a:latin typeface="Calibri" panose="020F0502020204030204" pitchFamily="34" charset="0"/>
                <a:cs typeface="Calibri" panose="020F0502020204030204" pitchFamily="34" charset="0"/>
              </a:rPr>
              <a:t> </a:t>
            </a:r>
            <a:r>
              <a:rPr lang="en-US" altLang="zh-CN" sz="1600" dirty="0">
                <a:solidFill>
                  <a:srgbClr val="00B050"/>
                </a:solidFill>
                <a:latin typeface="Calibri" panose="020F0502020204030204" pitchFamily="34" charset="0"/>
                <a:cs typeface="Calibri" panose="020F0502020204030204" pitchFamily="34" charset="0"/>
              </a:rPr>
              <a:t>Resolutions to 32.3.13 NGV receive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11-21/0003r1, </a:t>
            </a:r>
            <a:r>
              <a:rPr lang="en-US" altLang="zh-CN" sz="1600" dirty="0" smtClean="0">
                <a:solidFill>
                  <a:srgbClr val="FFC000"/>
                </a:solidFill>
                <a:latin typeface="Calibri" panose="020F0502020204030204" pitchFamily="34" charset="0"/>
                <a:cs typeface="Calibri" panose="020F0502020204030204" pitchFamily="34" charset="0"/>
              </a:rPr>
              <a:t>cr-d1-0-clause-32-2</a:t>
            </a:r>
            <a:r>
              <a:rPr lang="en-US" altLang="zh-CN" sz="1600" dirty="0">
                <a:solidFill>
                  <a:srgbClr val="FFC000"/>
                </a:solidFill>
                <a:latin typeface="Calibri" panose="020F0502020204030204" pitchFamily="34" charset="0"/>
                <a:cs typeface="Calibri" panose="020F0502020204030204" pitchFamily="34" charset="0"/>
              </a:rPr>
              <a:t>, Bo Sun (ZTE)</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11-20/1990</a:t>
            </a:r>
            <a:r>
              <a:rPr lang="en-US" altLang="zh-CN" sz="1600" dirty="0">
                <a:solidFill>
                  <a:srgbClr val="FFC000"/>
                </a:solidFill>
                <a:latin typeface="Calibri" panose="020F0502020204030204" pitchFamily="34" charset="0"/>
                <a:cs typeface="Calibri" panose="020F0502020204030204" pitchFamily="34" charset="0"/>
              </a:rPr>
              <a:t>, comment-resolution-for-receiver-specification, </a:t>
            </a:r>
            <a:r>
              <a:rPr lang="en-US" altLang="zh-CN" sz="1600" dirty="0" err="1">
                <a:solidFill>
                  <a:srgbClr val="FFC000"/>
                </a:solidFill>
                <a:latin typeface="Calibri" panose="020F0502020204030204" pitchFamily="34" charset="0"/>
                <a:cs typeface="Calibri" panose="020F0502020204030204" pitchFamily="34" charset="0"/>
              </a:rPr>
              <a:t>Rui</a:t>
            </a:r>
            <a:r>
              <a:rPr lang="en-US" altLang="zh-CN" sz="1600" dirty="0">
                <a:solidFill>
                  <a:srgbClr val="FFC00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11-21/0016</a:t>
            </a:r>
            <a:r>
              <a:rPr lang="en-US" altLang="zh-CN" sz="1600" dirty="0">
                <a:solidFill>
                  <a:schemeClr val="tx1"/>
                </a:solidFill>
                <a:latin typeface="Calibri" panose="020F0502020204030204" pitchFamily="34" charset="0"/>
                <a:cs typeface="Calibri" panose="020F0502020204030204" pitchFamily="34" charset="0"/>
              </a:rPr>
              <a:t>, comment-resolution-for-mathematical-description-and-related, </a:t>
            </a:r>
            <a:r>
              <a:rPr lang="en-US" altLang="zh-CN" sz="1600" dirty="0" err="1">
                <a:solidFill>
                  <a:schemeClr val="tx1"/>
                </a:solidFill>
                <a:latin typeface="Calibri" panose="020F0502020204030204" pitchFamily="34" charset="0"/>
                <a:cs typeface="Calibri" panose="020F0502020204030204" pitchFamily="34" charset="0"/>
              </a:rPr>
              <a:t>Rui</a:t>
            </a:r>
            <a:r>
              <a:rPr lang="en-US" altLang="zh-CN" sz="1600" dirty="0">
                <a:solidFill>
                  <a:schemeClr val="tx1"/>
                </a:solidFill>
                <a:latin typeface="Calibri" panose="020F0502020204030204" pitchFamily="34" charset="0"/>
                <a:cs typeface="Calibri" panose="020F0502020204030204" pitchFamily="34" charset="0"/>
              </a:rPr>
              <a:t> Cao (NXP</a:t>
            </a:r>
            <a:r>
              <a:rPr lang="en-US" altLang="zh-CN" sz="16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11-21/0005</a:t>
            </a:r>
            <a:r>
              <a:rPr lang="en-US" altLang="zh-CN" sz="1600" dirty="0">
                <a:solidFill>
                  <a:schemeClr val="tx1"/>
                </a:solidFill>
                <a:latin typeface="Calibri" panose="020F0502020204030204" pitchFamily="34" charset="0"/>
                <a:cs typeface="Calibri" panose="020F0502020204030204" pitchFamily="34" charset="0"/>
              </a:rPr>
              <a:t>, cr-d1-0-clause-32-4, Bo Sun (ZTE)</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11-21/0006, cr-d1-0-clause-17-2_17-3, Bo Sun (ZTE)</a:t>
            </a: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847859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042590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179 641 7257</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179 641 </a:t>
            </a:r>
            <a:r>
              <a:rPr lang="en-US" altLang="zh-CN" sz="2400" dirty="0" smtClean="0"/>
              <a:t>7257</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1796417257@ieee802.my.webex.com</a:t>
            </a:r>
            <a:r>
              <a:rPr lang="en-US" altLang="zh-CN" sz="2400" dirty="0"/>
              <a:t>, or 173.243.2.68</a:t>
            </a:r>
          </a:p>
          <a:p>
            <a:endParaRPr lang="en-US" altLang="zh-CN" sz="2400" dirty="0"/>
          </a:p>
          <a:p>
            <a:r>
              <a:rPr lang="en-US" altLang="zh-CN" sz="2400" dirty="0"/>
              <a:t>Join using Microsoft Lync or Microsoft Skype for Business: dial 1796417257</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59123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Dec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solidFill>
                  <a:srgbClr val="FFC000"/>
                </a:solidFill>
              </a:rPr>
              <a:t>SP for 11-20/1945r1</a:t>
            </a:r>
            <a:r>
              <a:rPr lang="zh-CN" altLang="en-US" b="1" dirty="0" smtClean="0">
                <a:solidFill>
                  <a:srgbClr val="FFC000"/>
                </a:solidFill>
              </a:rPr>
              <a:t>， </a:t>
            </a:r>
            <a:r>
              <a:rPr lang="en-US" altLang="zh-CN" b="1" dirty="0">
                <a:solidFill>
                  <a:srgbClr val="FFC000"/>
                </a:solidFill>
              </a:rPr>
              <a:t>Resolutions to 32.3.5 NGV modulation and coding schemes, </a:t>
            </a:r>
            <a:r>
              <a:rPr lang="en-US" altLang="zh-CN" b="1" dirty="0" err="1">
                <a:solidFill>
                  <a:srgbClr val="FFC000"/>
                </a:solidFill>
              </a:rPr>
              <a:t>Yujin</a:t>
            </a:r>
            <a:r>
              <a:rPr lang="en-US" altLang="zh-CN" b="1" dirty="0">
                <a:solidFill>
                  <a:srgbClr val="FFC000"/>
                </a:solidFill>
              </a:rPr>
              <a:t> Noh (</a:t>
            </a:r>
            <a:r>
              <a:rPr lang="en-US" altLang="zh-CN" b="1" dirty="0" err="1">
                <a:solidFill>
                  <a:srgbClr val="FFC000"/>
                </a:solidFill>
              </a:rPr>
              <a:t>Newracom</a:t>
            </a:r>
            <a:r>
              <a:rPr lang="en-US" altLang="zh-CN" b="1" dirty="0" smtClean="0">
                <a:solidFill>
                  <a:srgbClr val="FFC000"/>
                </a:solidFill>
              </a:rPr>
              <a:t>)</a:t>
            </a:r>
            <a:endParaRPr lang="en-US" altLang="zh-CN" b="1" dirty="0">
              <a:solidFill>
                <a:srgbClr val="FFC000"/>
              </a:solidFill>
            </a:endParaRPr>
          </a:p>
          <a:p>
            <a:pPr marL="800100" lvl="1" indent="-342900" algn="just" eaLnBrk="0" hangingPunct="0">
              <a:buFontTx/>
              <a:buChar char="•"/>
              <a:defRPr/>
            </a:pPr>
            <a:r>
              <a:rPr lang="en-US" altLang="zh-CN" b="1" dirty="0">
                <a:solidFill>
                  <a:srgbClr val="FFC000"/>
                </a:solidFill>
              </a:rPr>
              <a:t>SP for </a:t>
            </a:r>
            <a:r>
              <a:rPr lang="en-US" altLang="zh-CN" b="1" dirty="0" smtClean="0">
                <a:solidFill>
                  <a:srgbClr val="FFC000"/>
                </a:solidFill>
              </a:rPr>
              <a:t>11-20/1946r1</a:t>
            </a:r>
            <a:r>
              <a:rPr lang="zh-CN" altLang="en-US" b="1" dirty="0" smtClean="0">
                <a:solidFill>
                  <a:srgbClr val="FFC000"/>
                </a:solidFill>
              </a:rPr>
              <a:t>， </a:t>
            </a:r>
            <a:r>
              <a:rPr lang="en-US" altLang="zh-CN" b="1" dirty="0">
                <a:solidFill>
                  <a:srgbClr val="FFC000"/>
                </a:solidFill>
              </a:rPr>
              <a:t>Resolutions to 32.3.15 Parameters for NGV-MCSs, </a:t>
            </a:r>
            <a:r>
              <a:rPr lang="en-US" altLang="zh-CN" b="1" dirty="0" err="1">
                <a:solidFill>
                  <a:srgbClr val="FFC000"/>
                </a:solidFill>
              </a:rPr>
              <a:t>Yujin</a:t>
            </a:r>
            <a:r>
              <a:rPr lang="en-US" altLang="zh-CN" b="1" dirty="0">
                <a:solidFill>
                  <a:srgbClr val="FFC000"/>
                </a:solidFill>
              </a:rPr>
              <a:t> Noh (</a:t>
            </a:r>
            <a:r>
              <a:rPr lang="en-US" altLang="zh-CN" b="1" dirty="0" err="1">
                <a:solidFill>
                  <a:srgbClr val="FFC000"/>
                </a:solidFill>
              </a:rPr>
              <a:t>Newracom</a:t>
            </a:r>
            <a:r>
              <a:rPr lang="en-US" altLang="zh-CN" b="1" dirty="0" smtClean="0">
                <a:solidFill>
                  <a:srgbClr val="FFC000"/>
                </a:solidFill>
              </a:rPr>
              <a:t>)</a:t>
            </a:r>
            <a:endParaRPr lang="en-US" altLang="zh-CN" b="1" dirty="0">
              <a:solidFill>
                <a:srgbClr val="FFC000"/>
              </a:solidFill>
            </a:endParaRPr>
          </a:p>
          <a:p>
            <a:pPr marL="800100" lvl="1" indent="-342900" algn="just" eaLnBrk="0" hangingPunct="0">
              <a:buFontTx/>
              <a:buChar char="•"/>
              <a:defRPr/>
            </a:pPr>
            <a:r>
              <a:rPr lang="en-US" altLang="zh-CN" b="1" dirty="0">
                <a:solidFill>
                  <a:srgbClr val="00B050"/>
                </a:solidFill>
              </a:rPr>
              <a:t>SP for </a:t>
            </a:r>
            <a:r>
              <a:rPr lang="en-US" altLang="zh-CN" b="1" dirty="0" smtClean="0">
                <a:solidFill>
                  <a:srgbClr val="00B050"/>
                </a:solidFill>
              </a:rPr>
              <a:t>11-20/1947</a:t>
            </a:r>
            <a:r>
              <a:rPr lang="zh-CN" altLang="en-US" b="1" dirty="0">
                <a:solidFill>
                  <a:srgbClr val="00B050"/>
                </a:solidFill>
              </a:rPr>
              <a:t>， </a:t>
            </a:r>
            <a:r>
              <a:rPr lang="en-US" altLang="zh-CN" b="1" dirty="0">
                <a:solidFill>
                  <a:srgbClr val="00B050"/>
                </a:solidFill>
              </a:rPr>
              <a:t>Resolutions to 32.3.9.9 </a:t>
            </a:r>
            <a:r>
              <a:rPr lang="en-US" altLang="zh-CN" b="1" dirty="0" err="1">
                <a:solidFill>
                  <a:srgbClr val="00B050"/>
                </a:solidFill>
              </a:rPr>
              <a:t>Midambles</a:t>
            </a:r>
            <a:r>
              <a:rPr lang="en-US" altLang="zh-CN" b="1" dirty="0">
                <a:solidFill>
                  <a:srgbClr val="00B050"/>
                </a:solidFill>
              </a:rPr>
              <a:t>,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a:solidFill>
                  <a:srgbClr val="00B050"/>
                </a:solidFill>
              </a:rPr>
              <a:t>)</a:t>
            </a:r>
          </a:p>
          <a:p>
            <a:pPr marL="800100" lvl="1" indent="-342900" algn="just" eaLnBrk="0" hangingPunct="0">
              <a:buFontTx/>
              <a:buChar char="•"/>
              <a:defRPr/>
            </a:pPr>
            <a:r>
              <a:rPr lang="en-US" altLang="zh-CN" b="1" dirty="0">
                <a:solidFill>
                  <a:srgbClr val="FFC000"/>
                </a:solidFill>
              </a:rPr>
              <a:t>SP for </a:t>
            </a:r>
            <a:r>
              <a:rPr lang="en-US" altLang="zh-CN" b="1" dirty="0" smtClean="0">
                <a:solidFill>
                  <a:srgbClr val="FFC000"/>
                </a:solidFill>
              </a:rPr>
              <a:t>11-20/1948r1</a:t>
            </a:r>
            <a:r>
              <a:rPr lang="zh-CN" altLang="en-US" b="1" dirty="0" smtClean="0">
                <a:solidFill>
                  <a:srgbClr val="FFC000"/>
                </a:solidFill>
              </a:rPr>
              <a:t>， </a:t>
            </a:r>
            <a:r>
              <a:rPr lang="en-US" altLang="zh-CN" b="1" dirty="0">
                <a:solidFill>
                  <a:srgbClr val="FFC000"/>
                </a:solidFill>
              </a:rPr>
              <a:t>Resolutions to 32.3.10 Transmit specification, </a:t>
            </a:r>
            <a:r>
              <a:rPr lang="en-US" altLang="zh-CN" b="1" dirty="0" err="1">
                <a:solidFill>
                  <a:srgbClr val="FFC000"/>
                </a:solidFill>
              </a:rPr>
              <a:t>Yujin</a:t>
            </a:r>
            <a:r>
              <a:rPr lang="en-US" altLang="zh-CN" b="1" dirty="0">
                <a:solidFill>
                  <a:srgbClr val="FFC000"/>
                </a:solidFill>
              </a:rPr>
              <a:t> Noh (</a:t>
            </a:r>
            <a:r>
              <a:rPr lang="en-US" altLang="zh-CN" b="1" dirty="0" err="1" smtClean="0">
                <a:solidFill>
                  <a:srgbClr val="FFC000"/>
                </a:solidFill>
              </a:rPr>
              <a:t>Newracom</a:t>
            </a:r>
            <a:r>
              <a:rPr lang="en-US" altLang="zh-CN" b="1" dirty="0" smtClean="0">
                <a:solidFill>
                  <a:srgbClr val="FFC000"/>
                </a:solidFill>
              </a:rPr>
              <a:t>)</a:t>
            </a:r>
            <a:endParaRPr lang="en-US" altLang="zh-CN" b="1" dirty="0">
              <a:solidFill>
                <a:srgbClr val="FFC000"/>
              </a:solidFill>
            </a:endParaRPr>
          </a:p>
          <a:p>
            <a:pPr marL="800100" lvl="1" indent="-342900" algn="just" eaLnBrk="0" hangingPunct="0">
              <a:buFontTx/>
              <a:buChar char="•"/>
              <a:defRPr/>
            </a:pPr>
            <a:r>
              <a:rPr lang="en-US" altLang="zh-CN" b="1" dirty="0">
                <a:solidFill>
                  <a:srgbClr val="00B050"/>
                </a:solidFill>
              </a:rPr>
              <a:t>SP for </a:t>
            </a:r>
            <a:r>
              <a:rPr lang="en-US" altLang="zh-CN" b="1" dirty="0" smtClean="0">
                <a:solidFill>
                  <a:srgbClr val="00B050"/>
                </a:solidFill>
              </a:rPr>
              <a:t>11-20/1949</a:t>
            </a:r>
            <a:r>
              <a:rPr lang="zh-CN" altLang="en-US" b="1" dirty="0">
                <a:solidFill>
                  <a:srgbClr val="00B050"/>
                </a:solidFill>
              </a:rPr>
              <a:t>， </a:t>
            </a:r>
            <a:r>
              <a:rPr lang="en-US" altLang="zh-CN" b="1" dirty="0">
                <a:solidFill>
                  <a:srgbClr val="00B050"/>
                </a:solidFill>
              </a:rPr>
              <a:t>Resolutions to 32.3.12 NGV transmit procedure,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a:solidFill>
                  <a:srgbClr val="00B050"/>
                </a:solidFill>
              </a:rPr>
              <a:t>)</a:t>
            </a:r>
          </a:p>
          <a:p>
            <a:pPr marL="800100" lvl="1" indent="-342900" algn="just" eaLnBrk="0" hangingPunct="0">
              <a:buFontTx/>
              <a:buChar char="•"/>
              <a:defRPr/>
            </a:pPr>
            <a:r>
              <a:rPr lang="en-US" altLang="zh-CN" b="1" dirty="0">
                <a:solidFill>
                  <a:srgbClr val="00B050"/>
                </a:solidFill>
              </a:rPr>
              <a:t>SP for </a:t>
            </a:r>
            <a:r>
              <a:rPr lang="en-US" altLang="zh-CN" b="1" dirty="0" smtClean="0">
                <a:solidFill>
                  <a:srgbClr val="00B050"/>
                </a:solidFill>
              </a:rPr>
              <a:t>11-20/1950</a:t>
            </a:r>
            <a:r>
              <a:rPr lang="zh-CN" altLang="en-US" b="1" dirty="0">
                <a:solidFill>
                  <a:srgbClr val="00B050"/>
                </a:solidFill>
              </a:rPr>
              <a:t>， </a:t>
            </a:r>
            <a:r>
              <a:rPr lang="en-US" altLang="zh-CN" b="1" dirty="0">
                <a:solidFill>
                  <a:srgbClr val="00B050"/>
                </a:solidFill>
              </a:rPr>
              <a:t>Resolutions to 32.3.13 NGV receive procedure,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smtClean="0">
                <a:solidFill>
                  <a:srgbClr val="00B050"/>
                </a:solidFill>
              </a:rPr>
              <a:t>)</a:t>
            </a:r>
          </a:p>
          <a:p>
            <a:pPr marL="800100" lvl="1" indent="-342900" algn="just" eaLnBrk="0" hangingPunct="0">
              <a:buFontTx/>
              <a:buChar char="•"/>
              <a:defRPr/>
            </a:pPr>
            <a:r>
              <a:rPr lang="en-US" altLang="zh-CN" b="1" dirty="0" smtClean="0">
                <a:solidFill>
                  <a:srgbClr val="00B050"/>
                </a:solidFill>
              </a:rPr>
              <a:t>11-21/0003r1, cr-d1-0-clause-32-2, Bo Sun (ZTE)</a:t>
            </a:r>
          </a:p>
          <a:p>
            <a:pPr marL="800100" lvl="1" indent="-342900" algn="just" eaLnBrk="0" hangingPunct="0">
              <a:buFontTx/>
              <a:buChar char="•"/>
              <a:defRPr/>
            </a:pPr>
            <a:r>
              <a:rPr lang="en-US" altLang="zh-CN" b="1" dirty="0" smtClean="0"/>
              <a:t>11-20/1990, comment-resolution-for-receiver-specification, </a:t>
            </a:r>
            <a:r>
              <a:rPr lang="en-US" altLang="zh-CN" b="1" dirty="0" err="1" smtClean="0"/>
              <a:t>Rui</a:t>
            </a:r>
            <a:r>
              <a:rPr lang="en-US" altLang="zh-CN" b="1" dirty="0" smtClean="0"/>
              <a:t> Cao (NXP)</a:t>
            </a:r>
          </a:p>
          <a:p>
            <a:pPr marL="800100" lvl="1" indent="-342900" algn="just" eaLnBrk="0" hangingPunct="0">
              <a:buFontTx/>
              <a:buChar char="•"/>
              <a:defRPr/>
            </a:pPr>
            <a:r>
              <a:rPr lang="en-US" altLang="zh-CN" b="1" dirty="0" smtClean="0"/>
              <a:t>11-21/0016</a:t>
            </a:r>
            <a:r>
              <a:rPr lang="en-US" altLang="zh-CN" b="1" dirty="0"/>
              <a:t>, </a:t>
            </a:r>
            <a:r>
              <a:rPr lang="en-US" altLang="zh-CN" b="1" dirty="0" smtClean="0"/>
              <a:t>comment-resolution-for-mathematical-description-and-related, </a:t>
            </a:r>
            <a:r>
              <a:rPr lang="en-US" altLang="zh-CN" b="1" dirty="0" err="1" smtClean="0"/>
              <a:t>Rui</a:t>
            </a:r>
            <a:r>
              <a:rPr lang="en-US" altLang="zh-CN" b="1" dirty="0" smtClean="0"/>
              <a:t> Cao (NXP)</a:t>
            </a:r>
            <a:endParaRPr lang="en-US" altLang="zh-CN"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8</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112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11-20/1947)</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11-20/1947r0</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 CID </a:t>
            </a:r>
            <a:r>
              <a:rPr lang="en-US" altLang="zh-CN" sz="2100" dirty="0" smtClean="0">
                <a:latin typeface="Calibri" panose="020F0502020204030204" pitchFamily="34" charset="0"/>
                <a:cs typeface="Calibri" panose="020F0502020204030204" pitchFamily="34" charset="0"/>
              </a:rPr>
              <a:t>1833 and 1834</a:t>
            </a:r>
            <a:endParaRPr lang="zh-CN" altLang="en-US"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9Y/0N/2A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40305249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11-20/1949)</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11-20/1949r0</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 CID </a:t>
            </a:r>
            <a:r>
              <a:rPr lang="en-US" altLang="zh-CN" sz="2100" dirty="0" smtClean="0">
                <a:latin typeface="Calibri" panose="020F0502020204030204" pitchFamily="34" charset="0"/>
                <a:cs typeface="Calibri" panose="020F0502020204030204" pitchFamily="34" charset="0"/>
              </a:rPr>
              <a:t>1836, 1598 and 1837</a:t>
            </a:r>
            <a:endParaRPr lang="zh-CN" altLang="en-US"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9Y/0N/3A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3539865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11-20/1950)</a:t>
            </a:r>
            <a:endParaRPr lang="zh-CN" altLang="en-US" dirty="0"/>
          </a:p>
        </p:txBody>
      </p:sp>
      <p:sp>
        <p:nvSpPr>
          <p:cNvPr id="3" name="内容占位符 2"/>
          <p:cNvSpPr>
            <a:spLocks noGrp="1"/>
          </p:cNvSpPr>
          <p:nvPr>
            <p:ph idx="1"/>
          </p:nvPr>
        </p:nvSpPr>
        <p:spPr/>
        <p:txBody>
          <a:bodyPr/>
          <a:lstStyle/>
          <a:p>
            <a:pPr>
              <a:spcAft>
                <a:spcPts val="600"/>
              </a:spcAft>
            </a:pPr>
            <a:r>
              <a:rPr lang="en-US" altLang="zh-CN" sz="2400" dirty="0">
                <a:sym typeface="+mn-ea"/>
              </a:rPr>
              <a:t>Do you agree on the comment resolution to following </a:t>
            </a:r>
            <a:r>
              <a:rPr lang="en-US" altLang="zh-CN" sz="2400" dirty="0" smtClean="0">
                <a:sym typeface="+mn-ea"/>
              </a:rPr>
              <a:t>12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11-20/1950r0</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 CID 1096, 1118, 1238, 1239, 1293, 1475, 1500, 1506, 1513, 1549, 1688 and 1730</a:t>
            </a:r>
            <a:endParaRPr lang="zh-CN" altLang="en-US"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8Y/0N/2A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4847888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5542002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179 672 1030</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179 672 1030</a:t>
            </a:r>
          </a:p>
          <a:p>
            <a:endParaRPr lang="en-US" altLang="zh-CN" sz="2400" dirty="0"/>
          </a:p>
          <a:p>
            <a:r>
              <a:rPr lang="en-US" altLang="zh-CN" sz="2400" dirty="0"/>
              <a:t>Join from a video system or application: dial </a:t>
            </a:r>
            <a:r>
              <a:rPr lang="en-US" altLang="zh-CN" sz="2400" dirty="0" smtClean="0"/>
              <a:t>1796721030@ieee802.my.webex.com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1796721030.ieee802.my@lync.webex.com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665167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Tutorial on good comment resolution practice, Dorothy Stanley (HPE)</a:t>
            </a:r>
          </a:p>
          <a:p>
            <a:pPr marL="800100" lvl="1" indent="-342900" algn="just" eaLnBrk="0" hangingPunct="0">
              <a:buFontTx/>
              <a:buChar char="•"/>
              <a:defRPr/>
            </a:pPr>
            <a:r>
              <a:rPr lang="en-US" altLang="zh-CN" b="1" dirty="0" smtClean="0"/>
              <a:t>SP </a:t>
            </a:r>
            <a:r>
              <a:rPr lang="en-US" altLang="zh-CN" b="1" dirty="0"/>
              <a:t>for 11-20/1945r1</a:t>
            </a:r>
            <a:r>
              <a:rPr lang="zh-CN" altLang="en-US" b="1" dirty="0"/>
              <a:t>， </a:t>
            </a:r>
            <a:r>
              <a:rPr lang="en-US" altLang="zh-CN" b="1" dirty="0"/>
              <a:t>Resolutions to 32.3.5 NGV modulation and coding schemes,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a:t>SP for 11-20/1946r1</a:t>
            </a:r>
            <a:r>
              <a:rPr lang="zh-CN" altLang="en-US" b="1" dirty="0"/>
              <a:t>， </a:t>
            </a:r>
            <a:r>
              <a:rPr lang="en-US" altLang="zh-CN" b="1" dirty="0"/>
              <a:t>Resolutions to 32.3.15 Parameters for NGV-MCSs,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smtClean="0"/>
              <a:t>SP </a:t>
            </a:r>
            <a:r>
              <a:rPr lang="en-US" altLang="zh-CN" b="1" dirty="0"/>
              <a:t>for 11-20/1948r1</a:t>
            </a:r>
            <a:r>
              <a:rPr lang="zh-CN" altLang="en-US" b="1" dirty="0"/>
              <a:t>， </a:t>
            </a:r>
            <a:r>
              <a:rPr lang="en-US" altLang="zh-CN" b="1" dirty="0"/>
              <a:t>Resolutions to 32.3.10 Transmit specification,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smtClean="0"/>
              <a:t>SP for 11-21/0003r1</a:t>
            </a:r>
            <a:r>
              <a:rPr lang="en-US" altLang="zh-CN" b="1" dirty="0"/>
              <a:t>, cr-d1-0-clause-32-2, Bo Sun (ZTE)</a:t>
            </a:r>
          </a:p>
          <a:p>
            <a:pPr marL="800100" lvl="1" indent="-342900" algn="just" eaLnBrk="0" hangingPunct="0">
              <a:buFontTx/>
              <a:buChar char="•"/>
              <a:defRPr/>
            </a:pPr>
            <a:r>
              <a:rPr lang="en-US" altLang="zh-CN" b="1" dirty="0" smtClean="0"/>
              <a:t>SP for 11-20/1990</a:t>
            </a:r>
            <a:r>
              <a:rPr lang="en-US" altLang="zh-CN" b="1" dirty="0"/>
              <a:t>, comment-resolution-for-receiver-specification, </a:t>
            </a:r>
            <a:r>
              <a:rPr lang="en-US" altLang="zh-CN" b="1" dirty="0" err="1"/>
              <a:t>Rui</a:t>
            </a:r>
            <a:r>
              <a:rPr lang="en-US" altLang="zh-CN" b="1" dirty="0"/>
              <a:t> Cao (NXP)</a:t>
            </a:r>
          </a:p>
          <a:p>
            <a:pPr marL="800100" lvl="1" indent="-342900" algn="just" eaLnBrk="0" hangingPunct="0">
              <a:buFontTx/>
              <a:buChar char="•"/>
              <a:defRPr/>
            </a:pPr>
            <a:r>
              <a:rPr lang="en-US" altLang="zh-CN" b="1" dirty="0" smtClean="0"/>
              <a:t>Complete submission list as many as possible</a:t>
            </a:r>
            <a:endParaRPr lang="en-US" altLang="zh-CN"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4234597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 (CR, 11-21/0003)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21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11-21/0003r1</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smtClean="0">
                <a:latin typeface="Calibri" panose="020F0502020204030204" pitchFamily="34" charset="0"/>
                <a:cs typeface="Calibri" panose="020F0502020204030204" pitchFamily="34" charset="0"/>
              </a:rPr>
              <a:t>1306</a:t>
            </a:r>
            <a:r>
              <a:rPr lang="en-GB" altLang="zh-CN" sz="2100" dirty="0">
                <a:latin typeface="Calibri" panose="020F0502020204030204" pitchFamily="34" charset="0"/>
                <a:cs typeface="Calibri" panose="020F0502020204030204" pitchFamily="34" charset="0"/>
              </a:rPr>
              <a:t>, 1432, 1433, 1434, 1572, 1573, 1577, 1629, 1630, 1632, 1637, 1638, 1640, 1644, 1645, 1784, 1794, 1796, 1797, 1798, and 1799</a:t>
            </a:r>
            <a:endParaRPr lang="zh-CN" altLang="en-US"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7606315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IEEE 802.11 Jan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8815013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179 961 3238</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179 961 3238</a:t>
            </a:r>
          </a:p>
          <a:p>
            <a:endParaRPr lang="en-US" altLang="zh-CN" sz="2400" dirty="0"/>
          </a:p>
          <a:p>
            <a:r>
              <a:rPr lang="en-US" altLang="zh-CN" sz="2400" dirty="0"/>
              <a:t>Join from a video system or application: dial </a:t>
            </a:r>
            <a:r>
              <a:rPr lang="en-US" altLang="zh-CN" sz="2400" dirty="0" smtClean="0"/>
              <a:t>1799613238@ieee802.my.webex.com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1799613238.ieee802.my@lync.webex.com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833780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Approve teleconference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IEEE P802.11bd D1.0 CR progress report (Tech editor)</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SPs for presented CRs</a:t>
            </a:r>
          </a:p>
          <a:p>
            <a:pPr marL="800100" lvl="1" indent="-342900" algn="just" eaLnBrk="0" hangingPunct="0">
              <a:buFontTx/>
              <a:buChar char="•"/>
              <a:defRPr/>
            </a:pPr>
            <a:r>
              <a:rPr lang="en-US" altLang="zh-CN" b="1" dirty="0" smtClean="0"/>
              <a:t>Complete submission list as many as possible</a:t>
            </a:r>
            <a:endParaRPr lang="en-US" altLang="zh-CN" b="1"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699588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solidFill>
                  <a:srgbClr val="0000FF"/>
                </a:solidFill>
                <a:latin typeface="Arial Black" panose="020B0A04020102020204" pitchFamily="34" charset="0"/>
              </a:rPr>
              <a:t>IEEE 802.11 TGbd </a:t>
            </a:r>
            <a:r>
              <a:rPr lang="en-US" sz="3200" kern="0" smtClean="0">
                <a:solidFill>
                  <a:srgbClr val="0000FF"/>
                </a:solidFill>
                <a:latin typeface="Arial Black" panose="020B0A04020102020204" pitchFamily="34" charset="0"/>
              </a:rPr>
              <a:t>Teleconference</a:t>
            </a:r>
            <a:br>
              <a:rPr lang="en-US" sz="3200" kern="0" smtClean="0">
                <a:solidFill>
                  <a:srgbClr val="0000FF"/>
                </a:solidFill>
                <a:latin typeface="Arial Black" panose="020B0A04020102020204" pitchFamily="34" charset="0"/>
              </a:rPr>
            </a:br>
            <a:r>
              <a:rPr lang="en-US" sz="3200" kern="0" smtClean="0">
                <a:solidFill>
                  <a:srgbClr val="0000FF"/>
                </a:solidFill>
                <a:latin typeface="Arial Black" panose="020B0A04020102020204" pitchFamily="34" charset="0"/>
              </a:rPr>
              <a:t>IEEE 802.11 Jan 2021 Interim</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11675377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179 006 4794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179 006 4794</a:t>
            </a:r>
          </a:p>
          <a:p>
            <a:endParaRPr lang="en-US" altLang="zh-CN" sz="2400" dirty="0"/>
          </a:p>
          <a:p>
            <a:r>
              <a:rPr lang="en-US" altLang="zh-CN" sz="2400" dirty="0"/>
              <a:t>Join from a video system or application: dial </a:t>
            </a:r>
            <a:r>
              <a:rPr lang="en-US" altLang="zh-CN" sz="2400" dirty="0" smtClean="0"/>
              <a:t>1790064794@ieee802.my.webex.com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1790064794.ieee802.my@lync.webex.com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32</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2857222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a:t>SPs for presented CRs</a:t>
            </a:r>
          </a:p>
          <a:p>
            <a:pPr marL="800100" lvl="1" indent="-342900" algn="just" eaLnBrk="0" hangingPunct="0">
              <a:buFontTx/>
              <a:buChar char="•"/>
              <a:defRPr/>
            </a:pPr>
            <a:r>
              <a:rPr lang="en-US" altLang="zh-CN" b="1" dirty="0"/>
              <a:t>Complete submission list as many as 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a:t>
            </a:r>
            <a:r>
              <a:rPr kumimoji="0" lang="en-US" altLang="zh-CN"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3</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4121146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solidFill>
                  <a:srgbClr val="0000FF"/>
                </a:solidFill>
                <a:latin typeface="Arial Black" panose="020B0A04020102020204" pitchFamily="34" charset="0"/>
              </a:rPr>
              <a:t>IEEE 802.11 TGbd </a:t>
            </a:r>
            <a:r>
              <a:rPr lang="en-US" sz="3200" kern="0" smtClean="0">
                <a:solidFill>
                  <a:srgbClr val="0000FF"/>
                </a:solidFill>
                <a:latin typeface="Arial Black" panose="020B0A04020102020204" pitchFamily="34" charset="0"/>
              </a:rPr>
              <a:t>Teleconference</a:t>
            </a:r>
            <a:br>
              <a:rPr lang="en-US" sz="3200" kern="0" smtClean="0">
                <a:solidFill>
                  <a:srgbClr val="0000FF"/>
                </a:solidFill>
                <a:latin typeface="Arial Black" panose="020B0A04020102020204" pitchFamily="34" charset="0"/>
              </a:rPr>
            </a:br>
            <a:r>
              <a:rPr lang="en-US" sz="3200" kern="0" smtClean="0">
                <a:solidFill>
                  <a:srgbClr val="0000FF"/>
                </a:solidFill>
                <a:latin typeface="Arial Black" panose="020B0A04020102020204" pitchFamily="34" charset="0"/>
              </a:rPr>
              <a:t>IEEE 802.11 Jan 2021 Interim</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3146995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179 345 </a:t>
            </a:r>
            <a:r>
              <a:rPr lang="en-US" altLang="zh-CN" sz="2500" dirty="0" smtClean="0"/>
              <a:t>9421</a:t>
            </a:r>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179 345 </a:t>
            </a:r>
            <a:r>
              <a:rPr lang="en-US" altLang="zh-CN" sz="2400" dirty="0" smtClean="0"/>
              <a:t>9421</a:t>
            </a:r>
          </a:p>
          <a:p>
            <a:endParaRPr lang="en-US" sz="2400" dirty="0" smtClean="0">
              <a:sym typeface="+mn-ea"/>
            </a:endParaRPr>
          </a:p>
          <a:p>
            <a:r>
              <a:rPr lang="en-US" altLang="zh-CN" sz="2400" dirty="0"/>
              <a:t>Join from a video system or application: dial </a:t>
            </a:r>
            <a:r>
              <a:rPr lang="en-US" altLang="zh-CN" sz="2400" dirty="0" smtClean="0"/>
              <a:t>1793459421@ieee802.my.webex.com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1793459421.ieee802.my@lync.webex.com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86084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Motions for minutes, comment resolutions and spec draft D1.1</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Timeline discussion</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a:t>SPs for presented CRs</a:t>
            </a:r>
          </a:p>
          <a:p>
            <a:pPr marL="800100" lvl="1" indent="-342900" algn="just" eaLnBrk="0" hangingPunct="0">
              <a:buFontTx/>
              <a:buChar char="•"/>
              <a:defRPr/>
            </a:pPr>
            <a:r>
              <a:rPr lang="en-US" altLang="zh-CN" b="1" dirty="0"/>
              <a:t>Complete submission list as many as 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19</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7824834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28312441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179 886 5544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179 886 5544</a:t>
            </a:r>
          </a:p>
          <a:p>
            <a:endParaRPr lang="en-US" altLang="zh-CN" sz="2400" dirty="0">
              <a:sym typeface="+mn-ea"/>
            </a:endParaRPr>
          </a:p>
          <a:p>
            <a:r>
              <a:rPr lang="en-US" altLang="zh-CN" sz="2400" dirty="0"/>
              <a:t>Join from a video system or application: dial </a:t>
            </a:r>
            <a:r>
              <a:rPr lang="en-US" altLang="zh-CN" sz="2400" dirty="0" smtClean="0"/>
              <a:t>1798865544@ieee802.my.webex.com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1798865544.ieee802.my@lync.webex.com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9575119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22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nd</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329161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39019479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179 030 1584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179 030 1584</a:t>
            </a:r>
          </a:p>
          <a:p>
            <a:endParaRPr lang="en-US" altLang="zh-CN" sz="2400" dirty="0">
              <a:sym typeface="+mn-ea"/>
            </a:endParaRPr>
          </a:p>
          <a:p>
            <a:r>
              <a:rPr lang="en-US" altLang="zh-CN" sz="2400" dirty="0"/>
              <a:t>Join from a video system or application: dial </a:t>
            </a:r>
            <a:r>
              <a:rPr lang="en-US" altLang="zh-CN" sz="2400" dirty="0" smtClean="0"/>
              <a:t>1790301584@ieee802.my.webex.com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1790301584.ieee802.my@lync.webex.com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41</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9120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26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778158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22313494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179 244 4346</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179 244 4346</a:t>
            </a:r>
          </a:p>
          <a:p>
            <a:endParaRPr lang="en-US" altLang="zh-CN" sz="2400" dirty="0">
              <a:sym typeface="+mn-ea"/>
            </a:endParaRPr>
          </a:p>
          <a:p>
            <a:r>
              <a:rPr lang="en-US" altLang="zh-CN" sz="2400" dirty="0"/>
              <a:t>Join from a video system or application: dial </a:t>
            </a:r>
            <a:r>
              <a:rPr lang="en-US" altLang="zh-CN" sz="2400" dirty="0" smtClean="0"/>
              <a:t>1792444346@ieee802.my.webex.com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1792444346.ieee802.my@lync.webex.com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44</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3800659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lang="en-US" altLang="en-GB" dirty="0" smtClean="0"/>
              <a:t>on Jan 29</a:t>
            </a:r>
            <a:r>
              <a:rPr lang="en-US" altLang="en-GB" baseline="30000" dirty="0" smtClean="0"/>
              <a:t>th</a:t>
            </a:r>
            <a:r>
              <a:rPr lang="en-US" altLang="en-GB" dirty="0" smtClean="0"/>
              <a:t> </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4111149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617169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179 132 3050</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179 132 3050</a:t>
            </a:r>
          </a:p>
          <a:p>
            <a:endParaRPr lang="en-US" altLang="zh-CN" sz="2400" dirty="0">
              <a:sym typeface="+mn-ea"/>
            </a:endParaRPr>
          </a:p>
          <a:p>
            <a:r>
              <a:rPr lang="en-US" altLang="zh-CN" sz="2400" dirty="0"/>
              <a:t>Join from a video system or application: dial </a:t>
            </a:r>
            <a:r>
              <a:rPr lang="en-US" altLang="zh-CN" sz="2400" dirty="0" smtClean="0"/>
              <a:t>1791323050@ieee802.my.webex.com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1791323050.ieee802.my@lync.webex.com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47</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1888132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777364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38254</TotalTime>
  <Words>3433</Words>
  <Application>Microsoft Office PowerPoint</Application>
  <PresentationFormat>宽屏</PresentationFormat>
  <Paragraphs>659</Paragraphs>
  <Slides>48</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48</vt:i4>
      </vt:variant>
    </vt:vector>
  </HeadingPairs>
  <TitlesOfParts>
    <vt:vector size="59"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Draft Teleconference Plan for Jan 2021 (tbc)</vt:lpstr>
      <vt:lpstr>TGbd Documents Update</vt:lpstr>
      <vt:lpstr>Current TGbd Timeline</vt:lpstr>
      <vt:lpstr>Submission List</vt:lpstr>
      <vt:lpstr>IEEE 802.11 TGbd Teleconference</vt:lpstr>
      <vt:lpstr>Teleconference Bridge Information</vt:lpstr>
      <vt:lpstr>PowerPoint 演示文稿</vt:lpstr>
      <vt:lpstr>SP #1 (CR, 11-20/1947)</vt:lpstr>
      <vt:lpstr>SP #2 (CR, 11-20/1949)</vt:lpstr>
      <vt:lpstr>SP #3 (CR, 11-20/1950)</vt:lpstr>
      <vt:lpstr>IEEE 802.11 TGbd Teleconference</vt:lpstr>
      <vt:lpstr>Teleconference Bridge Information</vt:lpstr>
      <vt:lpstr>PowerPoint 演示文稿</vt:lpstr>
      <vt:lpstr>SP #? (CR, 11-21/0003)</vt:lpstr>
      <vt:lpstr>IEEE 802.11 TGbd Teleconference IEEE 802.11 Jan 2021 Interim</vt:lpstr>
      <vt:lpstr>Teleconference Bridge Information</vt:lpstr>
      <vt:lpstr>PowerPoint 演示文稿</vt:lpstr>
      <vt:lpstr>PowerPoint 演示文稿</vt:lpstr>
      <vt:lpstr>Teleconference Bridge Information</vt:lpstr>
      <vt:lpstr>PowerPoint 演示文稿</vt:lpstr>
      <vt:lpstr>PowerPoint 演示文稿</vt:lpstr>
      <vt:lpstr>Teleconference Bridge Information</vt:lpstr>
      <vt:lpstr>PowerPoint 演示文稿</vt:lpstr>
      <vt:lpstr>PowerPoint 演示文稿</vt:lpstr>
      <vt:lpstr>Teleconference Bridge Information</vt:lpstr>
      <vt:lpstr>PowerPoint 演示文稿</vt:lpstr>
      <vt:lpstr>PowerPoint 演示文稿</vt:lpstr>
      <vt:lpstr>Teleconference Bridge Information</vt:lpstr>
      <vt:lpstr>PowerPoint 演示文稿</vt:lpstr>
      <vt:lpstr>PowerPoint 演示文稿</vt:lpstr>
      <vt:lpstr>Teleconference Bridge Information</vt:lpstr>
      <vt:lpstr>PowerPoint 演示文稿</vt:lpstr>
      <vt:lpstr>PowerPoint 演示文稿</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4788</cp:revision>
  <cp:lastPrinted>2014-11-04T15:04:00Z</cp:lastPrinted>
  <dcterms:created xsi:type="dcterms:W3CDTF">2007-04-17T18:10:00Z</dcterms:created>
  <dcterms:modified xsi:type="dcterms:W3CDTF">2021-01-07T15:30:37Z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