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5"/>
  </p:notesMasterIdLst>
  <p:handoutMasterIdLst>
    <p:handoutMasterId r:id="rId46"/>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28" r:id="rId18"/>
    <p:sldId id="1039" r:id="rId19"/>
    <p:sldId id="1030" r:id="rId20"/>
    <p:sldId id="1040" r:id="rId21"/>
    <p:sldId id="1041" r:id="rId22"/>
    <p:sldId id="1042" r:id="rId23"/>
    <p:sldId id="1043" r:id="rId24"/>
    <p:sldId id="1044" r:id="rId25"/>
    <p:sldId id="1045" r:id="rId26"/>
    <p:sldId id="1046" r:id="rId27"/>
    <p:sldId id="1047" r:id="rId28"/>
    <p:sldId id="1048" r:id="rId29"/>
    <p:sldId id="1049" r:id="rId30"/>
    <p:sldId id="1050" r:id="rId31"/>
    <p:sldId id="1051" r:id="rId32"/>
    <p:sldId id="1052" r:id="rId33"/>
    <p:sldId id="1053" r:id="rId34"/>
    <p:sldId id="1054" r:id="rId35"/>
    <p:sldId id="1055" r:id="rId36"/>
    <p:sldId id="1056" r:id="rId37"/>
    <p:sldId id="1057" r:id="rId38"/>
    <p:sldId id="1058" r:id="rId39"/>
    <p:sldId id="1059" r:id="rId40"/>
    <p:sldId id="1060" r:id="rId41"/>
    <p:sldId id="1064" r:id="rId42"/>
    <p:sldId id="1065" r:id="rId43"/>
    <p:sldId id="1066" r:id="rId4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588"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Draft </a:t>
            </a:r>
            <a:r>
              <a:rPr lang="en-US" altLang="zh-CN" sz="3200" dirty="0"/>
              <a:t>Teleconference </a:t>
            </a:r>
            <a:r>
              <a:rPr lang="en-US" altLang="zh-CN" sz="3200" dirty="0" smtClean="0"/>
              <a:t>Plan for Jan 2021 (</a:t>
            </a:r>
            <a:r>
              <a:rPr lang="en-US" altLang="zh-CN" sz="3200" dirty="0" err="1" smtClean="0"/>
              <a:t>tbc</a:t>
            </a:r>
            <a:r>
              <a:rPr lang="en-US" altLang="zh-CN" sz="3200" dirty="0" smtClean="0"/>
              <a:t>)</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2140903"/>
            <a:ext cx="9143760" cy="3869055"/>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rgbClr val="00B050"/>
                </a:solidFill>
                <a:cs typeface="+mn-ea"/>
                <a:sym typeface="+mn-ea"/>
              </a:rPr>
              <a:t>Jan 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Jan </a:t>
            </a:r>
            <a:r>
              <a:rPr lang="en-US" altLang="zh-CN" sz="2400" dirty="0">
                <a:solidFill>
                  <a:srgbClr val="00B050"/>
                </a:solidFill>
                <a:cs typeface="+mn-ea"/>
                <a:sym typeface="+mn-ea"/>
              </a:rPr>
              <a:t>8</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smtClean="0">
                <a:solidFill>
                  <a:srgbClr val="00B050"/>
                </a:solidFill>
                <a:cs typeface="+mn-ea"/>
                <a:sym typeface="+mn-ea"/>
              </a:rPr>
              <a:t>Jan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1:15pm, </a:t>
            </a:r>
            <a:r>
              <a:rPr lang="en-US" altLang="zh-CN" sz="2400" dirty="0">
                <a:solidFill>
                  <a:srgbClr val="00B050"/>
                </a:solidFill>
                <a:cs typeface="+mn-ea"/>
                <a:sym typeface="+mn-ea"/>
              </a:rPr>
              <a:t>ET; </a:t>
            </a:r>
            <a:r>
              <a:rPr lang="en-US" altLang="zh-CN" sz="2400" dirty="0" err="1" smtClean="0">
                <a:solidFill>
                  <a:srgbClr val="00B050"/>
                </a:solidFill>
                <a:cs typeface="+mn-ea"/>
                <a:sym typeface="+mn-ea"/>
              </a:rPr>
              <a:t>Webex</a:t>
            </a:r>
            <a:r>
              <a:rPr lang="en-US" altLang="zh-CN" sz="2400" dirty="0" smtClean="0">
                <a:solidFill>
                  <a:srgbClr val="00B050"/>
                </a:solidFill>
                <a:cs typeface="+mn-ea"/>
                <a:sym typeface="+mn-ea"/>
              </a:rPr>
              <a:t> (IEEE 802.11 Jan Interim) </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Jan 12</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9:00am </a:t>
            </a:r>
            <a:r>
              <a:rPr lang="en-US" altLang="zh-CN" sz="2400" dirty="0">
                <a:solidFill>
                  <a:srgbClr val="00B050"/>
                </a:solidFill>
                <a:cs typeface="+mn-ea"/>
                <a:sym typeface="+mn-ea"/>
              </a:rPr>
              <a:t>~ 11:00 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p>
          <a:p>
            <a:pPr eaLnBrk="1" hangingPunct="1"/>
            <a:r>
              <a:rPr lang="en-US" altLang="zh-CN" sz="2400" dirty="0" smtClean="0">
                <a:solidFill>
                  <a:srgbClr val="00B050"/>
                </a:solidFill>
                <a:cs typeface="+mn-ea"/>
                <a:sym typeface="+mn-ea"/>
              </a:rPr>
              <a:t>Jan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11:15am ~ 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(IEEE 802.11 Jan Interim)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19</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Jan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960479489"/>
              </p:ext>
            </p:extLst>
          </p:nvPr>
        </p:nvGraphicFramePr>
        <p:xfrm>
          <a:off x="1447922" y="2133634"/>
          <a:ext cx="9637599" cy="393192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11-20/1923r1</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a:t>
                      </a:r>
                      <a:r>
                        <a:rPr lang="en-US" altLang="zh-CN" sz="1200" dirty="0" smtClean="0">
                          <a:solidFill>
                            <a:srgbClr val="0070C0"/>
                          </a:solidFill>
                          <a:sym typeface="+mn-ea"/>
                        </a:rPr>
                        <a:t>11-20/1907r1</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11-20/1887r3 </a:t>
                      </a:r>
                      <a:r>
                        <a:rPr lang="en-US" altLang="zh-CN" sz="1200" dirty="0" smtClean="0">
                          <a:solidFill>
                            <a:srgbClr val="0070C0"/>
                          </a:solidFill>
                        </a:rPr>
                        <a:t>(LB251)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Current TGbd Timeline</a:t>
            </a:r>
          </a:p>
        </p:txBody>
      </p:sp>
      <p:sp>
        <p:nvSpPr>
          <p:cNvPr id="3" name="文本占位符 2"/>
          <p:cNvSpPr>
            <a:spLocks noGrp="1"/>
          </p:cNvSpPr>
          <p:nvPr>
            <p:ph type="body" idx="1"/>
          </p:nvPr>
        </p:nvSpPr>
        <p:spPr>
          <a:xfrm>
            <a:off x="2447290" y="1966595"/>
            <a:ext cx="8144392" cy="4443095"/>
          </a:xfrm>
        </p:spPr>
        <p:txBody>
          <a:bodyPr/>
          <a:lstStyle/>
          <a:p>
            <a:pPr lvl="1" defTabSz="337185">
              <a:buFont typeface="Arial" panose="020B0604020202020204" pitchFamily="34" charset="0"/>
              <a:buChar char="•"/>
              <a:defRPr/>
            </a:pPr>
            <a:r>
              <a:rPr lang="en-US" altLang="en-US" sz="2000" dirty="0">
                <a:solidFill>
                  <a:srgbClr val="00B050"/>
                </a:solidFill>
                <a:sym typeface="+mn-ea"/>
              </a:rPr>
              <a:t>PAR approved						</a:t>
            </a:r>
            <a:r>
              <a:rPr lang="en-US" altLang="en-US" sz="2000" dirty="0" smtClean="0">
                <a:solidFill>
                  <a:srgbClr val="00B050"/>
                </a:solidFill>
                <a:sym typeface="+mn-ea"/>
              </a:rPr>
              <a:t>	Dec </a:t>
            </a:r>
            <a:r>
              <a:rPr lang="en-US" altLang="en-US" sz="2000" dirty="0">
                <a:solidFill>
                  <a:srgbClr val="00B050"/>
                </a:solidFill>
                <a:sym typeface="+mn-ea"/>
              </a:rPr>
              <a:t>2018</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First TG meeting					</a:t>
            </a:r>
            <a:r>
              <a:rPr lang="en-US" altLang="en-US" sz="2000" dirty="0" smtClean="0">
                <a:solidFill>
                  <a:srgbClr val="00B050"/>
                </a:solidFill>
                <a:sym typeface="+mn-ea"/>
              </a:rPr>
              <a:t>		Jan </a:t>
            </a:r>
            <a:r>
              <a:rPr lang="en-US" altLang="en-US" sz="2000" dirty="0">
                <a:solidFill>
                  <a:srgbClr val="00B050"/>
                </a:solidFill>
                <a:sym typeface="+mn-ea"/>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D0.1 								</a:t>
            </a:r>
            <a:r>
              <a:rPr lang="en-US" altLang="en-US" sz="2000" dirty="0" smtClean="0">
                <a:solidFill>
                  <a:srgbClr val="00B050"/>
                </a:solidFill>
                <a:sym typeface="+mn-ea"/>
              </a:rPr>
              <a:t>		</a:t>
            </a:r>
            <a:r>
              <a:rPr lang="en-US" altLang="en-US" sz="2000" dirty="0" smtClean="0">
                <a:solidFill>
                  <a:srgbClr val="00B050"/>
                </a:solidFill>
                <a:sym typeface="Wingdings" panose="05000000000000000000" pitchFamily="2" charset="2"/>
              </a:rPr>
              <a:t>Nov </a:t>
            </a:r>
            <a:r>
              <a:rPr lang="en-US" altLang="en-US" sz="2000" dirty="0">
                <a:solidFill>
                  <a:srgbClr val="00B050"/>
                </a:solidFill>
                <a:sym typeface="Wingdings" panose="05000000000000000000" pitchFamily="2" charset="2"/>
              </a:rPr>
              <a:t>2019</a:t>
            </a:r>
            <a:endParaRPr lang="en-US" altLang="en-US" sz="2000" dirty="0">
              <a:solidFill>
                <a:srgbClr val="00B050"/>
              </a:solidFill>
            </a:endParaRPr>
          </a:p>
          <a:p>
            <a:pPr lvl="1" defTabSz="337185">
              <a:buFont typeface="Arial" panose="020B0604020202020204" pitchFamily="34" charset="0"/>
              <a:buChar char="•"/>
              <a:defRPr/>
            </a:pPr>
            <a:r>
              <a:rPr lang="en-US" altLang="en-US" sz="2000" dirty="0">
                <a:solidFill>
                  <a:srgbClr val="00B050"/>
                </a:solidFill>
                <a:sym typeface="+mn-ea"/>
              </a:rPr>
              <a:t>D1.0 Letter Ballot					</a:t>
            </a:r>
            <a:r>
              <a:rPr lang="en-US" altLang="en-US" sz="2000" dirty="0" smtClean="0">
                <a:solidFill>
                  <a:schemeClr val="tx1"/>
                </a:solidFill>
                <a:sym typeface="+mn-ea"/>
              </a:rPr>
              <a:t>	</a:t>
            </a:r>
            <a:r>
              <a:rPr lang="en-US" altLang="en-US" sz="2000" dirty="0">
                <a:solidFill>
                  <a:srgbClr val="FF0000"/>
                </a:solidFill>
                <a:cs typeface="+mn-ea"/>
                <a:sym typeface="Wingdings" panose="05000000000000000000" pitchFamily="2" charset="2"/>
              </a:rPr>
              <a:t>Sep 2020  Oct 2020</a:t>
            </a:r>
            <a:endParaRPr lang="en-US" altLang="en-US" sz="2000" dirty="0">
              <a:solidFill>
                <a:srgbClr val="FF0000"/>
              </a:solidFill>
              <a:cs typeface="+mn-ea"/>
            </a:endParaRPr>
          </a:p>
          <a:p>
            <a:pPr lvl="1" defTabSz="337185">
              <a:buFont typeface="Arial" panose="020B0604020202020204" pitchFamily="34" charset="0"/>
              <a:buChar char="•"/>
              <a:defRPr/>
            </a:pPr>
            <a:r>
              <a:rPr lang="en-US" altLang="en-US" sz="2000" dirty="0" smtClean="0">
                <a:solidFill>
                  <a:schemeClr val="tx1"/>
                </a:solidFill>
                <a:sym typeface="+mn-ea"/>
              </a:rPr>
              <a:t>D2.0 </a:t>
            </a:r>
            <a:r>
              <a:rPr lang="en-US" altLang="en-US" sz="2000" dirty="0">
                <a:solidFill>
                  <a:schemeClr val="tx1"/>
                </a:solidFill>
                <a:sym typeface="+mn-ea"/>
              </a:rPr>
              <a:t>LB recirculation					</a:t>
            </a:r>
            <a:r>
              <a:rPr lang="en-US" altLang="en-US" sz="2000" dirty="0" smtClean="0">
                <a:solidFill>
                  <a:schemeClr val="tx1"/>
                </a:solidFill>
                <a:cs typeface="+mn-ea"/>
                <a:sym typeface="Wingdings" panose="05000000000000000000" pitchFamily="2" charset="2"/>
              </a:rPr>
              <a:t>Jan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Form Sponsor Ballot Pool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LB recirculation					</a:t>
            </a:r>
            <a:r>
              <a:rPr lang="en-US" altLang="en-US" sz="2000" dirty="0" smtClean="0">
                <a:solidFill>
                  <a:schemeClr val="tx1"/>
                </a:solidFill>
                <a:cs typeface="+mn-ea"/>
                <a:sym typeface="Wingdings" panose="05000000000000000000" pitchFamily="2" charset="2"/>
              </a:rPr>
              <a:t>Mar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D3.0 unchanged recirculation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Initial Sponsor Ballot (D4.0)			</a:t>
            </a:r>
            <a:r>
              <a:rPr lang="en-US" altLang="en-US" sz="2000" dirty="0" smtClean="0">
                <a:solidFill>
                  <a:schemeClr val="tx1"/>
                </a:solidFill>
                <a:cs typeface="+mn-ea"/>
                <a:sym typeface="Wingdings" panose="05000000000000000000" pitchFamily="2" charset="2"/>
              </a:rPr>
              <a:t>Jul 2021</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Final 802.11 WG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a:solidFill>
                  <a:schemeClr val="tx1"/>
                </a:solidFill>
                <a:sym typeface="+mn-ea"/>
              </a:rPr>
              <a:t>802 EC approval					</a:t>
            </a:r>
            <a:r>
              <a:rPr lang="en-US" altLang="en-US" sz="2000" dirty="0" smtClean="0">
                <a:solidFill>
                  <a:schemeClr val="tx1"/>
                </a:solidFill>
                <a:sym typeface="+mn-ea"/>
              </a:rPr>
              <a:t>		</a:t>
            </a:r>
            <a:r>
              <a:rPr lang="en-US" altLang="en-US" sz="2000" dirty="0" smtClean="0">
                <a:solidFill>
                  <a:schemeClr val="tx1"/>
                </a:solidFill>
                <a:cs typeface="+mn-ea"/>
                <a:sym typeface="Wingdings" panose="05000000000000000000" pitchFamily="2" charset="2"/>
              </a:rPr>
              <a:t>May 2022</a:t>
            </a:r>
            <a:endParaRPr lang="en-US" altLang="en-US" sz="2000" dirty="0">
              <a:solidFill>
                <a:schemeClr val="tx1"/>
              </a:solidFill>
            </a:endParaRPr>
          </a:p>
          <a:p>
            <a:pPr lvl="1" defTabSz="337185">
              <a:buFont typeface="Arial" panose="020B0604020202020204" pitchFamily="34" charset="0"/>
              <a:buChar char="•"/>
              <a:defRPr/>
            </a:pPr>
            <a:r>
              <a:rPr lang="en-US" altLang="en-US" sz="2000" dirty="0" err="1">
                <a:solidFill>
                  <a:schemeClr val="tx1"/>
                </a:solidFill>
                <a:sym typeface="+mn-ea"/>
              </a:rPr>
              <a:t>RevCom</a:t>
            </a:r>
            <a:r>
              <a:rPr lang="en-US" altLang="en-US" sz="2000" dirty="0">
                <a:solidFill>
                  <a:schemeClr val="tx1"/>
                </a:solidFill>
                <a:sym typeface="+mn-ea"/>
              </a:rPr>
              <a:t> and SASB approval			</a:t>
            </a:r>
            <a:r>
              <a:rPr lang="en-US" altLang="en-US" sz="2000" dirty="0" smtClean="0">
                <a:solidFill>
                  <a:schemeClr val="tx1"/>
                </a:solidFill>
                <a:cs typeface="+mn-ea"/>
                <a:sym typeface="Wingdings" panose="05000000000000000000" pitchFamily="2" charset="2"/>
              </a:rPr>
              <a:t>Jun 2022</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179 641 7257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179 641 </a:t>
            </a:r>
            <a:r>
              <a:rPr lang="en-US" altLang="zh-CN" sz="2400" dirty="0" smtClean="0"/>
              <a:t>7257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1796417257@ieee802.my.webex.com</a:t>
            </a:r>
            <a:r>
              <a:rPr lang="en-US" altLang="zh-CN" sz="2400" dirty="0"/>
              <a:t>, or 173.243.2.68</a:t>
            </a:r>
          </a:p>
          <a:p>
            <a:endParaRPr lang="en-US" altLang="zh-CN" sz="2400" dirty="0"/>
          </a:p>
          <a:p>
            <a:r>
              <a:rPr lang="en-US" altLang="zh-CN" sz="2400" dirty="0"/>
              <a:t>Join using Microsoft Lync or Microsoft Skype for Business: dial 1796417257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SP for 11-20/1945r1</a:t>
            </a:r>
            <a:r>
              <a:rPr lang="zh-CN" altLang="en-US" b="1" dirty="0" smtClean="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smtClean="0"/>
              <a:t>)</a:t>
            </a:r>
            <a:endParaRPr lang="en-US" altLang="zh-CN" b="1" dirty="0"/>
          </a:p>
          <a:p>
            <a:pPr marL="800100" lvl="1" indent="-342900" algn="just" eaLnBrk="0" hangingPunct="0">
              <a:buFontTx/>
              <a:buChar char="•"/>
              <a:defRPr/>
            </a:pPr>
            <a:r>
              <a:rPr lang="en-US" altLang="zh-CN" b="1" dirty="0"/>
              <a:t>SP for </a:t>
            </a:r>
            <a:r>
              <a:rPr lang="en-US" altLang="zh-CN" b="1" dirty="0" smtClean="0"/>
              <a:t>11-20/1946r1</a:t>
            </a:r>
            <a:r>
              <a:rPr lang="zh-CN" altLang="en-US" b="1" dirty="0" smtClean="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smtClean="0"/>
              <a:t>)</a:t>
            </a:r>
            <a:endParaRPr lang="en-US" altLang="zh-CN" b="1" dirty="0"/>
          </a:p>
          <a:p>
            <a:pPr marL="800100" lvl="1" indent="-342900" algn="just" eaLnBrk="0" hangingPunct="0">
              <a:buFontTx/>
              <a:buChar char="•"/>
              <a:defRPr/>
            </a:pPr>
            <a:r>
              <a:rPr lang="en-US" altLang="zh-CN" b="1" dirty="0"/>
              <a:t>SP for </a:t>
            </a:r>
            <a:r>
              <a:rPr lang="en-US" altLang="zh-CN" b="1" dirty="0" smtClean="0"/>
              <a:t>11-20/1947</a:t>
            </a:r>
            <a:r>
              <a:rPr lang="zh-CN" altLang="en-US" b="1" dirty="0"/>
              <a:t>， </a:t>
            </a:r>
            <a:r>
              <a:rPr lang="en-US" altLang="zh-CN" b="1" dirty="0"/>
              <a:t>Resolutions to 32.3.9.9 </a:t>
            </a:r>
            <a:r>
              <a:rPr lang="en-US" altLang="zh-CN" b="1" dirty="0" err="1"/>
              <a:t>Midambles</a:t>
            </a:r>
            <a:r>
              <a:rPr lang="en-US" altLang="zh-CN" b="1" dirty="0"/>
              <a:t>,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a:t>SP for </a:t>
            </a:r>
            <a:r>
              <a:rPr lang="en-US" altLang="zh-CN" b="1" dirty="0" smtClean="0"/>
              <a:t>11-20/1948r1</a:t>
            </a:r>
            <a:r>
              <a:rPr lang="zh-CN" altLang="en-US" b="1" dirty="0" smtClean="0"/>
              <a:t>， </a:t>
            </a:r>
            <a:r>
              <a:rPr lang="en-US" altLang="zh-CN" b="1" dirty="0"/>
              <a:t>Resolutions to 32.3.10 Transmit specification, </a:t>
            </a:r>
            <a:r>
              <a:rPr lang="en-US" altLang="zh-CN" b="1" dirty="0" err="1"/>
              <a:t>Yujin</a:t>
            </a:r>
            <a:r>
              <a:rPr lang="en-US" altLang="zh-CN" b="1" dirty="0"/>
              <a:t> Noh (</a:t>
            </a:r>
            <a:r>
              <a:rPr lang="en-US" altLang="zh-CN" b="1" dirty="0" err="1" smtClean="0"/>
              <a:t>Newracom</a:t>
            </a:r>
            <a:r>
              <a:rPr lang="en-US" altLang="zh-CN" b="1" dirty="0" smtClean="0"/>
              <a:t>)</a:t>
            </a:r>
            <a:endParaRPr lang="en-US" altLang="zh-CN" b="1" dirty="0"/>
          </a:p>
          <a:p>
            <a:pPr marL="800100" lvl="1" indent="-342900" algn="just" eaLnBrk="0" hangingPunct="0">
              <a:buFontTx/>
              <a:buChar char="•"/>
              <a:defRPr/>
            </a:pPr>
            <a:r>
              <a:rPr lang="en-US" altLang="zh-CN" b="1" dirty="0"/>
              <a:t>SP for </a:t>
            </a:r>
            <a:r>
              <a:rPr lang="en-US" altLang="zh-CN" b="1" dirty="0" smtClean="0"/>
              <a:t>11-20/1949</a:t>
            </a:r>
            <a:r>
              <a:rPr lang="zh-CN" altLang="en-US" b="1" dirty="0"/>
              <a:t>， </a:t>
            </a:r>
            <a:r>
              <a:rPr lang="en-US" altLang="zh-CN" b="1" dirty="0"/>
              <a:t>Resolutions to 32.3.12 NGV transmit procedure,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a:t>SP for </a:t>
            </a:r>
            <a:r>
              <a:rPr lang="en-US" altLang="zh-CN" b="1" dirty="0" smtClean="0"/>
              <a:t>11-20/1950</a:t>
            </a:r>
            <a:r>
              <a:rPr lang="zh-CN" altLang="en-US" b="1" dirty="0"/>
              <a:t>， </a:t>
            </a:r>
            <a:r>
              <a:rPr lang="en-US" altLang="zh-CN" b="1" dirty="0"/>
              <a:t>Resolutions to 32.3.13 NGV receive procedure, </a:t>
            </a:r>
            <a:r>
              <a:rPr lang="en-US" altLang="zh-CN" b="1" dirty="0" err="1"/>
              <a:t>Yujin</a:t>
            </a:r>
            <a:r>
              <a:rPr lang="en-US" altLang="zh-CN" b="1" dirty="0"/>
              <a:t> Noh (</a:t>
            </a:r>
            <a:r>
              <a:rPr lang="en-US" altLang="zh-CN" b="1" dirty="0" err="1"/>
              <a:t>Newracom</a:t>
            </a:r>
            <a:r>
              <a:rPr lang="en-US" altLang="zh-CN" b="1" dirty="0" smtClean="0"/>
              <a:t>)</a:t>
            </a:r>
          </a:p>
          <a:p>
            <a:pPr marL="800100" lvl="1" indent="-342900" algn="just" eaLnBrk="0" hangingPunct="0">
              <a:buFontTx/>
              <a:buChar char="•"/>
              <a:defRPr/>
            </a:pPr>
            <a:r>
              <a:rPr lang="en-US" altLang="zh-CN" b="1" dirty="0"/>
              <a:t>11-21/0003r0, </a:t>
            </a:r>
            <a:r>
              <a:rPr lang="en-US" altLang="zh-CN" b="1" dirty="0" smtClean="0"/>
              <a:t>cr-d1-0-clause-32-2, Bo Sun (ZTE)</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179 672 1030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179 672 1030</a:t>
            </a:r>
          </a:p>
          <a:p>
            <a:endParaRPr lang="en-US" altLang="zh-CN" sz="2400" dirty="0"/>
          </a:p>
          <a:p>
            <a:r>
              <a:rPr lang="en-US" altLang="zh-CN" sz="2400" dirty="0"/>
              <a:t>Join from a video system or application: dial </a:t>
            </a:r>
            <a:r>
              <a:rPr lang="en-US" altLang="zh-CN" sz="2400" dirty="0" smtClean="0"/>
              <a:t>1796721030@ieee802.my.webex.com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1796721030.ieee802.my@lync.webex.com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179 961 3238</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179 961 3238</a:t>
            </a:r>
          </a:p>
          <a:p>
            <a:endParaRPr lang="en-US" altLang="zh-CN" sz="2400" dirty="0"/>
          </a:p>
          <a:p>
            <a:r>
              <a:rPr lang="en-US" altLang="zh-CN" sz="2400" dirty="0"/>
              <a:t>Join from a video system or application: dial </a:t>
            </a:r>
            <a:r>
              <a:rPr lang="en-US" altLang="zh-CN" sz="2400" dirty="0" smtClean="0"/>
              <a:t>1799613238@ieee802.my.webex.com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1799613238.ieee802.my@lync.webex.com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Approve teleconference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P802.11bd D1.0 CR progress report (Tech editor)</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179 006 4794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179 006 4794</a:t>
            </a:r>
          </a:p>
          <a:p>
            <a:endParaRPr lang="en-US" altLang="zh-CN" sz="2400" dirty="0"/>
          </a:p>
          <a:p>
            <a:r>
              <a:rPr lang="en-US" altLang="zh-CN" sz="2400" dirty="0"/>
              <a:t>Join from a video system or application: dial </a:t>
            </a:r>
            <a:r>
              <a:rPr lang="en-US" altLang="zh-CN" sz="2400" dirty="0" smtClean="0"/>
              <a:t>1790064794@ieee802.my.webex.com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1790064794.ieee802.my@lync.webex.com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179 345 </a:t>
            </a:r>
            <a:r>
              <a:rPr lang="en-US" altLang="zh-CN" sz="2500" dirty="0" smtClean="0"/>
              <a:t>9421</a:t>
            </a:r>
          </a:p>
          <a:p>
            <a:r>
              <a:rPr sz="2400" dirty="0" smtClean="0"/>
              <a:t>Meeting </a:t>
            </a:r>
            <a:r>
              <a:rPr sz="2400" dirty="0" smtClean="0"/>
              <a:t>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179 345 </a:t>
            </a:r>
            <a:r>
              <a:rPr lang="en-US" altLang="zh-CN" sz="2400" dirty="0" smtClean="0"/>
              <a:t>9421</a:t>
            </a:r>
          </a:p>
          <a:p>
            <a:endParaRPr lang="en-US" sz="2400" dirty="0" smtClean="0">
              <a:sym typeface="+mn-ea"/>
            </a:endParaRPr>
          </a:p>
          <a:p>
            <a:r>
              <a:rPr lang="en-US" altLang="zh-CN" sz="2400" dirty="0"/>
              <a:t>Join from a video system or application: dial </a:t>
            </a:r>
            <a:r>
              <a:rPr lang="en-US" altLang="zh-CN" sz="2400" dirty="0" smtClean="0"/>
              <a:t>1793459421@ieee802.my.webex.com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1793459421.ieee802.my@lync.webex.com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Motions for comment resolutions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Timeline discussion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179 886 5544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179 886 5544</a:t>
            </a:r>
          </a:p>
          <a:p>
            <a:endParaRPr lang="en-US" altLang="zh-CN" sz="2400" dirty="0">
              <a:sym typeface="+mn-ea"/>
            </a:endParaRPr>
          </a:p>
          <a:p>
            <a:r>
              <a:rPr lang="en-US" altLang="zh-CN" sz="2400" dirty="0"/>
              <a:t>Join from a video system or application: dial </a:t>
            </a:r>
            <a:r>
              <a:rPr lang="en-US" altLang="zh-CN" sz="2400" dirty="0" smtClean="0"/>
              <a:t>1798865544@ieee802.my.webex.com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1798865544.ieee802.my@lync.webex.com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179 030 1584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179 030 1584</a:t>
            </a:r>
          </a:p>
          <a:p>
            <a:endParaRPr lang="en-US" altLang="zh-CN" sz="2400" dirty="0">
              <a:sym typeface="+mn-ea"/>
            </a:endParaRPr>
          </a:p>
          <a:p>
            <a:r>
              <a:rPr lang="en-US" altLang="zh-CN" sz="2400" dirty="0"/>
              <a:t>Join from a video system or application: dial </a:t>
            </a:r>
            <a:r>
              <a:rPr lang="en-US" altLang="zh-CN" sz="2400" dirty="0" smtClean="0"/>
              <a:t>1790301584@ieee802.my.webex.com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1790301584.ieee802.my@lync.webex.com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179 244 4346</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179 244 4346</a:t>
            </a:r>
          </a:p>
          <a:p>
            <a:endParaRPr lang="en-US" altLang="zh-CN" sz="2400" dirty="0">
              <a:sym typeface="+mn-ea"/>
            </a:endParaRPr>
          </a:p>
          <a:p>
            <a:r>
              <a:rPr lang="en-US" altLang="zh-CN" sz="2400" dirty="0"/>
              <a:t>Join from a video system or application: dial </a:t>
            </a:r>
            <a:r>
              <a:rPr lang="en-US" altLang="zh-CN" sz="2400" dirty="0" smtClean="0"/>
              <a:t>1792444346@ieee802.my.webex.com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1792444346.ieee802.my@lync.webex.com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lang="en-US" altLang="en-GB" dirty="0" smtClean="0"/>
              <a:t>on Jan 29</a:t>
            </a:r>
            <a:r>
              <a:rPr lang="en-US" altLang="en-GB" baseline="30000" dirty="0" smtClean="0"/>
              <a:t>th</a:t>
            </a:r>
            <a:r>
              <a:rPr lang="en-US" altLang="en-GB" dirty="0" smtClean="0"/>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61716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179 132 3050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179 132 3050</a:t>
            </a:r>
          </a:p>
          <a:p>
            <a:endParaRPr lang="en-US" altLang="zh-CN" sz="2400" dirty="0">
              <a:sym typeface="+mn-ea"/>
            </a:endParaRPr>
          </a:p>
          <a:p>
            <a:r>
              <a:rPr lang="en-US" altLang="zh-CN" sz="2400" dirty="0"/>
              <a:t>Join from a video system or application: dial </a:t>
            </a:r>
            <a:r>
              <a:rPr lang="en-US" altLang="zh-CN" sz="2400" dirty="0" smtClean="0"/>
              <a:t>1791323050@ieee802.my.webex.com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1791323050.ieee802.my@lync.webex.com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42</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1888132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7736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37364</TotalTime>
  <Words>2913</Words>
  <Application>Microsoft Office PowerPoint</Application>
  <PresentationFormat>宽屏</PresentationFormat>
  <Paragraphs>598</Paragraphs>
  <Slides>43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43</vt:i4>
      </vt:variant>
    </vt:vector>
  </HeadingPairs>
  <TitlesOfParts>
    <vt:vector size="54"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Draft Teleconference Plan for Jan 2021 (tbc)</vt:lpstr>
      <vt:lpstr>TGbd Documents Update</vt:lpstr>
      <vt:lpstr>Current TGbd Timeline</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 IEEE 802.11 Jan 2021 Interim</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4772</cp:revision>
  <cp:lastPrinted>2014-11-04T15:04:00Z</cp:lastPrinted>
  <dcterms:created xsi:type="dcterms:W3CDTF">2007-04-17T18:10:00Z</dcterms:created>
  <dcterms:modified xsi:type="dcterms:W3CDTF">2021-01-04T02:54:59Z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