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413" r:id="rId2"/>
    <p:sldId id="411" r:id="rId3"/>
    <p:sldId id="446" r:id="rId4"/>
    <p:sldId id="448" r:id="rId5"/>
    <p:sldId id="445" r:id="rId6"/>
    <p:sldId id="424" r:id="rId7"/>
    <p:sldId id="423" r:id="rId8"/>
    <p:sldId id="450" r:id="rId9"/>
    <p:sldId id="434" r:id="rId10"/>
    <p:sldId id="444" r:id="rId11"/>
    <p:sldId id="455" r:id="rId12"/>
    <p:sldId id="454" r:id="rId13"/>
    <p:sldId id="452" r:id="rId14"/>
    <p:sldId id="453" r:id="rId1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17" autoAdjust="0"/>
    <p:restoredTop sz="92652" autoAdjust="0"/>
  </p:normalViewPr>
  <p:slideViewPr>
    <p:cSldViewPr>
      <p:cViewPr varScale="1">
        <p:scale>
          <a:sx n="107" d="100"/>
          <a:sy n="107" d="100"/>
        </p:scale>
        <p:origin x="-19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85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문제</a:t>
            </a:r>
            <a:r>
              <a:rPr lang="en-US" altLang="ko-KR" dirty="0" smtClean="0"/>
              <a:t>: </a:t>
            </a:r>
            <a:r>
              <a:rPr lang="ko-KR" altLang="en-US" dirty="0" smtClean="0"/>
              <a:t>몇 개를 보내는가에 상관이 없이 </a:t>
            </a:r>
            <a:r>
              <a:rPr lang="en-US" altLang="ko-KR" dirty="0" smtClean="0"/>
              <a:t>duration</a:t>
            </a:r>
            <a:r>
              <a:rPr lang="en-US" altLang="ko-KR" baseline="0" dirty="0" smtClean="0"/>
              <a:t> field</a:t>
            </a:r>
            <a:r>
              <a:rPr lang="ko-KR" altLang="en-US" baseline="0" dirty="0" smtClean="0"/>
              <a:t>가 결정됨</a:t>
            </a:r>
            <a:r>
              <a:rPr lang="en-US" altLang="ko-KR" baseline="0" dirty="0" smtClean="0"/>
              <a:t>.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3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240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685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sz="1200" b="0" i="0" u="none" strike="noStrike" kern="1200" baseline="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endParaRPr lang="ko-KR" altLang="en-US" sz="1200" b="0" i="0" u="none" strike="noStrike" kern="1200" baseline="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endParaRPr lang="ko-KR" altLang="en-US" sz="1200" b="0" i="0" u="none" strike="noStrike" kern="1200" baseline="0" dirty="0" smtClean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  <a:p>
            <a:r>
              <a:rPr lang="en-US" altLang="ko-KR" sz="1200" b="0" i="0" u="none" strike="noStrike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A 32-bit Block Ack Bitmap subfield length is not allowed unless the originator has set the 32-bit BA Bitmap Support field in the HE MAC Capabilities Information field in the HE Capabilities element to 1.	</a:t>
            </a:r>
          </a:p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802.11-yy/0371r0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163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5" y="6475413"/>
            <a:ext cx="14571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6" y="6475413"/>
            <a:ext cx="14571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86795" y="6475413"/>
            <a:ext cx="14571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802.11-20/1951r1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 2020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6795" y="6475413"/>
            <a:ext cx="1457130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Jonghun Han, Samsung</a:t>
            </a:r>
            <a:endParaRPr lang="en-US" altLang="ko-KR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Limiting BA Bitmap Subfield Length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2020-11-09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3707027"/>
              </p:ext>
            </p:extLst>
          </p:nvPr>
        </p:nvGraphicFramePr>
        <p:xfrm>
          <a:off x="519113" y="2752725"/>
          <a:ext cx="7681912" cy="367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73" name="Document" r:id="rId4" imgW="9340732" imgH="4490230" progId="Word.Document.8">
                  <p:embed/>
                </p:oleObj>
              </mc:Choice>
              <mc:Fallback>
                <p:oleObj name="Document" r:id="rId4" imgW="9340732" imgH="44902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752725"/>
                        <a:ext cx="7681912" cy="3676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979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sz="2000" b="1" dirty="0">
                <a:ea typeface="+mn-ea"/>
                <a:cs typeface="+mn-cs"/>
              </a:rPr>
              <a:t>Do you support in 11be we need a mechanism for </a:t>
            </a:r>
            <a:r>
              <a:rPr lang="en-US" altLang="ko-KR" sz="2000" b="1" dirty="0" smtClean="0">
                <a:ea typeface="+mn-ea"/>
                <a:cs typeface="+mn-cs"/>
              </a:rPr>
              <a:t>alleviating the inefficiency caused by the “reserved by the originator but not used by recipient” time?</a:t>
            </a:r>
            <a:endParaRPr lang="en-US" altLang="ko-KR" sz="2000" b="1" dirty="0">
              <a:ea typeface="+mn-ea"/>
              <a:cs typeface="+mn-cs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8496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sz="2000" b="1" dirty="0">
                <a:ea typeface="+mn-ea"/>
                <a:cs typeface="+mn-cs"/>
              </a:rPr>
              <a:t>Do you support in 11be </a:t>
            </a:r>
            <a:r>
              <a:rPr lang="en-US" altLang="ko-KR" sz="2000" b="1" dirty="0"/>
              <a:t>the originator </a:t>
            </a:r>
            <a:r>
              <a:rPr lang="en-US" altLang="ko-KR" sz="2000" b="1" dirty="0"/>
              <a:t>of a A-MPDU that includes QoS Data frames that solicits an immediate BlockAck frame response that solicits </a:t>
            </a:r>
            <a:r>
              <a:rPr lang="en-US" altLang="ko-KR" sz="2000" b="1" dirty="0" smtClean="0"/>
              <a:t>acknowledgment may limit the upper bound of the BlockAck bitmap subfield length of the solicited BlockAck frame</a:t>
            </a:r>
            <a:r>
              <a:rPr lang="en-US" altLang="ko-KR" sz="2000" b="1" dirty="0" smtClean="0">
                <a:ea typeface="+mn-ea"/>
                <a:cs typeface="+mn-cs"/>
              </a:rPr>
              <a:t>?</a:t>
            </a:r>
            <a:endParaRPr lang="en-US" altLang="ko-KR" sz="2000" b="1" dirty="0">
              <a:ea typeface="+mn-ea"/>
              <a:cs typeface="+mn-cs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144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sz="2000" b="1" dirty="0">
                <a:ea typeface="+mn-ea"/>
                <a:cs typeface="+mn-cs"/>
              </a:rPr>
              <a:t>Do you support in 11be the </a:t>
            </a:r>
            <a:r>
              <a:rPr lang="en-US" altLang="ko-KR" sz="2000" b="1" dirty="0" smtClean="0">
                <a:ea typeface="+mn-ea"/>
                <a:cs typeface="+mn-cs"/>
              </a:rPr>
              <a:t>originator </a:t>
            </a:r>
            <a:r>
              <a:rPr lang="en-US" altLang="ko-KR" sz="2000" b="1" dirty="0" smtClean="0"/>
              <a:t>of </a:t>
            </a:r>
            <a:r>
              <a:rPr lang="en-US" altLang="ko-KR" sz="2000" b="1" dirty="0"/>
              <a:t>a A-MPDU that includes QoS Data frames that solicits an immediate BlockAck frame response that solicits </a:t>
            </a:r>
            <a:r>
              <a:rPr lang="en-US" altLang="ko-KR" sz="2000" b="1" dirty="0" smtClean="0"/>
              <a:t>acknowledgment to set Fragment Number subfield based on the following table to limit the upper bound of BlockAck bitmap subfield length?</a:t>
            </a:r>
          </a:p>
          <a:p>
            <a:pPr marL="342900" lvl="1" indent="-342900">
              <a:buFontTx/>
              <a:buChar char="•"/>
            </a:pPr>
            <a:endParaRPr lang="en-US" altLang="ko-KR" b="1" dirty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endParaRPr lang="en-US" altLang="ko-KR" b="1" dirty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342900" lvl="1" indent="-342900">
              <a:buFontTx/>
              <a:buChar char="•"/>
            </a:pPr>
            <a:endParaRPr lang="en-US" altLang="ko-KR" b="1" dirty="0"/>
          </a:p>
          <a:p>
            <a:pPr marL="342900" lvl="1" indent="-342900">
              <a:buFontTx/>
              <a:buChar char="•"/>
            </a:pPr>
            <a:endParaRPr lang="en-US" altLang="ko-KR" b="1" dirty="0" smtClean="0"/>
          </a:p>
          <a:p>
            <a:pPr marL="685800" lvl="2" indent="-342900">
              <a:buFont typeface="Wingdings" panose="05000000000000000000" pitchFamily="2" charset="2"/>
              <a:buChar char="ü"/>
            </a:pPr>
            <a:r>
              <a:rPr lang="en-US" altLang="ko-KR" dirty="0" smtClean="0"/>
              <a:t>Upper bound of BA bitmap length shall be less than or equal to </a:t>
            </a:r>
            <a:r>
              <a:rPr lang="en-US" altLang="ko-KR" dirty="0"/>
              <a:t>the largest BlockAck Bitmap length based on negotiated buffer size</a:t>
            </a:r>
            <a:endParaRPr lang="en-US" altLang="ko-KR" dirty="0" smtClean="0"/>
          </a:p>
          <a:p>
            <a:pPr marL="685800" lvl="2" indent="-342900">
              <a:buFont typeface="Wingdings" panose="05000000000000000000" pitchFamily="2" charset="2"/>
              <a:buChar char="ü"/>
            </a:pPr>
            <a:r>
              <a:rPr lang="en-US" altLang="ko-KR" dirty="0" smtClean="0"/>
              <a:t>The recipient shall follow the upper bound of BA bitmap length set by the originator</a:t>
            </a:r>
          </a:p>
          <a:p>
            <a:pPr marL="685800" lvl="2" indent="-342900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164972"/>
              </p:ext>
            </p:extLst>
          </p:nvPr>
        </p:nvGraphicFramePr>
        <p:xfrm>
          <a:off x="2057400" y="3124200"/>
          <a:ext cx="5029200" cy="2133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2076"/>
                <a:gridCol w="412076"/>
                <a:gridCol w="412076"/>
                <a:gridCol w="412076"/>
                <a:gridCol w="599383"/>
                <a:gridCol w="814786"/>
                <a:gridCol w="927171"/>
                <a:gridCol w="1039556"/>
              </a:tblGrid>
              <a:tr h="310587">
                <a:tc>
                  <a:txBody>
                    <a:bodyPr/>
                    <a:lstStyle/>
                    <a:p>
                      <a:pPr algn="ctr" fontAlgn="ctr"/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Upper bound of BA bitmap size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1058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Fragment Number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Negotiated Buffer size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105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B3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B2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B1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B0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1-64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65-256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257-512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 smtClean="0">
                          <a:effectLst/>
                        </a:rPr>
                        <a:t>513-1024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970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0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>
                          <a:effectLst/>
                        </a:rPr>
                        <a:t>0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Any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64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2970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0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1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64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256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2970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>
                          <a:effectLst/>
                        </a:rPr>
                        <a:t>1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0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>
                          <a:effectLst/>
                        </a:rPr>
                        <a:t>64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256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512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31058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>
                          <a:effectLst/>
                        </a:rPr>
                        <a:t>1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1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>
                          <a:effectLst/>
                        </a:rPr>
                        <a:t>64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>
                          <a:effectLst/>
                        </a:rPr>
                        <a:t>256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>
                          <a:effectLst/>
                        </a:rPr>
                        <a:t>512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1024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369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SP4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sz="2000" b="1" dirty="0">
                <a:ea typeface="+mn-ea"/>
                <a:cs typeface="+mn-cs"/>
              </a:rPr>
              <a:t>Do you support in 11be the </a:t>
            </a:r>
            <a:r>
              <a:rPr lang="en-US" altLang="ko-KR" sz="2000" b="1" dirty="0" smtClean="0">
                <a:ea typeface="+mn-ea"/>
                <a:cs typeface="+mn-cs"/>
              </a:rPr>
              <a:t>originator </a:t>
            </a:r>
            <a:r>
              <a:rPr lang="en-US" altLang="ko-KR" sz="2000" b="1" dirty="0" smtClean="0"/>
              <a:t>of </a:t>
            </a:r>
            <a:r>
              <a:rPr lang="en-US" altLang="ko-KR" sz="2000" b="1" dirty="0"/>
              <a:t>a A-MPDU that includes QoS Data frames that solicits an immediate BlockAck frame response that solicits </a:t>
            </a:r>
            <a:r>
              <a:rPr lang="en-US" altLang="ko-KR" sz="2000" b="1" dirty="0" smtClean="0"/>
              <a:t>acknowledgment to set Duration field accounting for the Upper Bound of BA bitmap length set by the originator itself?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595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447800"/>
                <a:ext cx="7772400" cy="5029200"/>
              </a:xfrm>
            </p:spPr>
            <p:txBody>
              <a:bodyPr/>
              <a:lstStyle/>
              <a:p>
                <a:r>
                  <a:rPr lang="en-US" altLang="ko-KR" dirty="0" smtClean="0"/>
                  <a:t>Upper bound indication table</a:t>
                </a:r>
              </a:p>
              <a:p>
                <a:pPr lvl="1"/>
                <a:r>
                  <a:rPr lang="en-US" altLang="ko-KR" dirty="0" smtClean="0"/>
                  <a:t>Upper bound of BA bitmap length depends on </a:t>
                </a:r>
              </a:p>
              <a:p>
                <a:pPr lvl="2"/>
                <a:r>
                  <a:rPr lang="en-US" altLang="ko-KR" dirty="0" smtClean="0"/>
                  <a:t>Fragment number B3 and B2,</a:t>
                </a:r>
              </a:p>
              <a:p>
                <a:pPr lvl="2"/>
                <a:r>
                  <a:rPr lang="en-US" altLang="ko-KR" dirty="0" smtClean="0"/>
                  <a:t>Negotiated buffer size = L</a:t>
                </a:r>
              </a:p>
              <a:p>
                <a:pPr lvl="1"/>
                <a:r>
                  <a:rPr lang="en-US" altLang="ko-KR" dirty="0" smtClean="0"/>
                  <a:t>Upper bound of BA bitmap length calculation</a:t>
                </a:r>
              </a:p>
              <a:p>
                <a:pPr lvl="2"/>
                <a:r>
                  <a:rPr lang="en-US" altLang="ko-KR" dirty="0" smtClean="0"/>
                  <a:t>If </a:t>
                </a:r>
                <a:r>
                  <a:rPr lang="en-US" altLang="ko-KR" dirty="0"/>
                  <a:t>B satisfies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b="0" i="0" dirty="0" smtClean="0">
                        <a:latin typeface="Cambria Math"/>
                        <a:ea typeface="Cambria Math"/>
                      </a:rPr>
                      <m:t>L</m:t>
                    </m:r>
                    <m:r>
                      <a:rPr lang="en-US" altLang="ko-KR" i="1" dirty="0">
                        <a:latin typeface="Cambria Math"/>
                        <a:ea typeface="Cambria Math"/>
                      </a:rPr>
                      <m:t>≤</m:t>
                    </m:r>
                    <m:sSup>
                      <m:sSupPr>
                        <m:ctrlPr>
                          <a:rPr lang="en-US" altLang="ko-KR" i="1" dirty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altLang="ko-KR" i="1" dirty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altLang="ko-KR" b="0" i="1" dirty="0" smtClean="0">
                            <a:latin typeface="Cambria Math"/>
                          </a:rPr>
                          <m:t>6</m:t>
                        </m:r>
                      </m:sup>
                    </m:sSup>
                  </m:oMath>
                </a14:m>
                <a:r>
                  <a:rPr lang="en-US" altLang="ko-KR" dirty="0" smtClean="0"/>
                  <a:t>, then L</a:t>
                </a:r>
                <a14:m>
                  <m:oMath xmlns:m="http://schemas.openxmlformats.org/officeDocument/2006/math">
                    <m:r>
                      <a:rPr lang="en-US" altLang="ko-KR" i="1" dirty="0">
                        <a:latin typeface="Cambria Math"/>
                      </a:rPr>
                      <m:t>`=</m:t>
                    </m:r>
                    <m:sSup>
                      <m:sSupPr>
                        <m:ctrlPr>
                          <a:rPr lang="en-US" altLang="ko-KR" i="1" dirty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ko-KR" i="1" dirty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altLang="ko-KR" b="0" i="1" dirty="0" smtClean="0">
                            <a:latin typeface="Cambria Math"/>
                          </a:rPr>
                          <m:t>6</m:t>
                        </m:r>
                      </m:sup>
                    </m:sSup>
                  </m:oMath>
                </a14:m>
                <a:r>
                  <a:rPr lang="en-US" altLang="ko-KR" dirty="0"/>
                  <a:t> </a:t>
                </a:r>
              </a:p>
              <a:p>
                <a:pPr lvl="2"/>
                <a:r>
                  <a:rPr lang="en-US" altLang="ko-KR" dirty="0"/>
                  <a:t>E</a:t>
                </a:r>
                <a:r>
                  <a:rPr lang="en-US" altLang="ko-KR" dirty="0" smtClean="0"/>
                  <a:t>lse if L satisfies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ko-KR" i="1" dirty="0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altLang="ko-KR" i="1" dirty="0" smtClean="0">
                            <a:latin typeface="Cambria Math"/>
                          </a:rPr>
                          <m:t>𝑛</m:t>
                        </m:r>
                      </m:sup>
                    </m:sSup>
                    <m:r>
                      <a:rPr lang="en-US" altLang="ko-KR" i="1" dirty="0" smtClean="0">
                        <a:latin typeface="Cambria Math"/>
                      </a:rPr>
                      <m:t>&lt;</m:t>
                    </m:r>
                    <m:r>
                      <a:rPr lang="en-US" altLang="ko-KR" b="0" i="1" dirty="0" smtClean="0">
                        <a:latin typeface="Cambria Math"/>
                      </a:rPr>
                      <m:t>𝐿</m:t>
                    </m:r>
                    <m:r>
                      <a:rPr lang="en-US" altLang="ko-KR" i="1" dirty="0" smtClean="0">
                        <a:latin typeface="Cambria Math"/>
                        <a:ea typeface="Cambria Math"/>
                      </a:rPr>
                      <m:t>≤</m:t>
                    </m:r>
                    <m:sSup>
                      <m:sSupPr>
                        <m:ctrlPr>
                          <a:rPr lang="en-US" altLang="ko-KR" i="1" dirty="0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altLang="ko-KR" i="1" dirty="0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altLang="ko-KR" i="1" dirty="0" smtClean="0">
                            <a:latin typeface="Cambria Math"/>
                          </a:rPr>
                          <m:t>𝑛</m:t>
                        </m:r>
                        <m:r>
                          <a:rPr lang="en-US" altLang="ko-KR" i="1" dirty="0" smtClean="0">
                            <a:latin typeface="Cambria Math"/>
                          </a:rPr>
                          <m:t>+1</m:t>
                        </m:r>
                      </m:sup>
                    </m:sSup>
                    <m:r>
                      <a:rPr lang="en-US" altLang="ko-KR" i="1" dirty="0" smtClean="0">
                        <a:latin typeface="Cambria Math"/>
                      </a:rPr>
                      <m:t> </m:t>
                    </m:r>
                    <m:r>
                      <a:rPr lang="en-US" altLang="ko-KR" b="0" i="1" dirty="0" smtClean="0">
                        <a:latin typeface="Cambria Math"/>
                      </a:rPr>
                      <m:t> </m:t>
                    </m:r>
                    <m:r>
                      <a:rPr lang="en-US" altLang="ko-KR" i="1" dirty="0" smtClean="0">
                        <a:latin typeface="Cambria Math"/>
                      </a:rPr>
                      <m:t>𝑡h𝑒𝑛</m:t>
                    </m:r>
                    <m:r>
                      <a:rPr lang="en-US" altLang="ko-KR" i="1" dirty="0" smtClean="0">
                        <a:latin typeface="Cambria Math"/>
                      </a:rPr>
                      <m:t> </m:t>
                    </m:r>
                    <m:r>
                      <a:rPr lang="en-US" altLang="ko-KR" b="0" i="1" dirty="0" smtClean="0">
                        <a:latin typeface="Cambria Math"/>
                      </a:rPr>
                      <m:t>𝐿</m:t>
                    </m:r>
                    <m:r>
                      <a:rPr lang="en-US" altLang="ko-KR" i="1" dirty="0" smtClean="0">
                        <a:latin typeface="Cambria Math"/>
                      </a:rPr>
                      <m:t>`=</m:t>
                    </m:r>
                    <m:sSup>
                      <m:sSupPr>
                        <m:ctrlPr>
                          <a:rPr lang="en-US" altLang="ko-KR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ko-KR" i="1" dirty="0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altLang="ko-KR" i="1" dirty="0" smtClean="0">
                            <a:latin typeface="Cambria Math"/>
                          </a:rPr>
                          <m:t>𝑛</m:t>
                        </m:r>
                        <m:r>
                          <a:rPr lang="en-US" altLang="ko-KR" i="1" dirty="0" smtClean="0">
                            <a:latin typeface="Cambria Math"/>
                          </a:rPr>
                          <m:t>+1</m:t>
                        </m:r>
                      </m:sup>
                    </m:sSup>
                  </m:oMath>
                </a14:m>
                <a:r>
                  <a:rPr lang="en-US" altLang="ko-KR" dirty="0" smtClean="0"/>
                  <a:t> </a:t>
                </a:r>
              </a:p>
              <a:p>
                <a:pPr lvl="2"/>
                <a:r>
                  <a:rPr lang="en-US" altLang="ko-KR" dirty="0" smtClean="0"/>
                  <a:t>Upper bound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i="1" dirty="0" smtClean="0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altLang="ko-KR" b="0" i="1" dirty="0" smtClean="0">
                            <a:latin typeface="Cambria Math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en-US" altLang="ko-KR" dirty="0" smtClean="0"/>
                  <a:t> with given L = </a:t>
                </a:r>
                <a14:m>
                  <m:oMath xmlns:m="http://schemas.openxmlformats.org/officeDocument/2006/math">
                    <m:r>
                      <a:rPr lang="en-US" altLang="ko-KR" i="1" dirty="0" smtClean="0">
                        <a:latin typeface="Cambria Math"/>
                      </a:rPr>
                      <m:t>(</m:t>
                    </m:r>
                    <m:r>
                      <a:rPr lang="en-US" altLang="ko-KR" b="0" i="1" dirty="0" smtClean="0">
                        <a:latin typeface="Cambria Math"/>
                      </a:rPr>
                      <m:t>𝐿</m:t>
                    </m:r>
                    <m:r>
                      <a:rPr lang="en-US" altLang="ko-KR" i="1" dirty="0" smtClean="0">
                        <a:latin typeface="Cambria Math"/>
                      </a:rPr>
                      <m:t>`/</m:t>
                    </m:r>
                    <m:sSup>
                      <m:sSupPr>
                        <m:ctrlPr>
                          <a:rPr lang="en-US" altLang="ko-KR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ko-KR" b="0" i="1" dirty="0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altLang="ko-KR" b="0" i="1" dirty="0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altLang="ko-KR" i="1" dirty="0" smtClean="0">
                        <a:latin typeface="Cambria Math"/>
                      </a:rPr>
                      <m:t>)∗</m:t>
                    </m:r>
                    <m:sSup>
                      <m:sSupPr>
                        <m:ctrlPr>
                          <a:rPr lang="en-US" altLang="ko-KR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ko-KR" i="1" dirty="0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altLang="ko-KR" b="0" i="1" dirty="0" smtClean="0">
                            <a:latin typeface="Cambria Math"/>
                          </a:rPr>
                          <m:t>(</m:t>
                        </m:r>
                        <m:r>
                          <a:rPr lang="en-US" altLang="ko-KR" i="1" dirty="0" smtClean="0">
                            <a:latin typeface="Cambria Math"/>
                          </a:rPr>
                          <m:t>2∗</m:t>
                        </m:r>
                        <m:r>
                          <a:rPr lang="en-US" altLang="ko-KR" i="1" dirty="0" smtClean="0">
                            <a:latin typeface="Cambria Math"/>
                          </a:rPr>
                          <m:t>𝐵</m:t>
                        </m:r>
                        <m:r>
                          <a:rPr lang="en-US" altLang="ko-KR" i="1" dirty="0" smtClean="0">
                            <a:latin typeface="Cambria Math"/>
                          </a:rPr>
                          <m:t>3+</m:t>
                        </m:r>
                        <m:r>
                          <a:rPr lang="en-US" altLang="ko-KR" i="1" dirty="0" smtClean="0">
                            <a:latin typeface="Cambria Math"/>
                          </a:rPr>
                          <m:t>𝐵</m:t>
                        </m:r>
                        <m:r>
                          <a:rPr lang="en-US" altLang="ko-KR" i="1" dirty="0" smtClean="0">
                            <a:latin typeface="Cambria Math"/>
                          </a:rPr>
                          <m:t>2)</m:t>
                        </m:r>
                      </m:sup>
                    </m:sSup>
                  </m:oMath>
                </a14:m>
                <a:r>
                  <a:rPr lang="en-US" altLang="ko-KR" dirty="0" smtClean="0"/>
                  <a:t> unless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𝑈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en-US" altLang="ko-KR" dirty="0" smtClean="0"/>
                  <a:t> &lt; 32</a:t>
                </a: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447800"/>
                <a:ext cx="7772400" cy="5029200"/>
              </a:xfrm>
              <a:blipFill rotWithShape="1">
                <a:blip r:embed="rId3"/>
                <a:stretch>
                  <a:fillRect l="-706" t="-60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365702"/>
              </p:ext>
            </p:extLst>
          </p:nvPr>
        </p:nvGraphicFramePr>
        <p:xfrm>
          <a:off x="2286000" y="4114800"/>
          <a:ext cx="5029200" cy="2133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2076"/>
                <a:gridCol w="412076"/>
                <a:gridCol w="412076"/>
                <a:gridCol w="412076"/>
                <a:gridCol w="599383"/>
                <a:gridCol w="814786"/>
                <a:gridCol w="927171"/>
                <a:gridCol w="1039556"/>
              </a:tblGrid>
              <a:tr h="310587">
                <a:tc>
                  <a:txBody>
                    <a:bodyPr/>
                    <a:lstStyle/>
                    <a:p>
                      <a:pPr algn="ctr" fontAlgn="ctr"/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Upper bound of BA bitmap size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1058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Fragment Number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Negotiated Buffer size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105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B3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B2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B1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B0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1-</a:t>
                      </a:r>
                      <a:r>
                        <a:rPr lang="en-US" altLang="ko-KR" sz="1600" b="1" u="none" strike="noStrike" dirty="0">
                          <a:effectLst/>
                        </a:rPr>
                        <a:t>64</a:t>
                      </a:r>
                      <a:endParaRPr lang="en-US" altLang="ko-KR" sz="16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65-</a:t>
                      </a:r>
                      <a:r>
                        <a:rPr lang="en-US" altLang="ko-KR" sz="1600" b="1" u="none" strike="noStrike" dirty="0">
                          <a:effectLst/>
                        </a:rPr>
                        <a:t>256</a:t>
                      </a:r>
                      <a:endParaRPr lang="en-US" altLang="ko-KR" sz="16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257-</a:t>
                      </a:r>
                      <a:r>
                        <a:rPr lang="en-US" altLang="ko-KR" sz="1600" b="1" u="none" strike="noStrike" dirty="0">
                          <a:effectLst/>
                        </a:rPr>
                        <a:t>512</a:t>
                      </a:r>
                      <a:endParaRPr lang="en-US" altLang="ko-KR" sz="16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 smtClean="0">
                          <a:effectLst/>
                        </a:rPr>
                        <a:t>513-</a:t>
                      </a:r>
                      <a:r>
                        <a:rPr lang="en-US" altLang="ko-KR" sz="1600" b="1" u="none" strike="noStrike" dirty="0" smtClean="0">
                          <a:effectLst/>
                        </a:rPr>
                        <a:t>1024</a:t>
                      </a:r>
                      <a:endParaRPr lang="en-US" altLang="ko-KR" sz="16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970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0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>
                          <a:effectLst/>
                        </a:rPr>
                        <a:t>0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Any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64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2970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0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1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64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256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29708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>
                          <a:effectLst/>
                        </a:rPr>
                        <a:t>1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0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>
                          <a:effectLst/>
                        </a:rPr>
                        <a:t>64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256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512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31058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>
                          <a:effectLst/>
                        </a:rPr>
                        <a:t>1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1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u="none" strike="noStrike" dirty="0">
                          <a:effectLst/>
                        </a:rPr>
                        <a:t>64</a:t>
                      </a:r>
                      <a:endParaRPr lang="en-US" altLang="ko-KR" sz="16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u="none" strike="noStrike" dirty="0">
                          <a:effectLst/>
                        </a:rPr>
                        <a:t>256</a:t>
                      </a:r>
                      <a:endParaRPr lang="en-US" altLang="ko-KR" sz="16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u="none" strike="noStrike" dirty="0">
                          <a:effectLst/>
                        </a:rPr>
                        <a:t>512</a:t>
                      </a:r>
                      <a:endParaRPr lang="en-US" altLang="ko-KR" sz="16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u="none" strike="noStrike" dirty="0">
                          <a:effectLst/>
                        </a:rPr>
                        <a:t>1024</a:t>
                      </a:r>
                      <a:endParaRPr lang="en-US" altLang="ko-KR" sz="16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1515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BlockAck in 802.11be </a:t>
            </a:r>
          </a:p>
          <a:p>
            <a:pPr lvl="1"/>
            <a:r>
              <a:rPr lang="en-US" altLang="ko-KR" dirty="0" smtClean="0"/>
              <a:t>Negotiated BA buffer size to be smaller than or equal to 1024</a:t>
            </a:r>
          </a:p>
          <a:p>
            <a:pPr lvl="1"/>
            <a:r>
              <a:rPr lang="en-US" altLang="ko-KR" dirty="0" smtClean="0"/>
              <a:t>512-bits and 1024-bits BA bitmap in R1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Potential airtime inefficiency in 802.11be</a:t>
            </a:r>
          </a:p>
          <a:p>
            <a:pPr lvl="1"/>
            <a:r>
              <a:rPr lang="en-US" altLang="ko-KR" dirty="0" smtClean="0"/>
              <a:t>Originator sets a large duration field covering the largest BA bitmap length according to the negotiated buffer size</a:t>
            </a:r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 smtClean="0"/>
              <a:t>We propose BA Bitmap Subfield Length limitation to alleviate inefficiency caused by “reserved” but “not used” airtime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412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Motivation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sz="2000" b="1" dirty="0" smtClean="0"/>
              <a:t>11ax D8.0</a:t>
            </a:r>
            <a:endParaRPr lang="en-US" altLang="ko-KR" b="1" dirty="0"/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originator of a A-MPDU that includes QoS Data frames that solicits an immediate BlockAck frame response that solicits acknowledgment </a:t>
            </a:r>
            <a:r>
              <a:rPr lang="en-US" altLang="ko-KR" u="sng" dirty="0"/>
              <a:t>shall set the Duration field accounting for the largest BlockAck Bitmap length</a:t>
            </a:r>
            <a:r>
              <a:rPr lang="en-US" altLang="ko-KR" dirty="0"/>
              <a:t> based on negotiated buffer size.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11be D0.1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825" y="3753526"/>
            <a:ext cx="6734175" cy="2647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직사각형 6"/>
          <p:cNvSpPr/>
          <p:nvPr/>
        </p:nvSpPr>
        <p:spPr bwMode="auto">
          <a:xfrm>
            <a:off x="1356851" y="5791200"/>
            <a:ext cx="6567949" cy="6096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25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Motivation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953000"/>
          </a:xfrm>
        </p:spPr>
        <p:txBody>
          <a:bodyPr/>
          <a:lstStyle/>
          <a:p>
            <a:r>
              <a:rPr lang="en-US" altLang="ko-KR" dirty="0" smtClean="0"/>
              <a:t>Example</a:t>
            </a:r>
          </a:p>
          <a:p>
            <a:pPr lvl="1"/>
            <a:r>
              <a:rPr lang="en-US" altLang="ko-KR" dirty="0" smtClean="0"/>
              <a:t>Negotiated buffer size = 1024</a:t>
            </a:r>
          </a:p>
          <a:p>
            <a:pPr lvl="1"/>
            <a:r>
              <a:rPr lang="en-US" altLang="ko-KR" dirty="0" smtClean="0"/>
              <a:t>Originator transmits A-MPDU with 256 MPDUs</a:t>
            </a:r>
          </a:p>
          <a:p>
            <a:pPr lvl="1"/>
            <a:r>
              <a:rPr lang="en-US" altLang="ko-KR" dirty="0" smtClean="0"/>
              <a:t>Originator shall set the duration field considering 1024 BA bitmap</a:t>
            </a:r>
          </a:p>
          <a:p>
            <a:pPr lvl="1"/>
            <a:r>
              <a:rPr lang="en-US" altLang="ko-KR" dirty="0" smtClean="0"/>
              <a:t>Recipient can choose its BA bitmap length as 256 bitmap</a:t>
            </a:r>
            <a:endParaRPr lang="en-US" altLang="ko-KR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u="sng" dirty="0" smtClean="0"/>
          </a:p>
          <a:p>
            <a:endParaRPr lang="en-US" altLang="ko-KR" u="sng" dirty="0" smtClean="0"/>
          </a:p>
          <a:p>
            <a:r>
              <a:rPr lang="en-US" altLang="ko-KR" dirty="0" smtClean="0"/>
              <a:t>The </a:t>
            </a:r>
            <a:r>
              <a:rPr lang="en-US" altLang="ko-KR" dirty="0"/>
              <a:t>mismatch of </a:t>
            </a:r>
            <a:r>
              <a:rPr lang="en-US" altLang="ko-KR" u="sng" dirty="0"/>
              <a:t>the largest BA bitmap length based on the negotiated buffer size</a:t>
            </a:r>
            <a:r>
              <a:rPr lang="en-US" altLang="ko-KR" dirty="0"/>
              <a:t> and </a:t>
            </a:r>
            <a:r>
              <a:rPr lang="en-US" altLang="ko-KR" u="sng" dirty="0"/>
              <a:t>the actual BA bitmap length selected by the recipient</a:t>
            </a:r>
            <a:r>
              <a:rPr lang="en-US" altLang="ko-KR" dirty="0"/>
              <a:t> causes airtime waste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161341"/>
            <a:ext cx="7086600" cy="2325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282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Wasted Airtime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amount of wasted airtime comes from the discrepancy of </a:t>
            </a:r>
            <a:r>
              <a:rPr lang="en-US" altLang="ko-KR" u="sng" dirty="0"/>
              <a:t>the largest BA bitmap length</a:t>
            </a:r>
            <a:r>
              <a:rPr lang="en-US" altLang="ko-KR" dirty="0"/>
              <a:t> based on the negotiated buffer size and </a:t>
            </a:r>
            <a:r>
              <a:rPr lang="en-US" altLang="ko-KR" u="sng" dirty="0"/>
              <a:t>the actual BA bitmap length</a:t>
            </a:r>
            <a:r>
              <a:rPr lang="en-US" altLang="ko-KR" dirty="0"/>
              <a:t> </a:t>
            </a:r>
            <a:r>
              <a:rPr lang="en-US" altLang="ko-KR" dirty="0" smtClean="0"/>
              <a:t>selected by the recipient</a:t>
            </a:r>
            <a:endParaRPr lang="en-US" altLang="ko-KR" dirty="0"/>
          </a:p>
          <a:p>
            <a:r>
              <a:rPr lang="en-US" altLang="ko-KR" dirty="0" smtClean="0"/>
              <a:t>Wasted airtime</a:t>
            </a:r>
          </a:p>
          <a:p>
            <a:pPr lvl="1"/>
            <a:r>
              <a:rPr lang="en-US" altLang="ko-KR" dirty="0" smtClean="0"/>
              <a:t>Non-HT duplicate PPDU, 6Mbps or 24Mbps</a:t>
            </a:r>
          </a:p>
          <a:p>
            <a:pPr lvl="1"/>
            <a:r>
              <a:rPr lang="en-US" altLang="ko-KR" dirty="0" smtClean="0"/>
              <a:t>Negotiated buffer size = 1024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798" y="3505200"/>
            <a:ext cx="3940402" cy="2952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487882"/>
            <a:ext cx="3963519" cy="29693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610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r>
              <a:rPr lang="en-US" altLang="ko-KR" dirty="0" smtClean="0"/>
              <a:t>Let the originator set the duration field based on </a:t>
            </a:r>
            <a:r>
              <a:rPr lang="en-US" altLang="ko-KR" u="sng" dirty="0" smtClean="0"/>
              <a:t>the upper bound of BA bitmap length</a:t>
            </a:r>
            <a:r>
              <a:rPr lang="en-US" altLang="ko-KR" dirty="0" smtClean="0"/>
              <a:t> required for the recipient</a:t>
            </a:r>
          </a:p>
          <a:p>
            <a:r>
              <a:rPr lang="en-US" altLang="ko-KR" dirty="0" smtClean="0"/>
              <a:t>Upper bound of BA bitmap length</a:t>
            </a:r>
          </a:p>
          <a:p>
            <a:pPr lvl="1"/>
            <a:r>
              <a:rPr lang="en-US" altLang="ko-KR" dirty="0" smtClean="0"/>
              <a:t>In 11ax, the upper bound of BA bitmap length is determined based on the negotiated buffer size</a:t>
            </a:r>
          </a:p>
          <a:p>
            <a:pPr lvl="1"/>
            <a:r>
              <a:rPr lang="en-US" altLang="ko-KR" dirty="0" smtClean="0"/>
              <a:t>In 11be, we can allow the originator to limit the upper bound of BA bitmap length of the recipient</a:t>
            </a:r>
          </a:p>
          <a:p>
            <a:r>
              <a:rPr lang="en-US" altLang="ko-KR" dirty="0" smtClean="0"/>
              <a:t>We propose two options</a:t>
            </a:r>
          </a:p>
          <a:p>
            <a:pPr lvl="1"/>
            <a:r>
              <a:rPr lang="en-US" altLang="ko-KR" dirty="0" smtClean="0"/>
              <a:t>[Option1] BA bitmap length upper bound </a:t>
            </a:r>
            <a:r>
              <a:rPr lang="en-US" altLang="ko-KR" u="sng" dirty="0" smtClean="0"/>
              <a:t>per BA negotiation</a:t>
            </a:r>
          </a:p>
          <a:p>
            <a:pPr lvl="2"/>
            <a:r>
              <a:rPr lang="en-US" altLang="ko-KR" dirty="0" smtClean="0"/>
              <a:t>Originator sets “Max BA bitmap length” field</a:t>
            </a:r>
          </a:p>
          <a:p>
            <a:pPr lvl="2"/>
            <a:r>
              <a:rPr lang="en-US" altLang="ko-KR" dirty="0" smtClean="0"/>
              <a:t>For example, the field can be included in ADDBA request</a:t>
            </a:r>
          </a:p>
          <a:p>
            <a:pPr lvl="2"/>
            <a:r>
              <a:rPr lang="en-US" altLang="ko-KR" dirty="0" smtClean="0"/>
              <a:t>Cons</a:t>
            </a:r>
          </a:p>
          <a:p>
            <a:pPr lvl="3"/>
            <a:r>
              <a:rPr lang="en-US" altLang="ko-KR" dirty="0" smtClean="0"/>
              <a:t>Originator cannot aggregate MPDUs more than the “Max BA bitmap length”</a:t>
            </a:r>
            <a:endParaRPr lang="en-US" altLang="ko-KR" dirty="0"/>
          </a:p>
          <a:p>
            <a:pPr lvl="1"/>
            <a:r>
              <a:rPr lang="en-US" altLang="ko-KR" dirty="0" smtClean="0"/>
              <a:t>[Option2] BA </a:t>
            </a:r>
            <a:r>
              <a:rPr lang="en-US" altLang="ko-KR" dirty="0"/>
              <a:t>bitmap </a:t>
            </a:r>
            <a:r>
              <a:rPr lang="en-US" altLang="ko-KR" dirty="0" smtClean="0"/>
              <a:t>length upper </a:t>
            </a:r>
            <a:r>
              <a:rPr lang="en-US" altLang="ko-KR" dirty="0"/>
              <a:t>bound </a:t>
            </a:r>
            <a:r>
              <a:rPr lang="en-US" altLang="ko-KR" u="sng" dirty="0"/>
              <a:t>per </a:t>
            </a:r>
            <a:r>
              <a:rPr lang="en-US" altLang="ko-KR" u="sng" dirty="0" smtClean="0"/>
              <a:t>BA frame</a:t>
            </a:r>
            <a:r>
              <a:rPr lang="en-US" altLang="ko-KR" dirty="0" smtClean="0"/>
              <a:t> (preferred)</a:t>
            </a:r>
          </a:p>
          <a:p>
            <a:pPr lvl="2"/>
            <a:r>
              <a:rPr lang="en-US" altLang="ko-KR" dirty="0" smtClean="0"/>
              <a:t>The number of aggregated MPDUs can vary</a:t>
            </a:r>
          </a:p>
          <a:p>
            <a:pPr lvl="2"/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8573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 Bitmap Length Upper Bound per BA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[Option2a] Explicit way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ko-KR" dirty="0"/>
              <a:t>The originator sets the duration field considering the upper bound of BA bitmap </a:t>
            </a:r>
            <a:r>
              <a:rPr lang="en-US" altLang="ko-KR" dirty="0" smtClean="0"/>
              <a:t>length</a:t>
            </a:r>
            <a:endParaRPr lang="en-US" altLang="ko-KR" dirty="0" smtClean="0"/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ko-KR" dirty="0" smtClean="0"/>
              <a:t>The </a:t>
            </a:r>
            <a:r>
              <a:rPr lang="en-US" altLang="ko-KR" dirty="0"/>
              <a:t>originator includes an indication of </a:t>
            </a:r>
            <a:r>
              <a:rPr lang="en-US" altLang="ko-KR" dirty="0" smtClean="0"/>
              <a:t>upper </a:t>
            </a:r>
            <a:r>
              <a:rPr lang="en-US" altLang="ko-KR" dirty="0"/>
              <a:t>bound of BA bitmap </a:t>
            </a:r>
            <a:r>
              <a:rPr lang="en-US" altLang="ko-KR" dirty="0" smtClean="0"/>
              <a:t>length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ko-KR" dirty="0" smtClean="0"/>
              <a:t>The </a:t>
            </a:r>
            <a:r>
              <a:rPr lang="en-US" altLang="ko-KR" dirty="0"/>
              <a:t>recipient follows the </a:t>
            </a:r>
            <a:r>
              <a:rPr lang="en-US" altLang="ko-KR" dirty="0" smtClean="0"/>
              <a:t>indication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ko-KR" dirty="0" smtClean="0"/>
              <a:t>Example: Upper bound of BA bitmap length in Sequence Control field</a:t>
            </a:r>
          </a:p>
          <a:p>
            <a:pPr lvl="1">
              <a:buFont typeface="Arial" panose="020B0604020202020204" pitchFamily="34" charset="0"/>
              <a:buChar char="–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–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–"/>
            </a:pPr>
            <a:endParaRPr lang="en-US" altLang="ko-KR" dirty="0"/>
          </a:p>
          <a:p>
            <a:pPr lvl="2">
              <a:buFont typeface="Arial" panose="020B0604020202020204" pitchFamily="34" charset="0"/>
              <a:buChar char="–"/>
            </a:pPr>
            <a:r>
              <a:rPr lang="en-US" altLang="ko-KR" dirty="0" smtClean="0"/>
              <a:t>(</a:t>
            </a:r>
            <a:r>
              <a:rPr lang="en-US" altLang="ko-KR" i="1" dirty="0" smtClean="0"/>
              <a:t>26.3.2.4 Level 3 dynamic fragmentation </a:t>
            </a:r>
            <a:r>
              <a:rPr lang="en-US" altLang="ko-KR" dirty="0" smtClean="0"/>
              <a:t>in 802.11ax D8.0) </a:t>
            </a:r>
            <a:r>
              <a:rPr lang="en-US" altLang="ko-KR" dirty="0" smtClean="0"/>
              <a:t>“The </a:t>
            </a:r>
            <a:r>
              <a:rPr lang="en-US" altLang="ko-KR" dirty="0" smtClean="0"/>
              <a:t>originator shall set the Fragment Number subfield of each MPDU to a value less than </a:t>
            </a:r>
            <a:r>
              <a:rPr lang="en-US" altLang="ko-KR" dirty="0" smtClean="0"/>
              <a:t>4”</a:t>
            </a:r>
            <a:endParaRPr lang="en-US" altLang="ko-KR" dirty="0" smtClean="0"/>
          </a:p>
          <a:p>
            <a:pPr lvl="2">
              <a:buFont typeface="Arial" panose="020B0604020202020204" pitchFamily="34" charset="0"/>
              <a:buChar char="–"/>
            </a:pPr>
            <a:r>
              <a:rPr lang="en-US" altLang="ko-KR" dirty="0" smtClean="0"/>
              <a:t>We can use MSB 2-bit to indicate upper bound of BA bitmap subfield length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429000"/>
            <a:ext cx="3458801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592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BA Bitmap Length Upper Bound per BA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029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[</a:t>
            </a:r>
            <a:r>
              <a:rPr lang="en-US" altLang="ko-KR" dirty="0" smtClean="0"/>
              <a:t>Option2b] Implicit way</a:t>
            </a:r>
          </a:p>
          <a:p>
            <a:pPr lvl="1"/>
            <a:r>
              <a:rPr lang="en-US" altLang="ko-KR" dirty="0" smtClean="0"/>
              <a:t>The originator sets the duration field considering the upper bound of BA bitmap length </a:t>
            </a:r>
            <a:r>
              <a:rPr lang="en-US" altLang="ko-KR" dirty="0" smtClean="0"/>
              <a:t>(same with option 2a</a:t>
            </a:r>
            <a:r>
              <a:rPr lang="en-US" altLang="ko-KR" dirty="0" smtClean="0"/>
              <a:t>), but </a:t>
            </a:r>
            <a:r>
              <a:rPr lang="en-US" altLang="ko-KR" dirty="0"/>
              <a:t>without explicit indication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The recipient determines its BA bitmap length while satisfying the duration field set by the originator</a:t>
            </a:r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823302"/>
              </p:ext>
            </p:extLst>
          </p:nvPr>
        </p:nvGraphicFramePr>
        <p:xfrm>
          <a:off x="2133600" y="1960245"/>
          <a:ext cx="5029200" cy="17735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2076"/>
                <a:gridCol w="412076"/>
                <a:gridCol w="412076"/>
                <a:gridCol w="412076"/>
                <a:gridCol w="599383"/>
                <a:gridCol w="814786"/>
                <a:gridCol w="927171"/>
                <a:gridCol w="1039556"/>
              </a:tblGrid>
              <a:tr h="221848">
                <a:tc>
                  <a:txBody>
                    <a:bodyPr/>
                    <a:lstStyle/>
                    <a:p>
                      <a:pPr algn="ctr" fontAlgn="ctr"/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Upper bound of BA bitmap size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2184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Fragment Number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Negotiated Buffer size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218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B3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B2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B1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B0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1-64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65-256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257-512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 smtClean="0">
                          <a:effectLst/>
                        </a:rPr>
                        <a:t>513-1024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2122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0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>
                          <a:effectLst/>
                        </a:rPr>
                        <a:t>0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Any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u="none" strike="noStrike" dirty="0">
                          <a:effectLst/>
                        </a:rPr>
                        <a:t>64</a:t>
                      </a:r>
                      <a:endParaRPr lang="en-US" altLang="ko-KR" sz="16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2122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0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1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>
                          <a:effectLst/>
                        </a:rPr>
                        <a:t>R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u="none" strike="noStrike" dirty="0">
                          <a:effectLst/>
                        </a:rPr>
                        <a:t>64</a:t>
                      </a:r>
                      <a:endParaRPr lang="en-US" altLang="ko-KR" sz="16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u="none" strike="noStrike" dirty="0">
                          <a:effectLst/>
                        </a:rPr>
                        <a:t>256</a:t>
                      </a:r>
                      <a:endParaRPr lang="en-US" altLang="ko-KR" sz="16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21220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>
                          <a:effectLst/>
                        </a:rPr>
                        <a:t>1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0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>
                          <a:effectLst/>
                        </a:rPr>
                        <a:t>R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u="none" strike="noStrike">
                          <a:effectLst/>
                        </a:rPr>
                        <a:t>64</a:t>
                      </a:r>
                      <a:endParaRPr lang="en-US" altLang="ko-KR" sz="16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u="none" strike="noStrike" dirty="0">
                          <a:effectLst/>
                        </a:rPr>
                        <a:t>256</a:t>
                      </a:r>
                      <a:endParaRPr lang="en-US" altLang="ko-KR" sz="16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u="none" strike="noStrike" dirty="0">
                          <a:effectLst/>
                        </a:rPr>
                        <a:t>512</a:t>
                      </a:r>
                      <a:endParaRPr lang="en-US" altLang="ko-KR" sz="16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  <a:tr h="22184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1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1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u="none" strike="noStrike">
                          <a:effectLst/>
                        </a:rPr>
                        <a:t>64</a:t>
                      </a:r>
                      <a:endParaRPr lang="en-US" altLang="ko-KR" sz="16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u="none" strike="noStrike">
                          <a:effectLst/>
                        </a:rPr>
                        <a:t>256</a:t>
                      </a:r>
                      <a:endParaRPr lang="en-US" altLang="ko-KR" sz="16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u="none" strike="noStrike">
                          <a:effectLst/>
                        </a:rPr>
                        <a:t>512</a:t>
                      </a:r>
                      <a:endParaRPr lang="en-US" altLang="ko-KR" sz="1600" b="1" i="0" u="none" strike="noStrike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b="1" u="none" strike="noStrike" dirty="0">
                          <a:effectLst/>
                        </a:rPr>
                        <a:t>1024</a:t>
                      </a:r>
                      <a:endParaRPr lang="en-US" altLang="ko-KR" sz="1600" b="1" i="0" u="none" strike="noStrike" dirty="0">
                        <a:solidFill>
                          <a:srgbClr val="000000"/>
                        </a:solidFill>
                        <a:effectLst/>
                        <a:latin typeface="맑은 고딕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0" y="1655445"/>
            <a:ext cx="4632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/>
              <a:t>&lt; [Option </a:t>
            </a:r>
            <a:r>
              <a:rPr lang="en-US" altLang="ko-KR" sz="1400" dirty="0" smtClean="0">
                <a:solidFill>
                  <a:srgbClr val="FF0000"/>
                </a:solidFill>
              </a:rPr>
              <a:t>2</a:t>
            </a:r>
            <a:r>
              <a:rPr lang="en-US" altLang="ko-KR" sz="1400" dirty="0" smtClean="0"/>
              <a:t>a] Explicit way: Limitation of BA bitmap length &gt;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0032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point out the airtime inefficiency problem caused by the discrepancy of </a:t>
            </a:r>
            <a:r>
              <a:rPr lang="en-US" altLang="ko-KR" dirty="0"/>
              <a:t>the largest BlockAck Bitmap length based on negotiated buffer size </a:t>
            </a:r>
            <a:r>
              <a:rPr lang="en-US" altLang="ko-KR" dirty="0" smtClean="0"/>
              <a:t>and the actual BA bitmap length selected by the recipient</a:t>
            </a:r>
          </a:p>
          <a:p>
            <a:endParaRPr lang="en-US" altLang="ko-KR" dirty="0"/>
          </a:p>
          <a:p>
            <a:r>
              <a:rPr lang="en-US" altLang="ko-KR" dirty="0" smtClean="0"/>
              <a:t>We propose two options for BA bitmap length limitation</a:t>
            </a:r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 2020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Jonghun Han,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0776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164634</TotalTime>
  <Words>1243</Words>
  <Application>Microsoft Office PowerPoint</Application>
  <PresentationFormat>화면 슬라이드 쇼(4:3)</PresentationFormat>
  <Paragraphs>281</Paragraphs>
  <Slides>14</Slides>
  <Notes>5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6" baseType="lpstr">
      <vt:lpstr>802-11-Submission</vt:lpstr>
      <vt:lpstr>Microsoft Word 97 - 2003 Document</vt:lpstr>
      <vt:lpstr>Limiting BA Bitmap Subfield Length</vt:lpstr>
      <vt:lpstr>Introduction</vt:lpstr>
      <vt:lpstr>Motivation</vt:lpstr>
      <vt:lpstr>Motivation</vt:lpstr>
      <vt:lpstr>Wasted Airtime</vt:lpstr>
      <vt:lpstr>Proposal</vt:lpstr>
      <vt:lpstr>BA Bitmap Length Upper Bound per BA</vt:lpstr>
      <vt:lpstr>BA Bitmap Length Upper Bound per BA</vt:lpstr>
      <vt:lpstr>Summary</vt:lpstr>
      <vt:lpstr>SP1</vt:lpstr>
      <vt:lpstr>SP2</vt:lpstr>
      <vt:lpstr>SP3</vt:lpstr>
      <vt:lpstr>SP4</vt:lpstr>
      <vt:lpstr>Appendix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한종훈(jong_hun.han)</cp:lastModifiedBy>
  <cp:revision>3103</cp:revision>
  <cp:lastPrinted>1998-02-10T13:28:06Z</cp:lastPrinted>
  <dcterms:created xsi:type="dcterms:W3CDTF">2007-05-21T21:00:37Z</dcterms:created>
  <dcterms:modified xsi:type="dcterms:W3CDTF">2020-12-14T04:38:01Z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