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870" r:id="rId58"/>
    <p:sldId id="873" r:id="rId59"/>
    <p:sldId id="871" r:id="rId60"/>
    <p:sldId id="872" r:id="rId61"/>
    <p:sldId id="874" r:id="rId62"/>
    <p:sldId id="880" r:id="rId63"/>
    <p:sldId id="879" r:id="rId64"/>
    <p:sldId id="878" r:id="rId65"/>
    <p:sldId id="876" r:id="rId66"/>
    <p:sldId id="877" r:id="rId67"/>
    <p:sldId id="881" r:id="rId68"/>
    <p:sldId id="887" r:id="rId69"/>
    <p:sldId id="882" r:id="rId70"/>
    <p:sldId id="883" r:id="rId71"/>
    <p:sldId id="884" r:id="rId72"/>
    <p:sldId id="885" r:id="rId73"/>
    <p:sldId id="886" r:id="rId74"/>
    <p:sldId id="315" r:id="rId75"/>
    <p:sldId id="312" r:id="rId76"/>
    <p:sldId id="318" r:id="rId77"/>
    <p:sldId id="472" r:id="rId78"/>
    <p:sldId id="473" r:id="rId79"/>
    <p:sldId id="474" r:id="rId80"/>
    <p:sldId id="480" r:id="rId81"/>
    <p:sldId id="259" r:id="rId82"/>
    <p:sldId id="260" r:id="rId83"/>
    <p:sldId id="261" r:id="rId84"/>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Feb. 18th Telecon" id="{A382BC11-DE2B-45E3-8917-E7DE138D8C05}">
          <p14:sldIdLst>
            <p14:sldId id="870"/>
            <p14:sldId id="873"/>
            <p14:sldId id="871"/>
            <p14:sldId id="872"/>
          </p14:sldIdLst>
        </p14:section>
        <p14:section name="Feb. 24th Telecon" id="{536A6BBB-39A2-46E2-A911-5F8284DE501D}">
          <p14:sldIdLst>
            <p14:sldId id="874"/>
            <p14:sldId id="880"/>
            <p14:sldId id="879"/>
            <p14:sldId id="878"/>
            <p14:sldId id="876"/>
            <p14:sldId id="877"/>
          </p14:sldIdLst>
        </p14:section>
        <p14:section name="March 3rd Telecon" id="{DB2BDFB8-6AD6-49FB-99AA-C91F14E14DB2}">
          <p14:sldIdLst>
            <p14:sldId id="881"/>
            <p14:sldId id="887"/>
            <p14:sldId id="882"/>
            <p14:sldId id="883"/>
            <p14:sldId id="884"/>
            <p14:sldId id="885"/>
            <p14:sldId id="8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jonathan.segev@intel.com::7c67a1b0-8725-4553-8055-0888dbcaef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23" d="100"/>
          <a:sy n="123" d="100"/>
        </p:scale>
        <p:origin x="38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63934A0-B2AF-4897-9112-46F0FC0EF60B}"/>
    <pc:docChg chg="modMainMaster">
      <pc:chgData name="Segev, Jonathan" userId="7c67a1b0-8725-4553-8055-0888dbcaef94" providerId="ADAL" clId="{E63934A0-B2AF-4897-9112-46F0FC0EF60B}" dt="2021-03-03T19:43:22.147" v="1" actId="20577"/>
      <pc:docMkLst>
        <pc:docMk/>
      </pc:docMkLst>
      <pc:sldMasterChg chg="modSp mod">
        <pc:chgData name="Segev, Jonathan" userId="7c67a1b0-8725-4553-8055-0888dbcaef94" providerId="ADAL" clId="{E63934A0-B2AF-4897-9112-46F0FC0EF60B}" dt="2021-03-03T19:43:22.147" v="1" actId="20577"/>
        <pc:sldMasterMkLst>
          <pc:docMk/>
          <pc:sldMasterMk cId="0" sldId="2147483648"/>
        </pc:sldMasterMkLst>
        <pc:spChg chg="mod">
          <ac:chgData name="Segev, Jonathan" userId="7c67a1b0-8725-4553-8055-0888dbcaef94" providerId="ADAL" clId="{E63934A0-B2AF-4897-9112-46F0FC0EF60B}" dt="2021-03-03T19:43:22.14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3/3/2021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81</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82</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83</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1/11-21-0258-01-00az-lb253-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1/11-21-0258-01-00az-lb253-comments.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2021-03-03</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March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11-21-258-00 Review LB253 results and call for volunteers (Editors) – as needed </a:t>
            </a:r>
          </a:p>
          <a:p>
            <a:pPr algn="just">
              <a:spcBef>
                <a:spcPct val="20000"/>
              </a:spcBef>
              <a:buFontTx/>
              <a:buChar char="•"/>
            </a:pPr>
            <a:r>
              <a:rPr lang="en-US" sz="1600" b="0" dirty="0"/>
              <a:t>Review submission 11-20-1972-Secured LTF Versioning (Roy Want) – 45min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59328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11-20-1972</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We support developing amendment text to enable Secure LTF versioning in the FTM Request negotiation as depicted by the protocol addition in 11-20-1972r1.</a:t>
            </a:r>
          </a:p>
          <a:p>
            <a:endParaRPr lang="en-US" b="0" dirty="0"/>
          </a:p>
          <a:p>
            <a:r>
              <a:rPr lang="en-US" b="0" dirty="0"/>
              <a:t>Results (Y/N/A): 13/1/3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9278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50554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136546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Comment resolution assignment status (Chao Chun) – 5min </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11-21-0291 lb-253-crs-a (Nehru Bhandaru) – 1hr</a:t>
            </a:r>
          </a:p>
          <a:p>
            <a:pPr lvl="1" algn="just">
              <a:spcBef>
                <a:spcPct val="20000"/>
              </a:spcBef>
              <a:buFontTx/>
              <a:buChar char="•"/>
            </a:pPr>
            <a:r>
              <a:rPr lang="en-US" altLang="en-US" sz="1400" dirty="0"/>
              <a:t>11-21-0307 comment resolution LB253 parameters (Christian Berger) – 30min</a:t>
            </a:r>
          </a:p>
          <a:p>
            <a:pPr lvl="1" algn="just">
              <a:spcBef>
                <a:spcPct val="20000"/>
              </a:spcBef>
              <a:buFontTx/>
              <a:buChar char="•"/>
            </a:pPr>
            <a:r>
              <a:rPr lang="en-US" altLang="en-US" sz="1400" dirty="0"/>
              <a:t>11-21-0318 comment resolution LB253 parameters - part 2 (Christian Berger) – as time permits</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093138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08CF-E2CF-47F7-ACD9-A781256EA288}"/>
              </a:ext>
            </a:extLst>
          </p:cNvPr>
          <p:cNvSpPr>
            <a:spLocks noGrp="1"/>
          </p:cNvSpPr>
          <p:nvPr>
            <p:ph type="title"/>
          </p:nvPr>
        </p:nvSpPr>
        <p:spPr/>
        <p:txBody>
          <a:bodyPr/>
          <a:lstStyle/>
          <a:p>
            <a:r>
              <a:rPr lang="en-US" dirty="0"/>
              <a:t>Comment Assignment Status</a:t>
            </a:r>
          </a:p>
        </p:txBody>
      </p:sp>
      <p:sp>
        <p:nvSpPr>
          <p:cNvPr id="3" name="Content Placeholder 2">
            <a:extLst>
              <a:ext uri="{FF2B5EF4-FFF2-40B4-BE49-F238E27FC236}">
                <a16:creationId xmlns:a16="http://schemas.microsoft.com/office/drawing/2014/main" id="{00FDB895-58C3-4C4D-9987-F1403B6E00FD}"/>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dirty="0"/>
              <a:t>Overall:</a:t>
            </a:r>
          </a:p>
          <a:p>
            <a:pPr lvl="1">
              <a:buFont typeface="Arial" panose="020B0604020202020204" pitchFamily="34" charset="0"/>
              <a:buChar char="•"/>
            </a:pPr>
            <a:r>
              <a:rPr lang="en-US" dirty="0"/>
              <a:t>Total comments received: 476</a:t>
            </a:r>
          </a:p>
          <a:p>
            <a:pPr lvl="1">
              <a:buFont typeface="Arial" panose="020B0604020202020204" pitchFamily="34" charset="0"/>
              <a:buChar char="•"/>
            </a:pPr>
            <a:r>
              <a:rPr lang="en-US" dirty="0"/>
              <a:t>Technical/General: 258</a:t>
            </a:r>
          </a:p>
          <a:p>
            <a:pPr lvl="1">
              <a:buFont typeface="Arial" panose="020B0604020202020204" pitchFamily="34" charset="0"/>
              <a:buChar char="•"/>
            </a:pPr>
            <a:r>
              <a:rPr lang="en-US" dirty="0"/>
              <a:t>Editorial: 218</a:t>
            </a:r>
          </a:p>
          <a:p>
            <a:pPr>
              <a:buFont typeface="Arial" panose="020B0604020202020204" pitchFamily="34" charset="0"/>
              <a:buChar char="•"/>
            </a:pPr>
            <a:r>
              <a:rPr lang="en-US" dirty="0"/>
              <a:t>Assigned:</a:t>
            </a:r>
          </a:p>
          <a:p>
            <a:pPr lvl="1">
              <a:buFont typeface="Arial" panose="020B0604020202020204" pitchFamily="34" charset="0"/>
              <a:buChar char="•"/>
            </a:pPr>
            <a:r>
              <a:rPr lang="en-US" dirty="0"/>
              <a:t>Total comments assigned: 157</a:t>
            </a:r>
          </a:p>
          <a:p>
            <a:pPr lvl="1">
              <a:buFont typeface="Arial" panose="020B0604020202020204" pitchFamily="34" charset="0"/>
              <a:buChar char="•"/>
            </a:pPr>
            <a:r>
              <a:rPr lang="en-US" dirty="0"/>
              <a:t>Technical/General: 117</a:t>
            </a:r>
          </a:p>
          <a:p>
            <a:pPr lvl="1">
              <a:buFont typeface="Arial" panose="020B0604020202020204" pitchFamily="34" charset="0"/>
              <a:buChar char="•"/>
            </a:pPr>
            <a:r>
              <a:rPr lang="en-US" dirty="0"/>
              <a:t>Editorial: 40</a:t>
            </a:r>
          </a:p>
          <a:p>
            <a:pPr>
              <a:buFont typeface="Arial" panose="020B0604020202020204" pitchFamily="34" charset="0"/>
              <a:buChar char="•"/>
            </a:pPr>
            <a:r>
              <a:rPr lang="en-US" dirty="0"/>
              <a:t>Latest LB253 comment DB:</a:t>
            </a:r>
          </a:p>
          <a:p>
            <a:pPr marL="0" indent="0"/>
            <a:r>
              <a:rPr lang="en-US" sz="1800" b="0" dirty="0">
                <a:hlinkClick r:id="rId2"/>
              </a:rPr>
              <a:t>https://mentor.ieee.org/802.11/dcn/21/11-21-0258-01-00az-lb253-comments.xlsx</a:t>
            </a:r>
            <a:r>
              <a:rPr lang="en-US" sz="1800" b="0" dirty="0"/>
              <a:t> </a:t>
            </a:r>
          </a:p>
        </p:txBody>
      </p:sp>
      <p:sp>
        <p:nvSpPr>
          <p:cNvPr id="4" name="Slide Number Placeholder 3">
            <a:extLst>
              <a:ext uri="{FF2B5EF4-FFF2-40B4-BE49-F238E27FC236}">
                <a16:creationId xmlns:a16="http://schemas.microsoft.com/office/drawing/2014/main" id="{FAAA89EB-AF6F-4891-A8D7-DF7D438B06BA}"/>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34F3EBF-9E6B-4744-A2B2-0209F1DF62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09C280B-90E8-46EE-85E9-7C8B748013D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72967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lvl="1" algn="just">
              <a:spcBef>
                <a:spcPct val="20000"/>
              </a:spcBef>
              <a:buFontTx/>
              <a:buChar char="•"/>
            </a:pPr>
            <a:r>
              <a:rPr lang="en-US" altLang="en-US" sz="1400" dirty="0"/>
              <a:t>11-21-0291 lb-253-crs-a (Nehru Bhandaru) – for completion</a:t>
            </a:r>
          </a:p>
          <a:p>
            <a:pPr lvl="1" algn="just">
              <a:spcBef>
                <a:spcPct val="20000"/>
              </a:spcBef>
              <a:buFontTx/>
              <a:buChar char="•"/>
            </a:pPr>
            <a:r>
              <a:rPr lang="en-US" altLang="en-US" sz="1400" dirty="0"/>
              <a:t>11-21-0318 comment resolution LB253 parameters - part 2 (Christian Berger)</a:t>
            </a:r>
          </a:p>
          <a:p>
            <a:pPr lvl="1" algn="just">
              <a:spcBef>
                <a:spcPct val="20000"/>
              </a:spcBef>
              <a:buFontTx/>
              <a:buChar char="•"/>
            </a:pPr>
            <a:r>
              <a:rPr lang="en-US" altLang="en-US" sz="1400" dirty="0"/>
              <a:t>11-21-0307 comment resolution LB253 parameters (Christian Berger)</a:t>
            </a:r>
          </a:p>
          <a:p>
            <a:pPr lvl="1" algn="just">
              <a:spcBef>
                <a:spcPct val="20000"/>
              </a:spcBef>
              <a:buFontTx/>
              <a:buChar char="•"/>
            </a:pPr>
            <a:endParaRPr lang="en-US" altLang="en-US" sz="1400" dirty="0"/>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526542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056666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15232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566871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a:t>
            </a:r>
            <a:r>
              <a:rPr lang="en-US" altLang="en-US" baseline="30000" dirty="0">
                <a:solidFill>
                  <a:schemeClr val="tx2"/>
                </a:solidFill>
              </a:rPr>
              <a:t>rd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11-21-0291 lb-253-crs-a (Nehru Bhandaru) – for completion (1hr)</a:t>
            </a:r>
          </a:p>
          <a:p>
            <a:pPr lvl="1" algn="just">
              <a:spcBef>
                <a:spcPct val="20000"/>
              </a:spcBef>
              <a:buFontTx/>
              <a:buChar char="•"/>
            </a:pPr>
            <a:r>
              <a:rPr lang="en-US" altLang="en-US" sz="1400" dirty="0"/>
              <a:t>11-21-0318 comment resolution LB253 parameters - part 2 (Christian Berger) – as time permits</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36839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3F52C-0C9E-4303-8BC7-33E80EBB6FC2}"/>
              </a:ext>
            </a:extLst>
          </p:cNvPr>
          <p:cNvSpPr>
            <a:spLocks noGrp="1"/>
          </p:cNvSpPr>
          <p:nvPr>
            <p:ph type="title"/>
          </p:nvPr>
        </p:nvSpPr>
        <p:spPr/>
        <p:txBody>
          <a:bodyPr/>
          <a:lstStyle/>
          <a:p>
            <a:r>
              <a:rPr lang="en-US" dirty="0"/>
              <a:t>Submission 11-21-0291</a:t>
            </a:r>
          </a:p>
        </p:txBody>
      </p:sp>
      <p:sp>
        <p:nvSpPr>
          <p:cNvPr id="3" name="Content Placeholder 2">
            <a:extLst>
              <a:ext uri="{FF2B5EF4-FFF2-40B4-BE49-F238E27FC236}">
                <a16:creationId xmlns:a16="http://schemas.microsoft.com/office/drawing/2014/main" id="{372254D6-C3CE-4727-BF21-E79334E64728}"/>
              </a:ext>
            </a:extLst>
          </p:cNvPr>
          <p:cNvSpPr>
            <a:spLocks noGrp="1"/>
          </p:cNvSpPr>
          <p:nvPr>
            <p:ph idx="1"/>
          </p:nvPr>
        </p:nvSpPr>
        <p:spPr/>
        <p:txBody>
          <a:bodyPr/>
          <a:lstStyle/>
          <a:p>
            <a:r>
              <a:rPr lang="en-US" b="0" dirty="0" err="1"/>
              <a:t>Strawpoll</a:t>
            </a:r>
            <a:endParaRPr lang="en-US" b="0" dirty="0"/>
          </a:p>
          <a:p>
            <a:r>
              <a:rPr lang="en-US" b="0" dirty="0"/>
              <a:t>We agree to the resolution of CIDs </a:t>
            </a:r>
          </a:p>
          <a:p>
            <a:r>
              <a:rPr lang="en-US" b="0" dirty="0"/>
              <a:t>5018, 5019, 5030, 5031, 5085, 5086, 5144, 5263, 5268, 5276, 5292, 5299, 5300, </a:t>
            </a:r>
          </a:p>
          <a:p>
            <a:r>
              <a:rPr lang="en-US" b="0" dirty="0"/>
              <a:t>5301, 5302, 5303, 5304, 5305, 5306, 5307, 5308, 5337, 5338, 5339, 5340, 5357, </a:t>
            </a:r>
          </a:p>
          <a:p>
            <a:r>
              <a:rPr lang="en-US" b="0" dirty="0"/>
              <a:t>5358, 5359, 5360, 5362, 5363, 5370, 5371, 5372, 5374, 5394, 5398, 5401, 5403, </a:t>
            </a:r>
          </a:p>
          <a:p>
            <a:r>
              <a:rPr lang="en-US" b="0" dirty="0"/>
              <a:t>5445, 5453, 5455, and 5456 ( 43 CIDs total) as depicted in document 11-21-291r4.</a:t>
            </a:r>
          </a:p>
          <a:p>
            <a:endParaRPr lang="en-US" b="0" dirty="0"/>
          </a:p>
          <a:p>
            <a:r>
              <a:rPr lang="en-US" b="0" dirty="0"/>
              <a:t>Results (Y/N/A): 13/0/0</a:t>
            </a:r>
          </a:p>
          <a:p>
            <a:endParaRPr lang="en-US" dirty="0"/>
          </a:p>
        </p:txBody>
      </p:sp>
      <p:sp>
        <p:nvSpPr>
          <p:cNvPr id="4" name="Slide Number Placeholder 3">
            <a:extLst>
              <a:ext uri="{FF2B5EF4-FFF2-40B4-BE49-F238E27FC236}">
                <a16:creationId xmlns:a16="http://schemas.microsoft.com/office/drawing/2014/main" id="{3D5CA75A-51D9-41F7-AE2E-BD8BCCA6FBF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50CF9F2-952A-4BBC-846A-0597D85A475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F4EE313-F7F0-4C65-AF11-F7A1532F0A3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809546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08CF-E2CF-47F7-ACD9-A781256EA288}"/>
              </a:ext>
            </a:extLst>
          </p:cNvPr>
          <p:cNvSpPr>
            <a:spLocks noGrp="1"/>
          </p:cNvSpPr>
          <p:nvPr>
            <p:ph type="title"/>
          </p:nvPr>
        </p:nvSpPr>
        <p:spPr/>
        <p:txBody>
          <a:bodyPr/>
          <a:lstStyle/>
          <a:p>
            <a:r>
              <a:rPr lang="en-US" dirty="0"/>
              <a:t>Comment Assignment Status</a:t>
            </a:r>
          </a:p>
        </p:txBody>
      </p:sp>
      <p:sp>
        <p:nvSpPr>
          <p:cNvPr id="3" name="Content Placeholder 2">
            <a:extLst>
              <a:ext uri="{FF2B5EF4-FFF2-40B4-BE49-F238E27FC236}">
                <a16:creationId xmlns:a16="http://schemas.microsoft.com/office/drawing/2014/main" id="{00FDB895-58C3-4C4D-9987-F1403B6E00FD}"/>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dirty="0"/>
              <a:t>Overall:</a:t>
            </a:r>
          </a:p>
          <a:p>
            <a:pPr lvl="1">
              <a:buFont typeface="Arial" panose="020B0604020202020204" pitchFamily="34" charset="0"/>
              <a:buChar char="•"/>
            </a:pPr>
            <a:r>
              <a:rPr lang="en-US" dirty="0"/>
              <a:t>Total comments received: 476</a:t>
            </a:r>
          </a:p>
          <a:p>
            <a:pPr lvl="1">
              <a:buFont typeface="Arial" panose="020B0604020202020204" pitchFamily="34" charset="0"/>
              <a:buChar char="•"/>
            </a:pPr>
            <a:r>
              <a:rPr lang="en-US" dirty="0"/>
              <a:t>Technical/General: 258</a:t>
            </a:r>
          </a:p>
          <a:p>
            <a:pPr lvl="1">
              <a:buFont typeface="Arial" panose="020B0604020202020204" pitchFamily="34" charset="0"/>
              <a:buChar char="•"/>
            </a:pPr>
            <a:r>
              <a:rPr lang="en-US" dirty="0"/>
              <a:t>Editorial: 218</a:t>
            </a:r>
          </a:p>
          <a:p>
            <a:pPr>
              <a:buFont typeface="Arial" panose="020B0604020202020204" pitchFamily="34" charset="0"/>
              <a:buChar char="•"/>
            </a:pPr>
            <a:r>
              <a:rPr lang="en-US" dirty="0"/>
              <a:t>Assigned:</a:t>
            </a:r>
          </a:p>
          <a:p>
            <a:pPr lvl="1">
              <a:buFont typeface="Arial" panose="020B0604020202020204" pitchFamily="34" charset="0"/>
              <a:buChar char="•"/>
            </a:pPr>
            <a:r>
              <a:rPr lang="en-US" dirty="0"/>
              <a:t>Total comments assigned: 157</a:t>
            </a:r>
          </a:p>
          <a:p>
            <a:pPr lvl="1">
              <a:buFont typeface="Arial" panose="020B0604020202020204" pitchFamily="34" charset="0"/>
              <a:buChar char="•"/>
            </a:pPr>
            <a:r>
              <a:rPr lang="en-US" dirty="0"/>
              <a:t>Technical/General: 117</a:t>
            </a:r>
          </a:p>
          <a:p>
            <a:pPr lvl="1">
              <a:buFont typeface="Arial" panose="020B0604020202020204" pitchFamily="34" charset="0"/>
              <a:buChar char="•"/>
            </a:pPr>
            <a:r>
              <a:rPr lang="en-US" dirty="0"/>
              <a:t>Editorial: 40</a:t>
            </a:r>
          </a:p>
          <a:p>
            <a:pPr>
              <a:buFont typeface="Arial" panose="020B0604020202020204" pitchFamily="34" charset="0"/>
              <a:buChar char="•"/>
            </a:pPr>
            <a:r>
              <a:rPr lang="en-US" dirty="0"/>
              <a:t>Latest LB253 comment DB:</a:t>
            </a:r>
          </a:p>
          <a:p>
            <a:pPr marL="0" indent="0"/>
            <a:r>
              <a:rPr lang="en-US" sz="1800" b="0" dirty="0">
                <a:hlinkClick r:id="rId2"/>
              </a:rPr>
              <a:t>https://mentor.ieee.org/802.11/dcn/21/11-21-0258-01-00az-lb253-comments.xlsx</a:t>
            </a:r>
            <a:r>
              <a:rPr lang="en-US" sz="1800" b="0" dirty="0"/>
              <a:t> </a:t>
            </a:r>
          </a:p>
        </p:txBody>
      </p:sp>
      <p:sp>
        <p:nvSpPr>
          <p:cNvPr id="4" name="Slide Number Placeholder 3">
            <a:extLst>
              <a:ext uri="{FF2B5EF4-FFF2-40B4-BE49-F238E27FC236}">
                <a16:creationId xmlns:a16="http://schemas.microsoft.com/office/drawing/2014/main" id="{FAAA89EB-AF6F-4891-A8D7-DF7D438B06B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34F3EBF-9E6B-4744-A2B2-0209F1DF62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09C280B-90E8-46EE-85E9-7C8B748013D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07937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algn="just">
              <a:spcBef>
                <a:spcPct val="20000"/>
              </a:spcBef>
              <a:buFontTx/>
              <a:buChar char="•"/>
            </a:pPr>
            <a:r>
              <a:rPr lang="en-US" altLang="en-US" sz="1400" b="0" dirty="0"/>
              <a:t>11-21-0307 comment resolution LB253 parameters (Christian Berger)</a:t>
            </a:r>
          </a:p>
          <a:p>
            <a:pPr algn="just">
              <a:spcBef>
                <a:spcPct val="20000"/>
              </a:spcBef>
              <a:buFontTx/>
              <a:buChar char="•"/>
            </a:pPr>
            <a:r>
              <a:rPr lang="en-US" altLang="en-US" sz="1400" b="0" dirty="0"/>
              <a:t>11-21-0346 LB253 resolution to CID-set1 (Assaf Kasher)</a:t>
            </a:r>
          </a:p>
          <a:p>
            <a:pPr algn="just">
              <a:spcBef>
                <a:spcPct val="20000"/>
              </a:spcBef>
              <a:buFontTx/>
              <a:buChar char="•"/>
            </a:pPr>
            <a:r>
              <a:rPr lang="en-US" altLang="en-US" sz="1400" b="0" dirty="0"/>
              <a:t>11-21-0318 comment resolution LB253 parameters - part 2 (Christian Berger)</a:t>
            </a:r>
          </a:p>
          <a:p>
            <a:pPr marL="57150" indent="0" algn="just">
              <a:spcBef>
                <a:spcPct val="20000"/>
              </a:spcBef>
            </a:pPr>
            <a:endParaRPr lang="en-US" altLang="en-US" sz="1400" b="0" dirty="0"/>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085998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9</a:t>
            </a:r>
            <a:r>
              <a:rPr lang="en-US" altLang="en-US" sz="2000" b="0" baseline="30000" dirty="0"/>
              <a:t>th</a:t>
            </a:r>
            <a:r>
              <a:rPr lang="en-US" altLang="en-US" sz="2000" b="0" dirty="0"/>
              <a:t> (Tue.),		13:30 ET – 15:30 ET </a:t>
            </a:r>
            <a:r>
              <a:rPr lang="en-US" altLang="en-US" sz="1600" b="0" dirty="0"/>
              <a:t>*</a:t>
            </a:r>
            <a:endParaRPr lang="en-US" altLang="en-US" sz="2000" b="0" dirty="0"/>
          </a:p>
          <a:p>
            <a:pPr>
              <a:buFont typeface="Arial" panose="020B0604020202020204" pitchFamily="34" charset="0"/>
              <a:buChar char="•"/>
            </a:pPr>
            <a:r>
              <a:rPr lang="en-US" altLang="en-US" sz="2000" b="0" dirty="0"/>
              <a:t>Mar. 10</a:t>
            </a:r>
            <a:r>
              <a:rPr lang="en-US" altLang="en-US" sz="2000" b="0" baseline="30000" dirty="0"/>
              <a:t>th</a:t>
            </a:r>
            <a:r>
              <a:rPr lang="en-US" altLang="en-US" sz="2000" b="0" dirty="0"/>
              <a:t> (Wed.),		13:30 ET – 15:30 ET </a:t>
            </a:r>
            <a:r>
              <a:rPr lang="en-US" altLang="en-US" sz="1600" b="0" dirty="0"/>
              <a:t>*</a:t>
            </a:r>
            <a:endParaRPr lang="en-US" altLang="en-US" sz="2000" b="0" dirty="0"/>
          </a:p>
          <a:p>
            <a:pPr>
              <a:buFont typeface="Arial" panose="020B0604020202020204" pitchFamily="34" charset="0"/>
              <a:buChar char="•"/>
            </a:pPr>
            <a:r>
              <a:rPr lang="en-US" altLang="en-US" sz="2000" b="0" dirty="0"/>
              <a:t>Mar. 11</a:t>
            </a:r>
            <a:r>
              <a:rPr lang="en-US" altLang="en-US" sz="2000" b="0" baseline="30000" dirty="0"/>
              <a:t>th</a:t>
            </a:r>
            <a:r>
              <a:rPr lang="en-US" altLang="en-US" sz="2000" b="0" dirty="0"/>
              <a:t> (Wed.),		13:30 ET – 15:30 ET </a:t>
            </a:r>
            <a:r>
              <a:rPr lang="en-US" altLang="en-US" sz="1600" b="0" dirty="0"/>
              <a:t>*</a:t>
            </a:r>
            <a:endParaRPr lang="en-US" altLang="en-US" sz="2000" b="0" dirty="0"/>
          </a:p>
          <a:p>
            <a:pPr>
              <a:buFont typeface="Arial" panose="020B0604020202020204" pitchFamily="34" charset="0"/>
              <a:buChar char="•"/>
            </a:pPr>
            <a:r>
              <a:rPr lang="en-US" altLang="en-US" sz="2000" b="0" dirty="0"/>
              <a:t>Mar. 17</a:t>
            </a:r>
            <a:r>
              <a:rPr lang="en-US" altLang="en-US" sz="2000" b="0" baseline="30000" dirty="0"/>
              <a:t>th</a:t>
            </a:r>
            <a:r>
              <a:rPr lang="en-US" altLang="en-US" sz="2000" b="0" dirty="0"/>
              <a:t> (Wed.),  		13:00 ET – 15:00 ET </a:t>
            </a:r>
            <a:r>
              <a:rPr lang="en-US" altLang="en-US" sz="1600" b="0" dirty="0"/>
              <a:t>**</a:t>
            </a:r>
            <a:endParaRPr lang="en-US" altLang="en-US" sz="2000" b="0" dirty="0"/>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r>
              <a:rPr lang="en-US" altLang="en-US" sz="1600" b="0" dirty="0"/>
              <a:t>*</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 refer to WG agenda doc.</a:t>
            </a:r>
          </a:p>
          <a:p>
            <a:pPr marL="0" indent="0"/>
            <a:r>
              <a:rPr lang="en-US" altLang="en-US" sz="1600" b="0" dirty="0"/>
              <a:t>**</a:t>
            </a:r>
            <a:r>
              <a:rPr lang="en-US" altLang="en-US" sz="1800" b="0" dirty="0"/>
              <a:t>newly announced. </a:t>
            </a:r>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521705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31414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116215</TotalTime>
  <Words>6775</Words>
  <Application>Microsoft Office PowerPoint</Application>
  <PresentationFormat>Widescreen</PresentationFormat>
  <Paragraphs>1023</Paragraphs>
  <Slides>83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1"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IEEE Electronic Meeting slot - Feb. 18th </vt:lpstr>
      <vt:lpstr>Submission 11-20-1972</vt:lpstr>
      <vt:lpstr>PowerPoint Presentation</vt:lpstr>
      <vt:lpstr>PowerPoint Presentation</vt:lpstr>
      <vt:lpstr>IEEE Electronic Meeting slot - Feb. 24th </vt:lpstr>
      <vt:lpstr>Comment Assignment Status</vt:lpstr>
      <vt:lpstr>Submission pipeline</vt:lpstr>
      <vt:lpstr>Scheduled telecons</vt:lpstr>
      <vt:lpstr>PowerPoint Presentation</vt:lpstr>
      <vt:lpstr>PowerPoint Presentation</vt:lpstr>
      <vt:lpstr>IEEE Electronic Meeting slot – March 3rd  </vt:lpstr>
      <vt:lpstr>Submission 11-21-0291</vt:lpstr>
      <vt:lpstr>Comment Assignment Status</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748</cp:revision>
  <cp:lastPrinted>2021-01-13T17:05:57Z</cp:lastPrinted>
  <dcterms:created xsi:type="dcterms:W3CDTF">2018-08-06T10:28:59Z</dcterms:created>
  <dcterms:modified xsi:type="dcterms:W3CDTF">2021-03-03T19:43:31Z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