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84"/>
  </p:notesMasterIdLst>
  <p:handoutMasterIdLst>
    <p:handoutMasterId r:id="rId85"/>
  </p:handoutMasterIdLst>
  <p:sldIdLst>
    <p:sldId id="256" r:id="rId2"/>
    <p:sldId id="265" r:id="rId3"/>
    <p:sldId id="257" r:id="rId4"/>
    <p:sldId id="266" r:id="rId5"/>
    <p:sldId id="267" r:id="rId6"/>
    <p:sldId id="268" r:id="rId7"/>
    <p:sldId id="269" r:id="rId8"/>
    <p:sldId id="270" r:id="rId9"/>
    <p:sldId id="271" r:id="rId10"/>
    <p:sldId id="276" r:id="rId11"/>
    <p:sldId id="407" r:id="rId12"/>
    <p:sldId id="408" r:id="rId13"/>
    <p:sldId id="409" r:id="rId14"/>
    <p:sldId id="410" r:id="rId15"/>
    <p:sldId id="411" r:id="rId16"/>
    <p:sldId id="412" r:id="rId17"/>
    <p:sldId id="413" r:id="rId18"/>
    <p:sldId id="272" r:id="rId19"/>
    <p:sldId id="414" r:id="rId20"/>
    <p:sldId id="415" r:id="rId21"/>
    <p:sldId id="591" r:id="rId22"/>
    <p:sldId id="569" r:id="rId23"/>
    <p:sldId id="345" r:id="rId24"/>
    <p:sldId id="851" r:id="rId25"/>
    <p:sldId id="849" r:id="rId26"/>
    <p:sldId id="690" r:id="rId27"/>
    <p:sldId id="678" r:id="rId28"/>
    <p:sldId id="855" r:id="rId29"/>
    <p:sldId id="856" r:id="rId30"/>
    <p:sldId id="679" r:id="rId31"/>
    <p:sldId id="680" r:id="rId32"/>
    <p:sldId id="683" r:id="rId33"/>
    <p:sldId id="850" r:id="rId34"/>
    <p:sldId id="689" r:id="rId35"/>
    <p:sldId id="861" r:id="rId36"/>
    <p:sldId id="862" r:id="rId37"/>
    <p:sldId id="863" r:id="rId38"/>
    <p:sldId id="864" r:id="rId39"/>
    <p:sldId id="684" r:id="rId40"/>
    <p:sldId id="685" r:id="rId41"/>
    <p:sldId id="686" r:id="rId42"/>
    <p:sldId id="857" r:id="rId43"/>
    <p:sldId id="865" r:id="rId44"/>
    <p:sldId id="866" r:id="rId45"/>
    <p:sldId id="858" r:id="rId46"/>
    <p:sldId id="687" r:id="rId47"/>
    <p:sldId id="688" r:id="rId48"/>
    <p:sldId id="852" r:id="rId49"/>
    <p:sldId id="859" r:id="rId50"/>
    <p:sldId id="867" r:id="rId51"/>
    <p:sldId id="868" r:id="rId52"/>
    <p:sldId id="722" r:id="rId53"/>
    <p:sldId id="860" r:id="rId54"/>
    <p:sldId id="869" r:id="rId55"/>
    <p:sldId id="853" r:id="rId56"/>
    <p:sldId id="854" r:id="rId57"/>
    <p:sldId id="870" r:id="rId58"/>
    <p:sldId id="873" r:id="rId59"/>
    <p:sldId id="871" r:id="rId60"/>
    <p:sldId id="872" r:id="rId61"/>
    <p:sldId id="874" r:id="rId62"/>
    <p:sldId id="880" r:id="rId63"/>
    <p:sldId id="879" r:id="rId64"/>
    <p:sldId id="878" r:id="rId65"/>
    <p:sldId id="876" r:id="rId66"/>
    <p:sldId id="877" r:id="rId67"/>
    <p:sldId id="881" r:id="rId68"/>
    <p:sldId id="882" r:id="rId69"/>
    <p:sldId id="883" r:id="rId70"/>
    <p:sldId id="884" r:id="rId71"/>
    <p:sldId id="885" r:id="rId72"/>
    <p:sldId id="886" r:id="rId73"/>
    <p:sldId id="315" r:id="rId74"/>
    <p:sldId id="312" r:id="rId75"/>
    <p:sldId id="318" r:id="rId76"/>
    <p:sldId id="472" r:id="rId77"/>
    <p:sldId id="473" r:id="rId78"/>
    <p:sldId id="474" r:id="rId79"/>
    <p:sldId id="480" r:id="rId80"/>
    <p:sldId id="259" r:id="rId81"/>
    <p:sldId id="260" r:id="rId82"/>
    <p:sldId id="261" r:id="rId83"/>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Default Section" id="{F1D38888-79E6-4B8F-A7E5-96BDED502F2F}">
          <p14:sldIdLst>
            <p14:sldId id="256"/>
            <p14:sldId id="265"/>
            <p14:sldId id="257"/>
            <p14:sldId id="266"/>
            <p14:sldId id="267"/>
            <p14:sldId id="268"/>
            <p14:sldId id="269"/>
            <p14:sldId id="270"/>
            <p14:sldId id="271"/>
            <p14:sldId id="276"/>
            <p14:sldId id="407"/>
            <p14:sldId id="408"/>
            <p14:sldId id="409"/>
            <p14:sldId id="410"/>
            <p14:sldId id="411"/>
            <p14:sldId id="412"/>
            <p14:sldId id="413"/>
            <p14:sldId id="272"/>
            <p14:sldId id="414"/>
            <p14:sldId id="415"/>
            <p14:sldId id="591"/>
            <p14:sldId id="569"/>
            <p14:sldId id="345"/>
            <p14:sldId id="851"/>
            <p14:sldId id="849"/>
          </p14:sldIdLst>
        </p14:section>
        <p14:section name="Jan. 11th daily slot 3 - Jan. IEEE electronic meeting" id="{5906853D-78D7-4DA8-9FA6-A28981EEDFB8}">
          <p14:sldIdLst>
            <p14:sldId id="690"/>
            <p14:sldId id="678"/>
            <p14:sldId id="855"/>
            <p14:sldId id="856"/>
            <p14:sldId id="679"/>
            <p14:sldId id="680"/>
          </p14:sldIdLst>
        </p14:section>
        <p14:section name="Jan.12th daily slot 3 - Jan. IEEE electronic meeting" id="{DE843586-E506-4D30-A655-52B441F0114A}">
          <p14:sldIdLst>
            <p14:sldId id="683"/>
            <p14:sldId id="850"/>
            <p14:sldId id="689"/>
            <p14:sldId id="861"/>
            <p14:sldId id="862"/>
            <p14:sldId id="863"/>
            <p14:sldId id="864"/>
            <p14:sldId id="684"/>
            <p14:sldId id="685"/>
          </p14:sldIdLst>
        </p14:section>
        <p14:section name="Jan. 13th daily slot 3 - Jan. IEEE electronic meeting" id="{347EDFAB-725B-4685-8406-804F1F654820}">
          <p14:sldIdLst>
            <p14:sldId id="686"/>
            <p14:sldId id="857"/>
            <p14:sldId id="865"/>
            <p14:sldId id="866"/>
            <p14:sldId id="858"/>
            <p14:sldId id="687"/>
            <p14:sldId id="688"/>
          </p14:sldIdLst>
        </p14:section>
        <p14:section name="Jan. 14th daily slot 3 - Jan. IEEE electronic meeting" id="{E9824DDE-0442-4380-A9A7-3CC4A61D5660}">
          <p14:sldIdLst>
            <p14:sldId id="852"/>
            <p14:sldId id="859"/>
            <p14:sldId id="867"/>
            <p14:sldId id="868"/>
            <p14:sldId id="722"/>
            <p14:sldId id="860"/>
            <p14:sldId id="869"/>
            <p14:sldId id="853"/>
            <p14:sldId id="854"/>
          </p14:sldIdLst>
        </p14:section>
        <p14:section name="Feb. 18th Telecon" id="{A382BC11-DE2B-45E3-8917-E7DE138D8C05}">
          <p14:sldIdLst>
            <p14:sldId id="870"/>
            <p14:sldId id="873"/>
            <p14:sldId id="871"/>
            <p14:sldId id="872"/>
          </p14:sldIdLst>
        </p14:section>
        <p14:section name="Feb. 24th Telecon" id="{536A6BBB-39A2-46E2-A911-5F8284DE501D}">
          <p14:sldIdLst>
            <p14:sldId id="874"/>
            <p14:sldId id="880"/>
            <p14:sldId id="879"/>
            <p14:sldId id="878"/>
            <p14:sldId id="876"/>
            <p14:sldId id="877"/>
          </p14:sldIdLst>
        </p14:section>
        <p14:section name="March 3rd Telecon" id="{DB2BDFB8-6AD6-49FB-99AA-C91F14E14DB2}">
          <p14:sldIdLst>
            <p14:sldId id="881"/>
            <p14:sldId id="882"/>
            <p14:sldId id="883"/>
            <p14:sldId id="884"/>
            <p14:sldId id="885"/>
            <p14:sldId id="886"/>
          </p14:sldIdLst>
        </p14:section>
        <p14:section name="Backup" id="{62682A0D-7317-4EE9-B56C-63AD74488E19}">
          <p14:sldIdLst>
            <p14:sldId id="315"/>
            <p14:sldId id="312"/>
            <p14:sldId id="318"/>
            <p14:sldId id="472"/>
            <p14:sldId id="473"/>
            <p14:sldId id="474"/>
            <p14:sldId id="480"/>
            <p14:sldId id="259"/>
            <p14:sldId id="260"/>
            <p14:sldId id="261"/>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Segev, Jonathan" initials="SJ" lastIdx="1" clrIdx="0">
    <p:extLst>
      <p:ext uri="{19B8F6BF-5375-455C-9EA6-DF929625EA0E}">
        <p15:presenceInfo xmlns:p15="http://schemas.microsoft.com/office/powerpoint/2012/main" userId="S::jonathan.segev@intel.com::7c67a1b0-8725-4553-8055-0888dbcaef9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6382FF4-5458-47CB-A9DC-489FDEF87AE4}" v="5" dt="2021-03-02T19:26:23.50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8830" autoAdjust="0"/>
    <p:restoredTop sz="96807" autoAdjust="0"/>
  </p:normalViewPr>
  <p:slideViewPr>
    <p:cSldViewPr>
      <p:cViewPr varScale="1">
        <p:scale>
          <a:sx n="119" d="100"/>
          <a:sy n="119" d="100"/>
        </p:scale>
        <p:origin x="546" y="108"/>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notesMaster" Target="notesMasters/notesMaster1.xml"/><Relationship Id="rId89" Type="http://schemas.openxmlformats.org/officeDocument/2006/relationships/theme" Target="theme/theme1.xml"/><Relationship Id="rId7" Type="http://schemas.openxmlformats.org/officeDocument/2006/relationships/slide" Target="slides/slide6.xml"/><Relationship Id="rId71" Type="http://schemas.openxmlformats.org/officeDocument/2006/relationships/slide" Target="slides/slide70.xml"/><Relationship Id="rId92"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handoutMaster" Target="handoutMasters/handout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91"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B6382FF4-5458-47CB-A9DC-489FDEF87AE4}"/>
    <pc:docChg chg="undo custSel addSld modSld modMainMaster modSection">
      <pc:chgData name="Segev, Jonathan" userId="7c67a1b0-8725-4553-8055-0888dbcaef94" providerId="ADAL" clId="{B6382FF4-5458-47CB-A9DC-489FDEF87AE4}" dt="2021-03-02T19:26:31.057" v="367" actId="404"/>
      <pc:docMkLst>
        <pc:docMk/>
      </pc:docMkLst>
      <pc:sldChg chg="modSp add mod">
        <pc:chgData name="Segev, Jonathan" userId="7c67a1b0-8725-4553-8055-0888dbcaef94" providerId="ADAL" clId="{B6382FF4-5458-47CB-A9DC-489FDEF87AE4}" dt="2021-03-02T19:17:29.212" v="51" actId="6549"/>
        <pc:sldMkLst>
          <pc:docMk/>
          <pc:sldMk cId="53683977" sldId="881"/>
        </pc:sldMkLst>
        <pc:spChg chg="mod">
          <ac:chgData name="Segev, Jonathan" userId="7c67a1b0-8725-4553-8055-0888dbcaef94" providerId="ADAL" clId="{B6382FF4-5458-47CB-A9DC-489FDEF87AE4}" dt="2021-03-02T19:17:11.551" v="30" actId="5793"/>
          <ac:spMkLst>
            <pc:docMk/>
            <pc:sldMk cId="53683977" sldId="881"/>
            <ac:spMk id="2" creationId="{00000000-0000-0000-0000-000000000000}"/>
          </ac:spMkLst>
        </pc:spChg>
        <pc:spChg chg="mod">
          <ac:chgData name="Segev, Jonathan" userId="7c67a1b0-8725-4553-8055-0888dbcaef94" providerId="ADAL" clId="{B6382FF4-5458-47CB-A9DC-489FDEF87AE4}" dt="2021-03-02T19:17:29.212" v="51" actId="6549"/>
          <ac:spMkLst>
            <pc:docMk/>
            <pc:sldMk cId="53683977" sldId="881"/>
            <ac:spMk id="3" creationId="{00000000-0000-0000-0000-000000000000}"/>
          </ac:spMkLst>
        </pc:spChg>
      </pc:sldChg>
      <pc:sldChg chg="add">
        <pc:chgData name="Segev, Jonathan" userId="7c67a1b0-8725-4553-8055-0888dbcaef94" providerId="ADAL" clId="{B6382FF4-5458-47CB-A9DC-489FDEF87AE4}" dt="2021-03-02T19:16:41.175" v="11"/>
        <pc:sldMkLst>
          <pc:docMk/>
          <pc:sldMk cId="2507937701" sldId="882"/>
        </pc:sldMkLst>
      </pc:sldChg>
      <pc:sldChg chg="modSp add mod">
        <pc:chgData name="Segev, Jonathan" userId="7c67a1b0-8725-4553-8055-0888dbcaef94" providerId="ADAL" clId="{B6382FF4-5458-47CB-A9DC-489FDEF87AE4}" dt="2021-03-02T19:25:30.341" v="366" actId="113"/>
        <pc:sldMkLst>
          <pc:docMk/>
          <pc:sldMk cId="2508599857" sldId="883"/>
        </pc:sldMkLst>
        <pc:spChg chg="mod">
          <ac:chgData name="Segev, Jonathan" userId="7c67a1b0-8725-4553-8055-0888dbcaef94" providerId="ADAL" clId="{B6382FF4-5458-47CB-A9DC-489FDEF87AE4}" dt="2021-03-02T19:25:30.341" v="366" actId="113"/>
          <ac:spMkLst>
            <pc:docMk/>
            <pc:sldMk cId="2508599857" sldId="883"/>
            <ac:spMk id="3" creationId="{F0C8A6DA-71D6-4FE3-8753-AB67A503625E}"/>
          </ac:spMkLst>
        </pc:spChg>
      </pc:sldChg>
      <pc:sldChg chg="modSp add mod">
        <pc:chgData name="Segev, Jonathan" userId="7c67a1b0-8725-4553-8055-0888dbcaef94" providerId="ADAL" clId="{B6382FF4-5458-47CB-A9DC-489FDEF87AE4}" dt="2021-03-02T19:26:31.057" v="367" actId="404"/>
        <pc:sldMkLst>
          <pc:docMk/>
          <pc:sldMk cId="3071062823" sldId="884"/>
        </pc:sldMkLst>
        <pc:spChg chg="mod">
          <ac:chgData name="Segev, Jonathan" userId="7c67a1b0-8725-4553-8055-0888dbcaef94" providerId="ADAL" clId="{B6382FF4-5458-47CB-A9DC-489FDEF87AE4}" dt="2021-03-02T19:26:31.057" v="367" actId="404"/>
          <ac:spMkLst>
            <pc:docMk/>
            <pc:sldMk cId="3071062823" sldId="884"/>
            <ac:spMk id="3" creationId="{F30A83CA-58D9-452A-AACC-13EE929DB1E6}"/>
          </ac:spMkLst>
        </pc:spChg>
      </pc:sldChg>
      <pc:sldChg chg="add">
        <pc:chgData name="Segev, Jonathan" userId="7c67a1b0-8725-4553-8055-0888dbcaef94" providerId="ADAL" clId="{B6382FF4-5458-47CB-A9DC-489FDEF87AE4}" dt="2021-03-02T19:16:41.175" v="11"/>
        <pc:sldMkLst>
          <pc:docMk/>
          <pc:sldMk cId="452170528" sldId="885"/>
        </pc:sldMkLst>
      </pc:sldChg>
      <pc:sldChg chg="add">
        <pc:chgData name="Segev, Jonathan" userId="7c67a1b0-8725-4553-8055-0888dbcaef94" providerId="ADAL" clId="{B6382FF4-5458-47CB-A9DC-489FDEF87AE4}" dt="2021-03-02T19:16:41.175" v="11"/>
        <pc:sldMkLst>
          <pc:docMk/>
          <pc:sldMk cId="313141482" sldId="886"/>
        </pc:sldMkLst>
      </pc:sldChg>
      <pc:sldMasterChg chg="modSp mod">
        <pc:chgData name="Segev, Jonathan" userId="7c67a1b0-8725-4553-8055-0888dbcaef94" providerId="ADAL" clId="{B6382FF4-5458-47CB-A9DC-489FDEF87AE4}" dt="2021-03-02T19:16:27.232" v="10" actId="6549"/>
        <pc:sldMasterMkLst>
          <pc:docMk/>
          <pc:sldMasterMk cId="0" sldId="2147483648"/>
        </pc:sldMasterMkLst>
        <pc:spChg chg="mod">
          <ac:chgData name="Segev, Jonathan" userId="7c67a1b0-8725-4553-8055-0888dbcaef94" providerId="ADAL" clId="{B6382FF4-5458-47CB-A9DC-489FDEF87AE4}" dt="2021-03-02T19:16:15.357" v="1" actId="20577"/>
          <ac:spMkLst>
            <pc:docMk/>
            <pc:sldMasterMk cId="0" sldId="2147483648"/>
            <ac:spMk id="10" creationId="{00000000-0000-0000-0000-000000000000}"/>
          </ac:spMkLst>
        </pc:spChg>
        <pc:spChg chg="mod">
          <ac:chgData name="Segev, Jonathan" userId="7c67a1b0-8725-4553-8055-0888dbcaef94" providerId="ADAL" clId="{B6382FF4-5458-47CB-A9DC-489FDEF87AE4}" dt="2021-03-02T19:16:27.232" v="10" actId="6549"/>
          <ac:spMkLst>
            <pc:docMk/>
            <pc:sldMasterMk cId="0" sldId="2147483648"/>
            <ac:spMk id="1027" creationId="{00000000-0000-0000-0000-000000000000}"/>
          </ac:spMkLst>
        </pc:sp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3/2/2021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1800" y="709613"/>
            <a:ext cx="6237288"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52</a:t>
            </a:fld>
            <a:endParaRPr lang="en-US"/>
          </a:p>
        </p:txBody>
      </p:sp>
    </p:spTree>
    <p:extLst>
      <p:ext uri="{BB962C8B-B14F-4D97-AF65-F5344CB8AC3E}">
        <p14:creationId xmlns:p14="http://schemas.microsoft.com/office/powerpoint/2010/main" val="68309344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80</a:t>
            </a:fld>
            <a:endParaRPr lang="en-US"/>
          </a:p>
        </p:txBody>
      </p:sp>
      <p:sp>
        <p:nvSpPr>
          <p:cNvPr id="15361"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5362"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81</a:t>
            </a:fld>
            <a:endParaRPr lang="en-US"/>
          </a:p>
        </p:txBody>
      </p:sp>
      <p:sp>
        <p:nvSpPr>
          <p:cNvPr id="16385" name="Rectangle 1"/>
          <p:cNvSpPr txBox="1">
            <a:spLocks noGrp="1" noRot="1" noChangeAspect="1" noChangeArrowheads="1"/>
          </p:cNvSpPr>
          <p:nvPr>
            <p:ph type="sldImg"/>
          </p:nvPr>
        </p:nvSpPr>
        <p:spPr bwMode="auto">
          <a:xfrm>
            <a:off x="431800" y="709613"/>
            <a:ext cx="6238875" cy="3509962"/>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82</a:t>
            </a:fld>
            <a:endParaRPr lang="en-US"/>
          </a:p>
        </p:txBody>
      </p:sp>
      <p:sp>
        <p:nvSpPr>
          <p:cNvPr id="1740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741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3</a:t>
            </a:fld>
            <a:endParaRPr lang="en-US"/>
          </a:p>
        </p:txBody>
      </p:sp>
      <p:sp>
        <p:nvSpPr>
          <p:cNvPr id="13313"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3314"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18</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23</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401791482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27</a:t>
            </a:fld>
            <a:endParaRPr lang="en-US"/>
          </a:p>
        </p:txBody>
      </p:sp>
    </p:spTree>
    <p:extLst>
      <p:ext uri="{BB962C8B-B14F-4D97-AF65-F5344CB8AC3E}">
        <p14:creationId xmlns:p14="http://schemas.microsoft.com/office/powerpoint/2010/main" val="256069460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3081797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42</a:t>
            </a:fld>
            <a:endParaRPr lang="en-US"/>
          </a:p>
        </p:txBody>
      </p:sp>
    </p:spTree>
    <p:extLst>
      <p:ext uri="{BB962C8B-B14F-4D97-AF65-F5344CB8AC3E}">
        <p14:creationId xmlns:p14="http://schemas.microsoft.com/office/powerpoint/2010/main" val="13166501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March 2021</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March 2021</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March 2021</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March 2021</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March 2021</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March 2021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802.11-20/1919r12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hyperlink" Target="http://www.ieee802.org/11/Rules/rules.shtml" TargetMode="External"/><Relationship Id="rId3" Type="http://schemas.openxmlformats.org/officeDocument/2006/relationships/hyperlink" Target="https://mentor.ieee.org/802-ec/dcn/17/ec-17-0090-22-0PNP-ieee-802-lmsc-operations-manual.pdf" TargetMode="External"/><Relationship Id="rId7" Type="http://schemas.openxmlformats.org/officeDocument/2006/relationships/hyperlink" Target="https://mentor.ieee.org/802-ec/dcn/16/ec-16-0180-05-00EC-ieee-802-participation-slide.pptx"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120-27-0PNP-ieee-802-lmsc-chairs-guidelines.pdf" TargetMode="External"/><Relationship Id="rId5" Type="http://schemas.openxmlformats.org/officeDocument/2006/relationships/hyperlink" Target="http://grouper.ieee.org/groups/802/PNP/approved/IEEE_802_LMSC_OM_approved_120725.pdf" TargetMode="External"/><Relationship Id="rId10" Type="http://schemas.openxmlformats.org/officeDocument/2006/relationships/hyperlink" Target="https://mentor.ieee.org/802.11/dcn/14/11-14-0629-22-0000-802-11-operations-manual.docx" TargetMode="External"/><Relationship Id="rId4" Type="http://schemas.openxmlformats.org/officeDocument/2006/relationships/hyperlink" Target="http://www.ieee802.org/PNP/approved/IEEE_802_WG_PandP_v19.pdf" TargetMode="External"/><Relationship Id="rId9" Type="http://schemas.openxmlformats.org/officeDocument/2006/relationships/hyperlink" Target="http://www.ieee802.org/devdocs.shtml"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imat.ieee.org/" TargetMode="External"/><Relationship Id="rId1" Type="http://schemas.openxmlformats.org/officeDocument/2006/relationships/slideLayout" Target="../slideLayouts/slideLayout2.xml"/><Relationship Id="rId5" Type="http://schemas.openxmlformats.org/officeDocument/2006/relationships/hyperlink" Target="http://grouper.ieee.org/groups/802/11/" TargetMode="External"/><Relationship Id="rId4" Type="http://schemas.openxmlformats.org/officeDocument/2006/relationships/hyperlink" Target="https://mentor.ieee.org/802.11/documents" TargetMode="Externa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hyperlink" Target="https://mentor.ieee.org/802.11/dcn/21/11-21-0258-01-00az-lb253-comments.xlsx" TargetMode="Externa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2" Type="http://schemas.openxmlformats.org/officeDocument/2006/relationships/hyperlink" Target="https://mentor.ieee.org/802.11/dcn/21/11-21-0258-01-00az-lb253-comments.xlsx" TargetMode="External"/><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TGaz</a:t>
            </a:r>
            <a:r>
              <a:rPr lang="en-US" altLang="en-US" dirty="0"/>
              <a:t> Next Generation Positioning </a:t>
            </a:r>
            <a:br>
              <a:rPr lang="en-US" altLang="en-US" dirty="0"/>
            </a:br>
            <a:r>
              <a:rPr lang="en-US" altLang="en-US" dirty="0"/>
              <a:t>Jan. Electronic Meeting and Following Telecons Agenda</a:t>
            </a:r>
            <a:endParaRPr lang="en-GB" dirty="0"/>
          </a:p>
        </p:txBody>
      </p:sp>
      <p:sp>
        <p:nvSpPr>
          <p:cNvPr id="3074" name="Rectangle 2"/>
          <p:cNvSpPr>
            <a:spLocks noGrp="1" noChangeArrowheads="1"/>
          </p:cNvSpPr>
          <p:nvPr>
            <p:ph type="subTitle" idx="1"/>
          </p:nvPr>
        </p:nvSpPr>
        <p:spPr>
          <a:xfrm>
            <a:off x="1828800" y="1731664"/>
            <a:ext cx="8534400" cy="476250"/>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2021-02-23</a:t>
            </a:r>
          </a:p>
        </p:txBody>
      </p:sp>
      <p:sp>
        <p:nvSpPr>
          <p:cNvPr id="6" name="Date Placeholder 3"/>
          <p:cNvSpPr>
            <a:spLocks noGrp="1"/>
          </p:cNvSpPr>
          <p:nvPr>
            <p:ph type="dt" idx="10"/>
          </p:nvPr>
        </p:nvSpPr>
        <p:spPr/>
        <p:txBody>
          <a:bodyPr/>
          <a:lstStyle/>
          <a:p>
            <a:r>
              <a:rPr lang="en-US"/>
              <a:t>March 2021</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053151161"/>
              </p:ext>
            </p:extLst>
          </p:nvPr>
        </p:nvGraphicFramePr>
        <p:xfrm>
          <a:off x="993775" y="2405063"/>
          <a:ext cx="10542588" cy="2470150"/>
        </p:xfrm>
        <a:graphic>
          <a:graphicData uri="http://schemas.openxmlformats.org/presentationml/2006/ole">
            <mc:AlternateContent xmlns:mc="http://schemas.openxmlformats.org/markup-compatibility/2006">
              <mc:Choice xmlns:v="urn:schemas-microsoft-com:vml" Requires="v">
                <p:oleObj spid="_x0000_s1026" name="Document" r:id="rId4" imgW="10822609" imgH="2534496" progId="Word.Document.8">
                  <p:embed/>
                </p:oleObj>
              </mc:Choice>
              <mc:Fallback>
                <p:oleObj name="Document" r:id="rId4" imgW="10822609" imgH="2534496" progId="Word.Document.8">
                  <p:embed/>
                  <p:pic>
                    <p:nvPicPr>
                      <p:cNvPr id="3075" name="Object 3"/>
                      <p:cNvPicPr>
                        <a:picLocks noChangeAspect="1" noChangeArrowheads="1"/>
                      </p:cNvPicPr>
                      <p:nvPr/>
                    </p:nvPicPr>
                    <p:blipFill>
                      <a:blip r:embed="rId5"/>
                      <a:srcRect/>
                      <a:stretch>
                        <a:fillRect/>
                      </a:stretch>
                    </p:blipFill>
                    <p:spPr bwMode="auto">
                      <a:xfrm>
                        <a:off x="993775" y="2405063"/>
                        <a:ext cx="10542588" cy="2470150"/>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Jan. Electronic Meeting Agenda </a:t>
            </a:r>
          </a:p>
          <a:p>
            <a:pPr algn="ctr">
              <a:lnSpc>
                <a:spcPct val="90000"/>
              </a:lnSpc>
              <a:buFontTx/>
              <a:buNone/>
            </a:pPr>
            <a:r>
              <a:rPr lang="en-US" altLang="en-US" sz="3600" dirty="0">
                <a:cs typeface="Times New Roman" panose="02020603050405020304" pitchFamily="18" charset="0"/>
              </a:rPr>
              <a:t>And meetings running between Jan. and March 2021 electronic meetings</a:t>
            </a:r>
            <a:endParaRPr lang="en-US" altLang="en-US" sz="2000" dirty="0">
              <a:cs typeface="Times New Roman" panose="02020603050405020304" pitchFamily="18" charset="0"/>
            </a:endParaRPr>
          </a:p>
          <a:p>
            <a:pPr marL="1524000">
              <a:lnSpc>
                <a:spcPct val="90000"/>
              </a:lnSpc>
              <a:buFontTx/>
              <a:buNone/>
            </a:pPr>
            <a:r>
              <a:rPr lang="en-US" altLang="en-US" sz="2000" dirty="0">
                <a:cs typeface="Times New Roman" panose="02020603050405020304" pitchFamily="18" charset="0"/>
              </a:rPr>
              <a:t>Chair: </a:t>
            </a:r>
            <a:r>
              <a:rPr lang="en-US" altLang="en-US" sz="2000" b="0" dirty="0">
                <a:cs typeface="Times New Roman" panose="02020603050405020304" pitchFamily="18" charset="0"/>
              </a:rPr>
              <a:t>Jonathan Segev </a:t>
            </a:r>
            <a:r>
              <a:rPr lang="en-US" altLang="en-US" sz="1600" b="0" dirty="0">
                <a:cs typeface="Times New Roman" panose="02020603050405020304" pitchFamily="18" charset="0"/>
              </a:rPr>
              <a:t>(Intel Corporation)</a:t>
            </a:r>
          </a:p>
          <a:p>
            <a:pPr marL="1524000">
              <a:lnSpc>
                <a:spcPct val="90000"/>
              </a:lnSpc>
            </a:pPr>
            <a:r>
              <a:rPr lang="en-US" altLang="en-US" sz="2000" dirty="0">
                <a:cs typeface="Times New Roman" panose="02020603050405020304" pitchFamily="18" charset="0"/>
              </a:rPr>
              <a:t>Vice Chair: </a:t>
            </a:r>
            <a:r>
              <a:rPr lang="en-US" altLang="en-US" sz="2000" b="0" dirty="0">
                <a:cs typeface="Times New Roman" panose="02020603050405020304" pitchFamily="18" charset="0"/>
              </a:rPr>
              <a:t>Assaf Kasher </a:t>
            </a:r>
            <a:r>
              <a:rPr lang="en-US" altLang="en-US" sz="1600" b="0" dirty="0">
                <a:cs typeface="Times New Roman" panose="02020603050405020304" pitchFamily="18" charset="0"/>
              </a:rPr>
              <a:t>(Qualcomm)</a:t>
            </a:r>
          </a:p>
          <a:p>
            <a:pPr marL="1524000">
              <a:lnSpc>
                <a:spcPct val="90000"/>
              </a:lnSpc>
              <a:buFontTx/>
              <a:buNone/>
            </a:pPr>
            <a:r>
              <a:rPr lang="en-US" altLang="en-US" sz="2000" dirty="0">
                <a:cs typeface="Times New Roman" panose="02020603050405020304" pitchFamily="18" charset="0"/>
              </a:rPr>
              <a:t>Technical Editor: </a:t>
            </a:r>
            <a:r>
              <a:rPr lang="en-US" altLang="en-US" sz="2000" b="0" dirty="0">
                <a:cs typeface="Times New Roman" panose="02020603050405020304" pitchFamily="18" charset="0"/>
              </a:rPr>
              <a:t>Chao Chun Wang </a:t>
            </a:r>
            <a:r>
              <a:rPr lang="en-US" altLang="en-US" sz="1600" b="0" dirty="0">
                <a:cs typeface="Times New Roman" panose="02020603050405020304" pitchFamily="18" charset="0"/>
              </a:rPr>
              <a:t>(</a:t>
            </a:r>
            <a:r>
              <a:rPr lang="en-US" altLang="en-US" sz="1600" b="0" dirty="0" err="1">
                <a:cs typeface="Times New Roman" panose="02020603050405020304" pitchFamily="18" charset="0"/>
              </a:rPr>
              <a:t>MediaTek</a:t>
            </a:r>
            <a:r>
              <a:rPr lang="en-US" altLang="en-US" sz="1600" b="0" dirty="0">
                <a:cs typeface="Times New Roman" panose="02020603050405020304" pitchFamily="18" charset="0"/>
              </a:rPr>
              <a:t>), </a:t>
            </a:r>
            <a:r>
              <a:rPr lang="en-US" altLang="en-US" sz="2000" b="0" dirty="0">
                <a:cs typeface="Times New Roman" panose="02020603050405020304" pitchFamily="18" charset="0"/>
              </a:rPr>
              <a:t>Roy Want </a:t>
            </a:r>
            <a:r>
              <a:rPr lang="en-US" altLang="en-US" sz="1600" b="0" dirty="0">
                <a:cs typeface="Times New Roman" panose="02020603050405020304" pitchFamily="18" charset="0"/>
              </a:rPr>
              <a:t>(Google)</a:t>
            </a:r>
          </a:p>
          <a:p>
            <a:pPr marL="1524000">
              <a:lnSpc>
                <a:spcPct val="90000"/>
              </a:lnSpc>
              <a:buFontTx/>
              <a:buNone/>
            </a:pPr>
            <a:r>
              <a:rPr lang="en-US" altLang="en-US" sz="2000" dirty="0">
                <a:cs typeface="Times New Roman" panose="02020603050405020304" pitchFamily="18" charset="0"/>
              </a:rPr>
              <a:t>Secretary (acting)</a:t>
            </a:r>
            <a:r>
              <a:rPr lang="en-US" altLang="en-US" sz="2000" b="0" dirty="0">
                <a:cs typeface="Times New Roman" panose="02020603050405020304" pitchFamily="18" charset="0"/>
              </a:rPr>
              <a:t>: Assaf Kasher (Qualcomm) </a:t>
            </a:r>
            <a:endParaRPr lang="en-US" altLang="en-US" sz="16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AZ</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Next Generation Positioning </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13 July 2018)</a:t>
            </a:r>
          </a:p>
          <a:p>
            <a:pPr lvl="1">
              <a:lnSpc>
                <a:spcPct val="80000"/>
              </a:lnSpc>
              <a:defRPr/>
            </a:pPr>
            <a:r>
              <a:rPr lang="en-US" altLang="en-US" sz="1800" dirty="0">
                <a:hlinkClick r:id="rId3"/>
              </a:rPr>
              <a:t>https://mentor.ieee.org/802-ec/dcn/17/ec-17-0090-22-0PNP-ieee-802-lmsc-operations-manual.pdf</a:t>
            </a:r>
            <a:r>
              <a:rPr lang="en-US" altLang="en-US" sz="1800" dirty="0"/>
              <a:t> </a:t>
            </a:r>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13 July 2018)</a:t>
            </a:r>
            <a:endParaRPr lang="en-US" sz="2000" dirty="0">
              <a:hlinkClick r:id="rId5"/>
            </a:endParaRPr>
          </a:p>
          <a:p>
            <a:pPr lvl="1"/>
            <a:r>
              <a:rPr lang="en-US" sz="1800" dirty="0">
                <a:hlinkClick r:id="rId6"/>
              </a:rPr>
              <a:t>https://mentor.ieee.org/802-ec/dcn/17/ec-17-0120-27-0PNP-ieee-802-lmsc-chairs-guidelines.pdf</a:t>
            </a:r>
            <a:r>
              <a:rPr lang="en-US" sz="1800" dirty="0"/>
              <a:t> </a:t>
            </a:r>
          </a:p>
          <a:p>
            <a:r>
              <a:rPr lang="en-US" sz="2000" dirty="0"/>
              <a:t>Participation in IEEE 802 Meetings</a:t>
            </a:r>
          </a:p>
          <a:p>
            <a:pPr lvl="1"/>
            <a:r>
              <a:rPr lang="en-US" sz="1800" u="sng" dirty="0">
                <a:hlinkClick r:id="rId7"/>
              </a:rPr>
              <a:t>https://mentor.ieee.org/802-ec/dcn/16/ec-16-0180-05-00EC-ieee-802-participation-slide.pptx</a:t>
            </a:r>
            <a:endParaRPr lang="en-US" sz="1600" dirty="0"/>
          </a:p>
          <a:p>
            <a:r>
              <a:rPr lang="en-US" sz="2000" dirty="0"/>
              <a:t>Policies and Procedures hierarchy: </a:t>
            </a:r>
            <a:r>
              <a:rPr lang="en-US" sz="2000" b="0" dirty="0">
                <a:hlinkClick r:id="rId8"/>
              </a:rPr>
              <a:t>http://www.ieee802.org/11/Rules/rules.shtml</a:t>
            </a:r>
            <a:endParaRPr lang="en-US" sz="2000" b="0" dirty="0"/>
          </a:p>
          <a:p>
            <a:pPr marL="342900" lvl="1" indent="-342900">
              <a:buFontTx/>
              <a:buChar char="•"/>
            </a:pPr>
            <a:r>
              <a:rPr lang="en-US" altLang="en-US" sz="1800" b="1" dirty="0"/>
              <a:t>IEEE 802 Procedural document website: </a:t>
            </a:r>
            <a:r>
              <a:rPr lang="en-US" altLang="en-US" sz="1800" dirty="0">
                <a:hlinkClick r:id="rId9"/>
              </a:rPr>
              <a:t>http://www.ieee802.org/devdocs.shtml</a:t>
            </a:r>
            <a:r>
              <a:rPr lang="en-US" altLang="en-US" sz="1800" dirty="0"/>
              <a:t> </a:t>
            </a:r>
          </a:p>
          <a:p>
            <a:r>
              <a:rPr lang="en-US" sz="2000" dirty="0"/>
              <a:t>IEEE 802.11 WG Operations Manual (Approved 13 July 2018):</a:t>
            </a:r>
          </a:p>
          <a:p>
            <a:pPr lvl="1"/>
            <a:r>
              <a:rPr lang="en-US" altLang="en-US" sz="1800" dirty="0">
                <a:hlinkClick r:id="rId10"/>
              </a:rPr>
              <a:t>https://mentor.ieee.org/802.11/dcn/14/11-14-0629-22-0000-802-11-operations-manual.docx</a:t>
            </a:r>
            <a:endParaRPr lang="en-US" sz="1800" dirty="0"/>
          </a:p>
          <a:p>
            <a:endParaRPr lang="en-US"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99BFC-3A65-4FC4-8124-D9D869BE3776}"/>
              </a:ext>
            </a:extLst>
          </p:cNvPr>
          <p:cNvSpPr>
            <a:spLocks noGrp="1"/>
          </p:cNvSpPr>
          <p:nvPr>
            <p:ph type="title"/>
          </p:nvPr>
        </p:nvSpPr>
        <p:spPr/>
        <p:txBody>
          <a:bodyPr/>
          <a:lstStyle/>
          <a:p>
            <a:r>
              <a:rPr lang="en-US" dirty="0"/>
              <a:t>Meeting Decorum</a:t>
            </a:r>
          </a:p>
        </p:txBody>
      </p:sp>
      <p:sp>
        <p:nvSpPr>
          <p:cNvPr id="3" name="Content Placeholder 2">
            <a:extLst>
              <a:ext uri="{FF2B5EF4-FFF2-40B4-BE49-F238E27FC236}">
                <a16:creationId xmlns:a16="http://schemas.microsoft.com/office/drawing/2014/main" id="{1EE5522F-9327-4DF8-BBE7-DC428B3E56CE}"/>
              </a:ext>
            </a:extLst>
          </p:cNvPr>
          <p:cNvSpPr>
            <a:spLocks noGrp="1"/>
          </p:cNvSpPr>
          <p:nvPr>
            <p:ph idx="1"/>
          </p:nvPr>
        </p:nvSpPr>
        <p:spPr/>
        <p:txBody>
          <a:bodyPr/>
          <a:lstStyle/>
          <a:p>
            <a:r>
              <a:rPr lang="en-US" dirty="0"/>
              <a:t>Please mute the microphone unless you want to address the group.</a:t>
            </a:r>
          </a:p>
        </p:txBody>
      </p:sp>
      <p:sp>
        <p:nvSpPr>
          <p:cNvPr id="4" name="Slide Number Placeholder 3">
            <a:extLst>
              <a:ext uri="{FF2B5EF4-FFF2-40B4-BE49-F238E27FC236}">
                <a16:creationId xmlns:a16="http://schemas.microsoft.com/office/drawing/2014/main" id="{942A35F6-F31A-4E2C-AA8B-E621F2C4BA29}"/>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E15D0AA-5587-4F6A-8719-CC318052017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373F3AC-C323-4AA4-B1D4-4EAFFFD5690C}"/>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916828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Jan. IEEE  Electronic Meeting Week Agenda</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Review LB249 CR status. (10min) – Roy </a:t>
            </a:r>
          </a:p>
          <a:p>
            <a:pPr algn="just">
              <a:spcBef>
                <a:spcPct val="20000"/>
              </a:spcBef>
              <a:buFontTx/>
              <a:buChar char="•"/>
            </a:pPr>
            <a:r>
              <a:rPr lang="en-US" altLang="en-US" sz="1800" b="0" dirty="0"/>
              <a:t>Consider motions that met SP threshold from earlier meetings. (5min)</a:t>
            </a:r>
          </a:p>
          <a:p>
            <a:pPr algn="just">
              <a:spcBef>
                <a:spcPct val="20000"/>
              </a:spcBef>
              <a:buFontTx/>
              <a:buChar char="•"/>
            </a:pPr>
            <a:r>
              <a:rPr lang="en-US" altLang="en-US" sz="1800" b="0" dirty="0"/>
              <a:t>Review submissions – as time permits.</a:t>
            </a:r>
          </a:p>
          <a:p>
            <a:pPr algn="just">
              <a:spcBef>
                <a:spcPct val="20000"/>
              </a:spcBef>
              <a:buFontTx/>
              <a:buChar char="•"/>
            </a:pPr>
            <a:r>
              <a:rPr lang="en-US" sz="1800" b="0" dirty="0"/>
              <a:t>Consider readiness for recirculation ballot out of the January meeting. ( special order once LB249 is completed).</a:t>
            </a:r>
          </a:p>
          <a:p>
            <a:pPr algn="just">
              <a:spcBef>
                <a:spcPct val="20000"/>
              </a:spcBef>
              <a:buFontTx/>
              <a:buChar char="•"/>
            </a:pPr>
            <a:r>
              <a:rPr lang="en-US" sz="1800" b="0" dirty="0"/>
              <a:t>Review and setup telecon plan – 5 min special order</a:t>
            </a:r>
          </a:p>
          <a:p>
            <a:pPr algn="just">
              <a:spcBef>
                <a:spcPct val="20000"/>
              </a:spcBef>
              <a:buFontTx/>
              <a:buChar char="•"/>
            </a:pPr>
            <a:r>
              <a:rPr lang="en-US" sz="1800" b="0" dirty="0"/>
              <a:t>Review progress made during the week – 5 min special order</a:t>
            </a:r>
          </a:p>
          <a:p>
            <a:pPr algn="just">
              <a:spcBef>
                <a:spcPct val="20000"/>
              </a:spcBef>
              <a:buFontTx/>
              <a:buChar char="•"/>
            </a:pPr>
            <a:r>
              <a:rPr lang="en-US" sz="1800" b="0" dirty="0"/>
              <a:t>Review program timelines – 10min special order</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Adjourn</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121650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11543838"/>
              </p:ext>
            </p:extLst>
          </p:nvPr>
        </p:nvGraphicFramePr>
        <p:xfrm>
          <a:off x="914401" y="1260086"/>
          <a:ext cx="10460567" cy="307832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5616624">
                  <a:extLst>
                    <a:ext uri="{9D8B030D-6E8A-4147-A177-3AD203B41FA5}">
                      <a16:colId xmlns:a16="http://schemas.microsoft.com/office/drawing/2014/main" val="20002"/>
                    </a:ext>
                  </a:extLst>
                </a:gridCol>
                <a:gridCol w="1750576">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169090">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extLst>
                  <a:ext uri="{0D108BD9-81ED-4DB2-BD59-A6C34878D82A}">
                    <a16:rowId xmlns:a16="http://schemas.microsoft.com/office/drawing/2014/main" val="10001"/>
                  </a:ext>
                </a:extLst>
              </a:tr>
              <a:tr h="0">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2"/>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3"/>
                  </a:ext>
                </a:extLst>
              </a:tr>
              <a:tr h="0">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extLst>
                  <a:ext uri="{0D108BD9-81ED-4DB2-BD59-A6C34878D82A}">
                    <a16:rowId xmlns:a16="http://schemas.microsoft.com/office/drawing/2014/main" val="10004"/>
                  </a:ext>
                </a:extLst>
              </a:tr>
              <a:tr h="0">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a:t>
                      </a:r>
                    </a:p>
                  </a:txBody>
                  <a:tcPr marT="45712" marB="45712"/>
                </a:tc>
                <a:extLst>
                  <a:ext uri="{0D108BD9-81ED-4DB2-BD59-A6C34878D82A}">
                    <a16:rowId xmlns:a16="http://schemas.microsoft.com/office/drawing/2014/main" val="10005"/>
                  </a:ext>
                </a:extLst>
              </a:tr>
              <a:tr h="0">
                <a:tc>
                  <a:txBody>
                    <a:bodyPr/>
                    <a:lstStyle/>
                    <a:p>
                      <a:r>
                        <a:rPr lang="en-US" sz="1400" dirty="0"/>
                        <a:t>11-21-0071</a:t>
                      </a:r>
                    </a:p>
                  </a:txBody>
                  <a:tcPr marT="45712" marB="45712"/>
                </a:tc>
                <a:tc>
                  <a:txBody>
                    <a:bodyPr/>
                    <a:lstStyle/>
                    <a:p>
                      <a:r>
                        <a:rPr lang="en-US" sz="1400" dirty="0" err="1"/>
                        <a:t>Jianhan</a:t>
                      </a:r>
                      <a:r>
                        <a:rPr lang="en-US" sz="1400"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On Capability of Supporting Windowing for Secure LTF</a:t>
                      </a:r>
                    </a:p>
                  </a:txBody>
                  <a:tcPr marT="45712" marB="45712"/>
                </a:tc>
                <a:tc>
                  <a:txBody>
                    <a:bodyPr/>
                    <a:lstStyle/>
                    <a:p>
                      <a:r>
                        <a:rPr lang="en-US" sz="1400" dirty="0"/>
                        <a:t>Technical</a:t>
                      </a:r>
                    </a:p>
                  </a:txBody>
                  <a:tcPr marT="45712" marB="45712"/>
                </a:tc>
                <a:extLst>
                  <a:ext uri="{0D108BD9-81ED-4DB2-BD59-A6C34878D82A}">
                    <a16:rowId xmlns:a16="http://schemas.microsoft.com/office/drawing/2014/main" val="10006"/>
                  </a:ext>
                </a:extLst>
              </a:tr>
              <a:tr h="0">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7"/>
                  </a:ext>
                </a:extLst>
              </a:tr>
              <a:tr h="0">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dirty="0"/>
              <a:t>TG Process</a:t>
            </a:r>
          </a:p>
        </p:txBody>
      </p:sp>
      <p:sp>
        <p:nvSpPr>
          <p:cNvPr id="3" name="Content Placeholder 2"/>
          <p:cNvSpPr>
            <a:spLocks noGrp="1"/>
          </p:cNvSpPr>
          <p:nvPr>
            <p:ph idx="1"/>
          </p:nvPr>
        </p:nvSpPr>
        <p:spPr>
          <a:xfrm>
            <a:off x="914401" y="1268760"/>
            <a:ext cx="10361084" cy="4825655"/>
          </a:xfrm>
        </p:spPr>
        <p:txBody>
          <a:bodyPr/>
          <a:lstStyle/>
          <a:p>
            <a:pPr>
              <a:buFont typeface="Arial" panose="020B0604020202020204" pitchFamily="34" charset="0"/>
              <a:buChar char="•"/>
            </a:pPr>
            <a:r>
              <a:rPr lang="en-US" dirty="0"/>
              <a:t>Contribution material review order:</a:t>
            </a:r>
          </a:p>
          <a:p>
            <a:pPr lvl="1">
              <a:buFont typeface="Arial" panose="020B0604020202020204" pitchFamily="34" charset="0"/>
              <a:buChar char="•"/>
            </a:pPr>
            <a:r>
              <a:rPr lang="en-US" dirty="0"/>
              <a:t>Comment resolution review.</a:t>
            </a:r>
          </a:p>
          <a:p>
            <a:pPr lvl="1">
              <a:buFont typeface="Arial" panose="020B0604020202020204" pitchFamily="34" charset="0"/>
              <a:buChar char="•"/>
            </a:pPr>
            <a:r>
              <a:rPr lang="en-US" dirty="0"/>
              <a:t>Technical submissions related to CR.</a:t>
            </a:r>
          </a:p>
          <a:p>
            <a:pPr lvl="1">
              <a:buFont typeface="Arial" panose="020B0604020202020204" pitchFamily="34" charset="0"/>
              <a:buChar char="•"/>
            </a:pPr>
            <a:r>
              <a:rPr lang="en-US" dirty="0"/>
              <a:t>Non LB249 related amendment draft text.</a:t>
            </a:r>
          </a:p>
          <a:p>
            <a:pPr lvl="1">
              <a:buFont typeface="Arial" panose="020B0604020202020204" pitchFamily="34" charset="0"/>
              <a:buChar char="•"/>
            </a:pPr>
            <a:r>
              <a:rPr lang="en-US" dirty="0"/>
              <a:t>Technical submissions.</a:t>
            </a:r>
          </a:p>
          <a:p>
            <a:pPr>
              <a:buFont typeface="Arial" panose="020B0604020202020204" pitchFamily="34" charset="0"/>
              <a:buChar char="•"/>
            </a:pPr>
            <a:endParaRPr lang="en-US" dirty="0"/>
          </a:p>
          <a:p>
            <a:pPr>
              <a:buFont typeface="Arial" panose="020B0604020202020204" pitchFamily="34" charset="0"/>
              <a:buChar char="•"/>
            </a:pPr>
            <a:r>
              <a:rPr lang="en-US" dirty="0"/>
              <a:t>Motions:</a:t>
            </a:r>
          </a:p>
          <a:p>
            <a:pPr lvl="1">
              <a:buFont typeface="Arial" panose="020B0604020202020204" pitchFamily="34" charset="0"/>
              <a:buChar char="•"/>
            </a:pPr>
            <a:r>
              <a:rPr lang="en-US" dirty="0"/>
              <a:t>WG guidelines highly recommends the announcement of motions prior to consideration.</a:t>
            </a:r>
          </a:p>
          <a:p>
            <a:pPr lvl="1">
              <a:buFont typeface="Arial" panose="020B0604020202020204" pitchFamily="34" charset="0"/>
              <a:buChar char="•"/>
            </a:pPr>
            <a:r>
              <a:rPr lang="en-US" dirty="0"/>
              <a:t>Motion on CR approval – assume post CR presentation to include a motion – no need to specifically announce.</a:t>
            </a:r>
          </a:p>
          <a:p>
            <a:pPr lvl="1">
              <a:buFont typeface="Arial" panose="020B0604020202020204" pitchFamily="34" charset="0"/>
              <a:buChar char="•"/>
            </a:pPr>
            <a:r>
              <a:rPr lang="en-US" dirty="0"/>
              <a:t>Other motions (e.g. technical submissions or non CR) – please announce your plans to motion if needed (send email to TG chair, to be announced at agenda setting). </a:t>
            </a:r>
          </a:p>
          <a:p>
            <a:pPr lvl="1">
              <a:buFont typeface="Arial" panose="020B0604020202020204" pitchFamily="34" charset="0"/>
              <a:buChar char="•"/>
            </a:pPr>
            <a:r>
              <a:rPr lang="en-US" dirty="0"/>
              <a:t>Only voting WG members can vote on motions. </a:t>
            </a:r>
          </a:p>
          <a:p>
            <a:pPr marL="457200" lvl="1" indent="0"/>
            <a:endParaRPr lang="en-US" dirty="0"/>
          </a:p>
          <a:p>
            <a:pPr marL="0" indent="0"/>
            <a:endParaRPr lang="en-US" dirty="0"/>
          </a:p>
          <a:p>
            <a:pPr>
              <a:buFont typeface="Arial" panose="020B0604020202020204" pitchFamily="34" charset="0"/>
              <a:buChar char="•"/>
            </a:pPr>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pSp>
        <p:nvGrpSpPr>
          <p:cNvPr id="8" name="Group 7">
            <a:extLst>
              <a:ext uri="{FF2B5EF4-FFF2-40B4-BE49-F238E27FC236}">
                <a16:creationId xmlns:a16="http://schemas.microsoft.com/office/drawing/2014/main" id="{CB458B49-B83C-440E-BD95-465C433A0060}"/>
              </a:ext>
            </a:extLst>
          </p:cNvPr>
          <p:cNvGrpSpPr/>
          <p:nvPr/>
        </p:nvGrpSpPr>
        <p:grpSpPr>
          <a:xfrm>
            <a:off x="9480376" y="1259470"/>
            <a:ext cx="1008112" cy="2160485"/>
            <a:chOff x="9912424" y="2338987"/>
            <a:chExt cx="1008112" cy="2160485"/>
          </a:xfrm>
        </p:grpSpPr>
        <p:grpSp>
          <p:nvGrpSpPr>
            <p:cNvPr id="7" name="Group 6"/>
            <p:cNvGrpSpPr/>
            <p:nvPr/>
          </p:nvGrpSpPr>
          <p:grpSpPr>
            <a:xfrm>
              <a:off x="9912424" y="2338987"/>
              <a:ext cx="1008112" cy="2160485"/>
              <a:chOff x="7164288" y="2386457"/>
              <a:chExt cx="1008112" cy="2160485"/>
            </a:xfrm>
          </p:grpSpPr>
          <p:sp>
            <p:nvSpPr>
              <p:cNvPr id="9" name="TextBox 8"/>
              <p:cNvSpPr txBox="1"/>
              <p:nvPr/>
            </p:nvSpPr>
            <p:spPr>
              <a:xfrm>
                <a:off x="7164288" y="238645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High</a:t>
                </a:r>
              </a:p>
            </p:txBody>
          </p:sp>
          <p:sp>
            <p:nvSpPr>
              <p:cNvPr id="10" name="TextBox 9"/>
              <p:cNvSpPr txBox="1"/>
              <p:nvPr/>
            </p:nvSpPr>
            <p:spPr>
              <a:xfrm>
                <a:off x="7164288" y="4085277"/>
                <a:ext cx="1008112" cy="461665"/>
              </a:xfrm>
              <a:prstGeom prst="rect">
                <a:avLst/>
              </a:prstGeom>
              <a:gradFill>
                <a:gsLst>
                  <a:gs pos="0">
                    <a:schemeClr val="accent1">
                      <a:lumMod val="5000"/>
                      <a:lumOff val="95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p:spPr>
            <p:txBody>
              <a:bodyPr wrap="square" rtlCol="0">
                <a:spAutoFit/>
              </a:bodyPr>
              <a:lstStyle/>
              <a:p>
                <a:pPr algn="ctr"/>
                <a:r>
                  <a:rPr lang="en-US" dirty="0">
                    <a:solidFill>
                      <a:schemeClr val="tx1"/>
                    </a:solidFill>
                  </a:rPr>
                  <a:t>Low</a:t>
                </a:r>
              </a:p>
            </p:txBody>
          </p:sp>
        </p:grpSp>
        <p:sp>
          <p:nvSpPr>
            <p:cNvPr id="11" name="Right Arrow 10"/>
            <p:cNvSpPr/>
            <p:nvPr/>
          </p:nvSpPr>
          <p:spPr bwMode="auto">
            <a:xfrm rot="5400000">
              <a:off x="9912424" y="3248980"/>
              <a:ext cx="1008112" cy="360040"/>
            </a:xfrm>
            <a:prstGeom prst="right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grpSp>
    </p:spTree>
    <p:extLst>
      <p:ext uri="{BB962C8B-B14F-4D97-AF65-F5344CB8AC3E}">
        <p14:creationId xmlns:p14="http://schemas.microsoft.com/office/powerpoint/2010/main" val="347889905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74FE96-3E82-4B68-95BF-27DDD40E5558}"/>
              </a:ext>
            </a:extLst>
          </p:cNvPr>
          <p:cNvSpPr>
            <a:spLocks noGrp="1"/>
          </p:cNvSpPr>
          <p:nvPr>
            <p:ph type="title"/>
          </p:nvPr>
        </p:nvSpPr>
        <p:spPr>
          <a:xfrm>
            <a:off x="914401" y="685801"/>
            <a:ext cx="10361084" cy="619247"/>
          </a:xfrm>
        </p:spPr>
        <p:txBody>
          <a:bodyPr/>
          <a:lstStyle/>
          <a:p>
            <a:r>
              <a:rPr lang="en-US" sz="2800" dirty="0"/>
              <a:t>Reminder of Scheduled </a:t>
            </a:r>
            <a:r>
              <a:rPr lang="en-US" sz="2800" dirty="0" err="1"/>
              <a:t>TGaz</a:t>
            </a:r>
            <a:r>
              <a:rPr lang="en-US" sz="2800" dirty="0"/>
              <a:t> Meetings for the Jan. IEEE week</a:t>
            </a:r>
          </a:p>
        </p:txBody>
      </p:sp>
      <p:sp>
        <p:nvSpPr>
          <p:cNvPr id="4" name="Slide Number Placeholder 3">
            <a:extLst>
              <a:ext uri="{FF2B5EF4-FFF2-40B4-BE49-F238E27FC236}">
                <a16:creationId xmlns:a16="http://schemas.microsoft.com/office/drawing/2014/main" id="{FCD878C6-E066-4855-BC15-B1C138CAD1E8}"/>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4B66CCA2-8619-4A7A-BA88-42EB0607373D}"/>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B7FE87A-D562-4746-AAC0-6F5A22FD3043}"/>
              </a:ext>
            </a:extLst>
          </p:cNvPr>
          <p:cNvSpPr>
            <a:spLocks noGrp="1"/>
          </p:cNvSpPr>
          <p:nvPr>
            <p:ph type="dt" idx="15"/>
          </p:nvPr>
        </p:nvSpPr>
        <p:spPr/>
        <p:txBody>
          <a:bodyPr/>
          <a:lstStyle/>
          <a:p>
            <a:r>
              <a:rPr lang="en-US"/>
              <a:t>March 2021</a:t>
            </a:r>
            <a:endParaRPr lang="en-GB" dirty="0"/>
          </a:p>
        </p:txBody>
      </p:sp>
      <p:sp>
        <p:nvSpPr>
          <p:cNvPr id="7" name="Content Placeholder 2">
            <a:extLst>
              <a:ext uri="{FF2B5EF4-FFF2-40B4-BE49-F238E27FC236}">
                <a16:creationId xmlns:a16="http://schemas.microsoft.com/office/drawing/2014/main" id="{80111053-A198-4622-8897-0EC404E1E768}"/>
              </a:ext>
            </a:extLst>
          </p:cNvPr>
          <p:cNvSpPr txBox="1">
            <a:spLocks/>
          </p:cNvSpPr>
          <p:nvPr/>
        </p:nvSpPr>
        <p:spPr bwMode="auto">
          <a:xfrm>
            <a:off x="929217" y="1649337"/>
            <a:ext cx="11014247" cy="4522862"/>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indent="0"/>
            <a:endParaRPr lang="en-US" altLang="en-US" sz="1600" b="0" kern="0" baseline="30000" dirty="0"/>
          </a:p>
          <a:p>
            <a:pPr marL="285750">
              <a:buFont typeface="Arial" panose="020B0604020202020204" pitchFamily="34" charset="0"/>
              <a:buChar char="•"/>
            </a:pPr>
            <a:r>
              <a:rPr lang="en-US" altLang="en-US" sz="1800" b="0" kern="0" dirty="0"/>
              <a:t>Mon. Jan. 11</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Tue. Jan. 12</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Wed. Jan. 13</a:t>
            </a:r>
            <a:r>
              <a:rPr lang="en-US" altLang="en-US" sz="1800" b="0" kern="0" baseline="30000" dirty="0"/>
              <a:t>th</a:t>
            </a:r>
            <a:r>
              <a:rPr lang="en-US" altLang="en-US" sz="1800" b="0" kern="0" dirty="0"/>
              <a:t> 13:30 – 15:30 ET</a:t>
            </a:r>
          </a:p>
          <a:p>
            <a:pPr marL="285750">
              <a:buFont typeface="Arial" panose="020B0604020202020204" pitchFamily="34" charset="0"/>
              <a:buChar char="•"/>
            </a:pPr>
            <a:r>
              <a:rPr lang="en-US" altLang="en-US" sz="1800" b="0" kern="0" dirty="0"/>
              <a:t>Thu. Jan. 14</a:t>
            </a:r>
            <a:r>
              <a:rPr lang="en-US" altLang="en-US" sz="1800" b="0" kern="0" baseline="30000" dirty="0"/>
              <a:t>th</a:t>
            </a:r>
            <a:r>
              <a:rPr lang="en-US" altLang="en-US" sz="1800" b="0" kern="0" dirty="0"/>
              <a:t> 13:30 – 15:30 ET</a:t>
            </a:r>
          </a:p>
          <a:p>
            <a:pPr marL="285750" indent="-285750">
              <a:buFont typeface="Arial" panose="020B0604020202020204" pitchFamily="34" charset="0"/>
              <a:buChar char="•"/>
            </a:pPr>
            <a:endParaRPr lang="en-US" altLang="en-US" sz="1600" b="0" kern="0" baseline="30000" dirty="0"/>
          </a:p>
          <a:p>
            <a:pPr marL="0" indent="0"/>
            <a:endParaRPr lang="en-US" altLang="en-US" sz="1600" b="0" kern="0" dirty="0"/>
          </a:p>
        </p:txBody>
      </p:sp>
    </p:spTree>
    <p:extLst>
      <p:ext uri="{BB962C8B-B14F-4D97-AF65-F5344CB8AC3E}">
        <p14:creationId xmlns:p14="http://schemas.microsoft.com/office/powerpoint/2010/main" val="111535597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Week – Jan. 11</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we’re now using IMAT</a:t>
            </a:r>
            <a:r>
              <a:rPr lang="en-US" sz="1800" b="0" dirty="0"/>
              <a:t>.</a:t>
            </a:r>
          </a:p>
          <a:p>
            <a:pPr algn="just">
              <a:spcBef>
                <a:spcPct val="20000"/>
              </a:spcBef>
              <a:buFontTx/>
              <a:buChar char="•"/>
            </a:pPr>
            <a:r>
              <a:rPr lang="en-US" altLang="en-US" sz="1800" b="0" dirty="0"/>
              <a:t>Agenda setting for the week (15 min).</a:t>
            </a:r>
          </a:p>
          <a:p>
            <a:pPr algn="just">
              <a:spcBef>
                <a:spcPct val="20000"/>
              </a:spcBef>
              <a:buFontTx/>
              <a:buChar char="•"/>
            </a:pPr>
            <a:r>
              <a:rPr lang="en-US" altLang="en-US" sz="1800" b="0" dirty="0"/>
              <a:t>Review LB249 CR progress. (10 min) – Roy Want</a:t>
            </a:r>
          </a:p>
          <a:p>
            <a:pPr algn="just">
              <a:spcBef>
                <a:spcPct val="20000"/>
              </a:spcBef>
              <a:buFontTx/>
              <a:buChar char="•"/>
            </a:pPr>
            <a:r>
              <a:rPr lang="en-US" altLang="en-US" sz="1800" b="0" dirty="0"/>
              <a:t>Consider approval of previous meeting minutes (2min)</a:t>
            </a:r>
          </a:p>
          <a:p>
            <a:pPr algn="just">
              <a:spcBef>
                <a:spcPct val="20000"/>
              </a:spcBef>
              <a:buFontTx/>
              <a:buChar char="•"/>
            </a:pPr>
            <a:r>
              <a:rPr lang="en-US" altLang="en-US" sz="1800" b="0" dirty="0"/>
              <a:t>Review submissions.</a:t>
            </a:r>
          </a:p>
          <a:p>
            <a:pPr algn="just">
              <a:spcBef>
                <a:spcPct val="20000"/>
              </a:spcBef>
              <a:buFontTx/>
              <a:buChar char="•"/>
            </a:pPr>
            <a:r>
              <a:rPr lang="en-US" sz="1800" b="0" dirty="0" err="1"/>
              <a:t>AoB</a:t>
            </a:r>
            <a:endParaRPr lang="en-US" sz="1800" b="0" dirty="0"/>
          </a:p>
          <a:p>
            <a:pPr algn="just">
              <a:spcBef>
                <a:spcPct val="20000"/>
              </a:spcBef>
              <a:buFontTx/>
              <a:buChar char="•"/>
            </a:pPr>
            <a:r>
              <a:rPr lang="en-US" sz="1800" b="0" dirty="0"/>
              <a:t>Recess</a:t>
            </a:r>
          </a:p>
          <a:p>
            <a:pPr lvl="1" algn="just">
              <a:spcBef>
                <a:spcPct val="20000"/>
              </a:spcBef>
              <a:buFontTx/>
              <a:buChar char="•"/>
            </a:pPr>
            <a:endParaRPr lang="en-US" sz="14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Jan. 11</a:t>
            </a:r>
            <a:r>
              <a:rPr lang="en-US" altLang="en-US" baseline="30000" dirty="0">
                <a:solidFill>
                  <a:schemeClr val="tx2"/>
                </a:solidFill>
              </a:rPr>
              <a:t>th</a:t>
            </a:r>
            <a:r>
              <a:rPr lang="en-US" altLang="en-US" dirty="0">
                <a:solidFill>
                  <a:schemeClr val="tx2"/>
                </a:solidFill>
              </a:rPr>
              <a:t> meeting slot</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88571494"/>
              </p:ext>
            </p:extLst>
          </p:nvPr>
        </p:nvGraphicFramePr>
        <p:xfrm>
          <a:off x="914401" y="1260086"/>
          <a:ext cx="10460567" cy="1554400"/>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11-21-0039</a:t>
                      </a:r>
                    </a:p>
                  </a:txBody>
                  <a:tcPr marT="45712" marB="45712"/>
                </a:tc>
                <a:tc>
                  <a:txBody>
                    <a:bodyPr/>
                    <a:lstStyle/>
                    <a:p>
                      <a:r>
                        <a:rPr lang="en-US" sz="1400" strike="noStrike"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Analysis of Secure LTF frequency windows</a:t>
                      </a:r>
                    </a:p>
                  </a:txBody>
                  <a:tcPr marT="45712" marB="45712"/>
                </a:tc>
                <a:tc>
                  <a:txBody>
                    <a:bodyPr/>
                    <a:lstStyle/>
                    <a:p>
                      <a:r>
                        <a:rPr lang="en-US" sz="1400" strike="noStrike" dirty="0"/>
                        <a:t>Technical</a:t>
                      </a:r>
                    </a:p>
                  </a:txBody>
                  <a:tcPr marT="45712" marB="45712"/>
                </a:tc>
                <a:tc>
                  <a:txBody>
                    <a:bodyPr/>
                    <a:lstStyle/>
                    <a:p>
                      <a:r>
                        <a:rPr lang="en-US" sz="1400" strike="noStrike" dirty="0"/>
                        <a:t>45min</a:t>
                      </a:r>
                    </a:p>
                  </a:txBody>
                  <a:tcPr marT="45712" marB="45712"/>
                </a:tc>
                <a:extLst>
                  <a:ext uri="{0D108BD9-81ED-4DB2-BD59-A6C34878D82A}">
                    <a16:rowId xmlns:a16="http://schemas.microsoft.com/office/drawing/2014/main" val="10001"/>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60 min</a:t>
                      </a:r>
                    </a:p>
                  </a:txBody>
                  <a:tcPr marT="45712" marB="45712"/>
                </a:tc>
                <a:extLst>
                  <a:ext uri="{0D108BD9-81ED-4DB2-BD59-A6C34878D82A}">
                    <a16:rowId xmlns:a16="http://schemas.microsoft.com/office/drawing/2014/main" val="255052129"/>
                  </a:ext>
                </a:extLst>
              </a:tr>
              <a:tr h="0">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14492359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11-20-1774 “</a:t>
            </a:r>
            <a:r>
              <a:rPr lang="en-US" sz="2000" b="0" dirty="0" err="1"/>
              <a:t>TGaz</a:t>
            </a:r>
            <a:r>
              <a:rPr lang="en-US" sz="2000" b="0" dirty="0"/>
              <a:t>-November-plenary-minutes” posted Jan. 11</a:t>
            </a:r>
            <a:r>
              <a:rPr lang="en-US" sz="2000" b="0" baseline="30000" dirty="0"/>
              <a:t>th</a:t>
            </a:r>
            <a:r>
              <a:rPr lang="en-US" sz="2000" b="0" dirty="0"/>
              <a:t>. </a:t>
            </a:r>
          </a:p>
          <a:p>
            <a:pPr marL="0" indent="0"/>
            <a:endParaRPr lang="en-US" sz="2000" dirty="0"/>
          </a:p>
          <a:p>
            <a:r>
              <a:rPr lang="en-US" sz="2000" dirty="0"/>
              <a:t>Motion</a:t>
            </a:r>
            <a:r>
              <a:rPr lang="en-US" sz="2000" b="0" dirty="0"/>
              <a:t>:</a:t>
            </a:r>
          </a:p>
          <a:p>
            <a:pPr marL="0" indent="0"/>
            <a:r>
              <a:rPr lang="en-US" sz="2000" b="0" dirty="0"/>
              <a:t>Move to approve document 11-20-1774r0 as </a:t>
            </a:r>
            <a:r>
              <a:rPr lang="en-US" sz="2000" b="0" dirty="0" err="1"/>
              <a:t>TGaz</a:t>
            </a:r>
            <a:r>
              <a:rPr lang="en-US" sz="2000" b="0" dirty="0"/>
              <a:t> meeting minutes for </a:t>
            </a:r>
            <a:r>
              <a:rPr lang="en-US" sz="2000" b="0" dirty="0" err="1"/>
              <a:t>TGaz</a:t>
            </a:r>
            <a:r>
              <a:rPr lang="en-US" sz="2000" b="0" dirty="0"/>
              <a:t> meetings for the Nov. Plenary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508383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F9BA56-984E-4535-BE30-B95628B0279A}"/>
              </a:ext>
            </a:extLst>
          </p:cNvPr>
          <p:cNvSpPr>
            <a:spLocks noGrp="1"/>
          </p:cNvSpPr>
          <p:nvPr>
            <p:ph type="title"/>
          </p:nvPr>
        </p:nvSpPr>
        <p:spPr/>
        <p:txBody>
          <a:bodyPr/>
          <a:lstStyle/>
          <a:p>
            <a:r>
              <a:rPr lang="en-US" altLang="en-US" b="0" dirty="0"/>
              <a:t>Approval of previous meeting minutes</a:t>
            </a:r>
            <a:endParaRPr lang="en-US" dirty="0"/>
          </a:p>
        </p:txBody>
      </p:sp>
      <p:sp>
        <p:nvSpPr>
          <p:cNvPr id="3" name="Content Placeholder 2">
            <a:extLst>
              <a:ext uri="{FF2B5EF4-FFF2-40B4-BE49-F238E27FC236}">
                <a16:creationId xmlns:a16="http://schemas.microsoft.com/office/drawing/2014/main" id="{D5A56AF3-4225-4D22-939C-65D80B35E54A}"/>
              </a:ext>
            </a:extLst>
          </p:cNvPr>
          <p:cNvSpPr>
            <a:spLocks noGrp="1"/>
          </p:cNvSpPr>
          <p:nvPr>
            <p:ph idx="1"/>
          </p:nvPr>
        </p:nvSpPr>
        <p:spPr/>
        <p:txBody>
          <a:bodyPr/>
          <a:lstStyle/>
          <a:p>
            <a:pPr marL="0" indent="0"/>
            <a:r>
              <a:rPr lang="en-US" sz="2000" b="0" dirty="0"/>
              <a:t>To be considered during </a:t>
            </a:r>
            <a:r>
              <a:rPr lang="en-US" sz="2000" b="0" dirty="0" err="1"/>
              <a:t>TGaz</a:t>
            </a:r>
            <a:r>
              <a:rPr lang="en-US" sz="2000" b="0" dirty="0"/>
              <a:t> Plenary (motion meeting).</a:t>
            </a:r>
          </a:p>
          <a:p>
            <a:pPr marL="0" indent="0"/>
            <a:r>
              <a:rPr lang="en-US" sz="2000" b="0" dirty="0"/>
              <a:t>Document 11-20-1986 “TGaz-November-January-2020-telecon-minutes” posted Jan. 6</a:t>
            </a:r>
            <a:r>
              <a:rPr lang="en-US" sz="2000" b="0" baseline="30000" dirty="0"/>
              <a:t>th </a:t>
            </a:r>
            <a:r>
              <a:rPr lang="en-US" sz="2000" b="0" dirty="0"/>
              <a:t>and r1 revision posted on Jan. 11</a:t>
            </a:r>
            <a:r>
              <a:rPr lang="en-US" sz="2000" b="0" baseline="30000" dirty="0"/>
              <a:t>th</a:t>
            </a:r>
            <a:r>
              <a:rPr lang="en-US" sz="2000" b="0" dirty="0"/>
              <a:t> . </a:t>
            </a:r>
          </a:p>
          <a:p>
            <a:pPr marL="0" indent="0"/>
            <a:endParaRPr lang="en-US" sz="2000" dirty="0"/>
          </a:p>
          <a:p>
            <a:r>
              <a:rPr lang="en-US" sz="2000" dirty="0"/>
              <a:t>Motion</a:t>
            </a:r>
            <a:r>
              <a:rPr lang="en-US" sz="2000" b="0" dirty="0"/>
              <a:t>:</a:t>
            </a:r>
          </a:p>
          <a:p>
            <a:pPr marL="0" indent="0"/>
            <a:r>
              <a:rPr lang="en-US" sz="2000" b="0" dirty="0"/>
              <a:t>Move to approve document 11-20-1986r0 as </a:t>
            </a:r>
            <a:r>
              <a:rPr lang="en-US" sz="2000" b="0" dirty="0" err="1"/>
              <a:t>TGaz</a:t>
            </a:r>
            <a:r>
              <a:rPr lang="en-US" sz="2000" b="0" dirty="0"/>
              <a:t> meeting minutes for </a:t>
            </a:r>
            <a:r>
              <a:rPr lang="en-US" sz="2000" b="0" dirty="0" err="1"/>
              <a:t>TGaz</a:t>
            </a:r>
            <a:r>
              <a:rPr lang="en-US" sz="2000" b="0" dirty="0"/>
              <a:t> telecons running between the Nov. and Jan. IEEE Electronic meeting weeks. </a:t>
            </a:r>
          </a:p>
          <a:p>
            <a:endParaRPr lang="en-US" sz="2000" b="0" dirty="0"/>
          </a:p>
          <a:p>
            <a:r>
              <a:rPr lang="en-US" sz="2000" b="0" dirty="0"/>
              <a:t>Moved by:</a:t>
            </a:r>
          </a:p>
          <a:p>
            <a:r>
              <a:rPr lang="en-US" sz="2000" b="0" dirty="0"/>
              <a:t>Seconded by:</a:t>
            </a:r>
          </a:p>
          <a:p>
            <a:r>
              <a:rPr lang="en-US" sz="2000" b="0" dirty="0"/>
              <a:t>Results (Y/N/A): </a:t>
            </a:r>
          </a:p>
        </p:txBody>
      </p:sp>
      <p:sp>
        <p:nvSpPr>
          <p:cNvPr id="4" name="Slide Number Placeholder 3">
            <a:extLst>
              <a:ext uri="{FF2B5EF4-FFF2-40B4-BE49-F238E27FC236}">
                <a16:creationId xmlns:a16="http://schemas.microsoft.com/office/drawing/2014/main" id="{3FCF88F0-509C-4060-BDEC-721DAB53CB8D}"/>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64EAD218-0C91-404D-A498-B3BAFAE84E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13B951D-E7B1-483D-B046-7D10B3EF6F62}"/>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97790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TGaz</a:t>
            </a:r>
            <a:r>
              <a:rPr lang="en-US" altLang="en-US" dirty="0"/>
              <a:t> Next Generation Positioning of Jan. Electronic meeting and teleconferences running between the Jan. 11</a:t>
            </a:r>
            <a:r>
              <a:rPr lang="en-US" altLang="en-US" baseline="30000" dirty="0"/>
              <a:t>th</a:t>
            </a:r>
            <a:r>
              <a:rPr lang="en-US" altLang="en-US" dirty="0"/>
              <a:t> till the March IEEE Electronic meeting.</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12</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 </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060024187"/>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12</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050041399"/>
              </p:ext>
            </p:extLst>
          </p:nvPr>
        </p:nvGraphicFramePr>
        <p:xfrm>
          <a:off x="929217" y="1268760"/>
          <a:ext cx="10460567" cy="2285904"/>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680520">
                  <a:extLst>
                    <a:ext uri="{9D8B030D-6E8A-4147-A177-3AD203B41FA5}">
                      <a16:colId xmlns:a16="http://schemas.microsoft.com/office/drawing/2014/main" val="20002"/>
                    </a:ext>
                  </a:extLst>
                </a:gridCol>
                <a:gridCol w="1152128">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152392">
                <a:tc>
                  <a:txBody>
                    <a:bodyPr/>
                    <a:lstStyle/>
                    <a:p>
                      <a:r>
                        <a:rPr lang="en-US" sz="1400" strike="noStrike" dirty="0"/>
                        <a:t>11-21-0040</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11az LB249 CIDs on secure LTF</a:t>
                      </a:r>
                    </a:p>
                  </a:txBody>
                  <a:tcPr marT="45712" marB="45712"/>
                </a:tc>
                <a:tc>
                  <a:txBody>
                    <a:bodyPr/>
                    <a:lstStyle/>
                    <a:p>
                      <a:r>
                        <a:rPr lang="en-US" sz="1400" strike="noStrike" dirty="0"/>
                        <a:t>CR</a:t>
                      </a:r>
                    </a:p>
                  </a:txBody>
                  <a:tcPr marT="45712" marB="45712"/>
                </a:tc>
                <a:tc>
                  <a:txBody>
                    <a:bodyPr/>
                    <a:lstStyle/>
                    <a:p>
                      <a:r>
                        <a:rPr lang="en-US" sz="1400" strike="noStrike" dirty="0"/>
                        <a:t>- for completion 40min</a:t>
                      </a:r>
                    </a:p>
                  </a:txBody>
                  <a:tcPr marT="45712" marB="45712"/>
                </a:tc>
                <a:extLst>
                  <a:ext uri="{0D108BD9-81ED-4DB2-BD59-A6C34878D82A}">
                    <a16:rowId xmlns:a16="http://schemas.microsoft.com/office/drawing/2014/main" val="10003"/>
                  </a:ext>
                </a:extLst>
              </a:tr>
              <a:tr h="152392">
                <a:tc>
                  <a:txBody>
                    <a:bodyPr/>
                    <a:lstStyle/>
                    <a:p>
                      <a:r>
                        <a:rPr lang="en-US" sz="1400" strike="noStrike" dirty="0"/>
                        <a:t>11-20-1817</a:t>
                      </a:r>
                    </a:p>
                  </a:txBody>
                  <a:tcPr marT="45712" marB="45712"/>
                </a:tc>
                <a:tc>
                  <a:txBody>
                    <a:bodyPr/>
                    <a:lstStyle/>
                    <a:p>
                      <a:r>
                        <a:rPr lang="en-US" sz="1400" strike="noStrike" dirty="0"/>
                        <a:t>Qi Wang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Proposed resolution to CID 3900</a:t>
                      </a:r>
                    </a:p>
                  </a:txBody>
                  <a:tcPr marT="45712" marB="45712"/>
                </a:tc>
                <a:tc>
                  <a:txBody>
                    <a:bodyPr/>
                    <a:lstStyle/>
                    <a:p>
                      <a:r>
                        <a:rPr lang="en-US" sz="1400" strike="noStrike" dirty="0"/>
                        <a:t>CR</a:t>
                      </a:r>
                    </a:p>
                  </a:txBody>
                  <a:tcPr marT="45712" marB="45712"/>
                </a:tc>
                <a:tc>
                  <a:txBody>
                    <a:bodyPr/>
                    <a:lstStyle/>
                    <a:p>
                      <a:r>
                        <a:rPr lang="en-US" sz="1400" strike="noStrike" dirty="0"/>
                        <a:t>15min</a:t>
                      </a:r>
                    </a:p>
                  </a:txBody>
                  <a:tcPr marT="45712" marB="45712"/>
                </a:tc>
                <a:extLst>
                  <a:ext uri="{0D108BD9-81ED-4DB2-BD59-A6C34878D82A}">
                    <a16:rowId xmlns:a16="http://schemas.microsoft.com/office/drawing/2014/main" val="2287878720"/>
                  </a:ext>
                </a:extLst>
              </a:tr>
              <a:tr h="152392">
                <a:tc>
                  <a:txBody>
                    <a:bodyPr/>
                    <a:lstStyle/>
                    <a:p>
                      <a:r>
                        <a:rPr lang="en-US" sz="1400" strike="noStrike" dirty="0"/>
                        <a:t>11-21-0047</a:t>
                      </a:r>
                    </a:p>
                  </a:txBody>
                  <a:tcPr marT="45712" marB="45712"/>
                </a:tc>
                <a:tc>
                  <a:txBody>
                    <a:bodyPr/>
                    <a:lstStyle/>
                    <a:p>
                      <a:r>
                        <a:rPr lang="en-US" sz="1400" strike="noStrike" dirty="0"/>
                        <a:t>Das Dibakar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CR for </a:t>
                      </a:r>
                      <a:r>
                        <a:rPr lang="en-US" sz="1400" strike="noStrike" dirty="0" err="1"/>
                        <a:t>misc</a:t>
                      </a:r>
                      <a:r>
                        <a:rPr lang="en-US" sz="1400" strike="noStrike" dirty="0"/>
                        <a:t> remaining CIDs </a:t>
                      </a:r>
                    </a:p>
                  </a:txBody>
                  <a:tcPr marT="45712" marB="45712"/>
                </a:tc>
                <a:tc>
                  <a:txBody>
                    <a:bodyPr/>
                    <a:lstStyle/>
                    <a:p>
                      <a:r>
                        <a:rPr lang="en-US" sz="1400" strike="noStrike" dirty="0"/>
                        <a:t>CR</a:t>
                      </a:r>
                    </a:p>
                  </a:txBody>
                  <a:tcPr marT="45712" marB="45712"/>
                </a:tc>
                <a:tc>
                  <a:txBody>
                    <a:bodyPr/>
                    <a:lstStyle/>
                    <a:p>
                      <a:r>
                        <a:rPr lang="en-US" sz="1400" strike="noStrike" dirty="0"/>
                        <a:t>20min</a:t>
                      </a:r>
                    </a:p>
                  </a:txBody>
                  <a:tcPr marT="45712" marB="45712"/>
                </a:tc>
                <a:extLst>
                  <a:ext uri="{0D108BD9-81ED-4DB2-BD59-A6C34878D82A}">
                    <a16:rowId xmlns:a16="http://schemas.microsoft.com/office/drawing/2014/main" val="2949829322"/>
                  </a:ext>
                </a:extLst>
              </a:tr>
              <a:tr h="152392">
                <a:tc>
                  <a:txBody>
                    <a:bodyPr/>
                    <a:lstStyle/>
                    <a:p>
                      <a:r>
                        <a:rPr lang="en-US" sz="1400" strike="sngStrike" dirty="0"/>
                        <a:t>11-21-0071</a:t>
                      </a:r>
                    </a:p>
                  </a:txBody>
                  <a:tcPr marT="45712" marB="45712"/>
                </a:tc>
                <a:tc>
                  <a:txBody>
                    <a:bodyPr/>
                    <a:lstStyle/>
                    <a:p>
                      <a:r>
                        <a:rPr lang="en-US" sz="1400" strike="sngStrike" dirty="0" err="1"/>
                        <a:t>Jianhan</a:t>
                      </a:r>
                      <a:r>
                        <a:rPr lang="en-US" sz="1400" strike="sng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sngStrike" dirty="0"/>
                        <a:t>On Capability of Supporting Windowing for Secure LTF</a:t>
                      </a:r>
                    </a:p>
                  </a:txBody>
                  <a:tcPr marT="45712" marB="45712"/>
                </a:tc>
                <a:tc>
                  <a:txBody>
                    <a:bodyPr/>
                    <a:lstStyle/>
                    <a:p>
                      <a:r>
                        <a:rPr lang="en-US" sz="1400" strike="sngStrike" dirty="0"/>
                        <a:t>Technical</a:t>
                      </a:r>
                    </a:p>
                  </a:txBody>
                  <a:tcPr marT="45712" marB="45712"/>
                </a:tc>
                <a:tc>
                  <a:txBody>
                    <a:bodyPr/>
                    <a:lstStyle/>
                    <a:p>
                      <a:r>
                        <a:rPr lang="en-US" sz="1400" strike="sngStrike" dirty="0"/>
                        <a:t>35min – as time permits</a:t>
                      </a:r>
                    </a:p>
                  </a:txBody>
                  <a:tcPr marT="45712" marB="45712"/>
                </a:tc>
                <a:extLst>
                  <a:ext uri="{0D108BD9-81ED-4DB2-BD59-A6C34878D82A}">
                    <a16:rowId xmlns:a16="http://schemas.microsoft.com/office/drawing/2014/main" val="10009"/>
                  </a:ext>
                </a:extLst>
              </a:tr>
              <a:tr h="152392">
                <a:tc>
                  <a:txBody>
                    <a:bodyPr/>
                    <a:lstStyle/>
                    <a:p>
                      <a:r>
                        <a:rPr lang="en-US" sz="1400" dirty="0"/>
                        <a:t>11-21-0053</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CID3260</a:t>
                      </a:r>
                    </a:p>
                  </a:txBody>
                  <a:tcPr marT="45712" marB="45712"/>
                </a:tc>
                <a:tc>
                  <a:txBody>
                    <a:bodyPr/>
                    <a:lstStyle/>
                    <a:p>
                      <a:r>
                        <a:rPr lang="en-US" sz="1400" dirty="0"/>
                        <a:t>CR</a:t>
                      </a:r>
                    </a:p>
                  </a:txBody>
                  <a:tcPr marT="45712" marB="45712"/>
                </a:tc>
                <a:tc>
                  <a:txBody>
                    <a:bodyPr/>
                    <a:lstStyle/>
                    <a:p>
                      <a:r>
                        <a:rPr lang="en-US" sz="1400" strike="noStrike" dirty="0"/>
                        <a:t>30min</a:t>
                      </a:r>
                    </a:p>
                  </a:txBody>
                  <a:tcPr marT="45712" marB="45712"/>
                </a:tc>
                <a:extLst>
                  <a:ext uri="{0D108BD9-81ED-4DB2-BD59-A6C34878D82A}">
                    <a16:rowId xmlns:a16="http://schemas.microsoft.com/office/drawing/2014/main" val="3527185734"/>
                  </a:ext>
                </a:extLst>
              </a:tr>
            </a:tbl>
          </a:graphicData>
        </a:graphic>
      </p:graphicFrame>
    </p:spTree>
    <p:extLst>
      <p:ext uri="{BB962C8B-B14F-4D97-AF65-F5344CB8AC3E}">
        <p14:creationId xmlns:p14="http://schemas.microsoft.com/office/powerpoint/2010/main" val="2834119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183417-7506-441C-BEEE-962EC66CF51B}"/>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21ADC231-A2CC-498D-9DF6-056CFEA18CA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183B5509-5FA1-4F2E-BA69-61657C356155}"/>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EBDCFF63-6404-48C2-BAAE-9ACC2DF2398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5325353-1333-4395-868A-FA6EDA95449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85011037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11-21-040</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(202101-01):</a:t>
            </a:r>
            <a:endParaRPr lang="en-US" dirty="0">
              <a:solidFill>
                <a:schemeClr val="tx1"/>
              </a:solidFill>
            </a:endParaRPr>
          </a:p>
          <a:p>
            <a:pPr marL="0" indent="0"/>
            <a:r>
              <a:rPr lang="en-US" b="0" dirty="0"/>
              <a:t>Move to adopt the resolution depicted by document 11-21-040r2 for CIDs 3215, 3354, 3911, 3920 and 4018 (5 CIDs total), instruct the technical editor to incorporate it in the P802.11az draft and grant the editor editorial license. </a:t>
            </a:r>
          </a:p>
          <a:p>
            <a:pPr marL="0" indent="0"/>
            <a:endParaRPr lang="en-US" b="0" dirty="0"/>
          </a:p>
          <a:p>
            <a:pPr marL="0" indent="0"/>
            <a:r>
              <a:rPr lang="en-US" b="0" dirty="0"/>
              <a:t>Moved: Qi Wang</a:t>
            </a:r>
            <a:endParaRPr lang="en-US" b="0" dirty="0">
              <a:solidFill>
                <a:schemeClr val="bg2">
                  <a:lumMod val="20000"/>
                  <a:lumOff val="80000"/>
                </a:schemeClr>
              </a:solidFill>
            </a:endParaRPr>
          </a:p>
          <a:p>
            <a:pPr marL="0" indent="0"/>
            <a:r>
              <a:rPr lang="en-US" b="0" dirty="0"/>
              <a:t>Second: Nehru Bhandaru</a:t>
            </a:r>
          </a:p>
          <a:p>
            <a:pPr marL="0" indent="0"/>
            <a:r>
              <a:rPr lang="en-US" b="0" dirty="0"/>
              <a:t>Results (Y/N/A): 35/0/4</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779673163"/>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11-21-047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(202101-02):</a:t>
            </a:r>
            <a:endParaRPr lang="en-US" dirty="0">
              <a:solidFill>
                <a:schemeClr val="tx1"/>
              </a:solidFill>
            </a:endParaRPr>
          </a:p>
          <a:p>
            <a:pPr marL="0" indent="0"/>
            <a:r>
              <a:rPr lang="en-US" b="0" dirty="0"/>
              <a:t>Move to adopt the resolution depicted by document 11-21-047r2 for CIDs 3611 3214, 3376, 3356 (4 CIDs total), instruct the technical editor to incorporate it in the P802.11az draft and grant the editor editorial license. </a:t>
            </a:r>
          </a:p>
          <a:p>
            <a:pPr marL="0" indent="0"/>
            <a:endParaRPr lang="en-US" b="0" dirty="0"/>
          </a:p>
          <a:p>
            <a:pPr marL="0" indent="0"/>
            <a:r>
              <a:rPr lang="en-US" b="0" dirty="0"/>
              <a:t>Moved: Dibakar Das</a:t>
            </a:r>
            <a:endParaRPr lang="en-US" b="0" dirty="0">
              <a:solidFill>
                <a:schemeClr val="bg2">
                  <a:lumMod val="20000"/>
                  <a:lumOff val="80000"/>
                </a:schemeClr>
              </a:solidFill>
            </a:endParaRPr>
          </a:p>
          <a:p>
            <a:pPr marL="0" indent="0"/>
            <a:r>
              <a:rPr lang="en-US" b="0" dirty="0"/>
              <a:t>Second: Christian Berger</a:t>
            </a:r>
          </a:p>
          <a:p>
            <a:pPr marL="0" indent="0"/>
            <a:r>
              <a:rPr lang="en-US" b="0" dirty="0"/>
              <a:t>Results (Y/N/A): unanimous approval.</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5091316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11-21-053</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(202101-03):</a:t>
            </a:r>
            <a:endParaRPr lang="en-US" dirty="0">
              <a:solidFill>
                <a:schemeClr val="tx1"/>
              </a:solidFill>
            </a:endParaRPr>
          </a:p>
          <a:p>
            <a:pPr marL="0" indent="0"/>
            <a:r>
              <a:rPr lang="en-US" b="0" dirty="0"/>
              <a:t>Move to adopt the resolution depicted by document 11-21-053r1 for CID 3260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Edward Au</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3635341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11-20-1817</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(202101-04):</a:t>
            </a:r>
            <a:endParaRPr lang="en-US" dirty="0">
              <a:solidFill>
                <a:schemeClr val="tx1"/>
              </a:solidFill>
            </a:endParaRPr>
          </a:p>
          <a:p>
            <a:pPr marL="0" indent="0"/>
            <a:r>
              <a:rPr lang="en-US" b="0" dirty="0"/>
              <a:t>Move to adopt the resolution depicted by document 11-20-1817r2 for CID 3900 (1 CID total), instruct the technical editor to incorporate it in the P802.11az draft and grant the editor editorial license. </a:t>
            </a:r>
          </a:p>
          <a:p>
            <a:pPr marL="0" indent="0"/>
            <a:endParaRPr lang="en-US" b="0" dirty="0"/>
          </a:p>
          <a:p>
            <a:pPr marL="0" indent="0"/>
            <a:r>
              <a:rPr lang="en-US" b="0" dirty="0"/>
              <a:t>Moved: Qi Wang </a:t>
            </a:r>
            <a:endParaRPr lang="en-US" b="0" dirty="0">
              <a:solidFill>
                <a:schemeClr val="bg2">
                  <a:lumMod val="20000"/>
                  <a:lumOff val="80000"/>
                </a:schemeClr>
              </a:solidFill>
            </a:endParaRPr>
          </a:p>
          <a:p>
            <a:pPr marL="0" indent="0"/>
            <a:r>
              <a:rPr lang="en-US" b="0" dirty="0"/>
              <a:t>Second: Christian Berger </a:t>
            </a:r>
          </a:p>
          <a:p>
            <a:pPr marL="0" indent="0"/>
            <a:r>
              <a:rPr lang="en-US" b="0" dirty="0"/>
              <a:t>Results (Y/N/A): unanimous consent </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05097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68797706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457200" indent="-457200"/>
            <a:r>
              <a:rPr lang="en-US" altLang="en-US" sz="2000" dirty="0"/>
              <a:t>Attendance:</a:t>
            </a:r>
            <a:endParaRPr lang="en-US" altLang="en-US" sz="2000" dirty="0">
              <a:hlinkClick r:id="rId2"/>
            </a:endParaRPr>
          </a:p>
          <a:p>
            <a:pPr lvl="1"/>
            <a:r>
              <a:rPr lang="en-US" altLang="en-US" sz="1800" dirty="0"/>
              <a:t>Please register by logging to IMAT and register your attendance at </a:t>
            </a:r>
            <a:r>
              <a:rPr lang="en-US" sz="1800" dirty="0">
                <a:hlinkClick r:id="rId3"/>
              </a:rPr>
              <a:t>https://imat.ieee.org/attendance</a:t>
            </a:r>
            <a:endParaRPr lang="en-US" sz="1800" dirty="0"/>
          </a:p>
          <a:p>
            <a:pPr lvl="1"/>
            <a:r>
              <a:rPr lang="en-US" altLang="en-US" sz="1800" dirty="0"/>
              <a:t>Attendees are required to register their attendance.</a:t>
            </a:r>
          </a:p>
          <a:p>
            <a:pPr lvl="1"/>
            <a:r>
              <a:rPr lang="en-US" altLang="en-US" sz="1800" dirty="0"/>
              <a:t>For </a:t>
            </a:r>
            <a:r>
              <a:rPr lang="en-US" altLang="en-US" sz="1800" dirty="0" err="1"/>
              <a:t>Webex</a:t>
            </a:r>
            <a:r>
              <a:rPr lang="en-US" altLang="en-US" sz="1800" dirty="0"/>
              <a:t> call use the following designation: [V/NV] First Last (Affiliation)</a:t>
            </a:r>
          </a:p>
          <a:p>
            <a:endParaRPr lang="en-US" altLang="en-US" sz="2000" dirty="0"/>
          </a:p>
          <a:p>
            <a:r>
              <a:rPr lang="en-US" altLang="en-US" sz="2000" dirty="0"/>
              <a:t>Motions: </a:t>
            </a:r>
          </a:p>
          <a:p>
            <a:r>
              <a:rPr lang="en-US" altLang="en-US" sz="1800" b="0" dirty="0"/>
              <a:t>	Only IEEE 802.11 voting members may vote on motions, motions are documented and votes are documented in the minutes.</a:t>
            </a:r>
          </a:p>
          <a:p>
            <a:endParaRPr lang="en-US" altLang="en-US" sz="2000" dirty="0"/>
          </a:p>
          <a:p>
            <a:r>
              <a:rPr lang="en-US" altLang="en-US" sz="2000" dirty="0"/>
              <a:t>Documentation</a:t>
            </a:r>
          </a:p>
          <a:p>
            <a:pPr lvl="1"/>
            <a:r>
              <a:rPr lang="en-US" altLang="en-US" sz="1800" dirty="0">
                <a:hlinkClick r:id="rId4"/>
              </a:rPr>
              <a:t>https://mentor.ieee.org/802.11/documents</a:t>
            </a:r>
            <a:r>
              <a:rPr lang="en-US" altLang="en-US" sz="1800" dirty="0"/>
              <a:t>, Use “</a:t>
            </a:r>
            <a:r>
              <a:rPr lang="en-US" altLang="en-US" sz="1800" dirty="0" err="1"/>
              <a:t>TGaz</a:t>
            </a:r>
            <a:r>
              <a:rPr lang="en-US" altLang="en-US" sz="1800" dirty="0"/>
              <a:t>” folder for documents relating to the </a:t>
            </a:r>
            <a:r>
              <a:rPr lang="en-US" altLang="en-US" sz="1800" dirty="0" err="1"/>
              <a:t>TGaz</a:t>
            </a:r>
            <a:r>
              <a:rPr lang="en-US" altLang="en-US" sz="1800" dirty="0"/>
              <a:t> activity.</a:t>
            </a:r>
          </a:p>
          <a:p>
            <a:pPr lvl="1"/>
            <a:endParaRPr lang="en-US" altLang="en-US" sz="1800" dirty="0"/>
          </a:p>
          <a:p>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5"/>
              </a:rPr>
              <a:t>here</a:t>
            </a:r>
            <a:r>
              <a:rPr lang="en-US" altLang="en-US" sz="1800" b="0" dirty="0"/>
              <a:t>.</a:t>
            </a:r>
          </a:p>
          <a:p>
            <a:endParaRPr lang="en-US" sz="1800" dirty="0"/>
          </a:p>
          <a:p>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6176718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639930755"/>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13</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agenda for this meeting slot (5 min).</a:t>
            </a:r>
          </a:p>
          <a:p>
            <a:pPr algn="just">
              <a:spcBef>
                <a:spcPct val="20000"/>
              </a:spcBef>
              <a:buFontTx/>
              <a:buChar char="•"/>
            </a:pPr>
            <a:r>
              <a:rPr lang="en-US" altLang="en-US" sz="1600" b="0" dirty="0"/>
              <a:t>Review CR submissions – as needed.</a:t>
            </a:r>
          </a:p>
          <a:p>
            <a:pPr lvl="1" algn="just">
              <a:spcBef>
                <a:spcPct val="20000"/>
              </a:spcBef>
              <a:buFontTx/>
              <a:buChar char="•"/>
            </a:pPr>
            <a:r>
              <a:rPr lang="en-US" sz="1400" dirty="0"/>
              <a:t>11-20-1825 Comment Resolution LB249 - Additional CIDs Clause 11.21.6.4.3 Part 2 (Christian Berger) – 20min</a:t>
            </a:r>
          </a:p>
          <a:p>
            <a:pPr algn="just">
              <a:spcBef>
                <a:spcPct val="20000"/>
              </a:spcBef>
              <a:buFontTx/>
              <a:buChar char="•"/>
            </a:pPr>
            <a:r>
              <a:rPr lang="en-US" sz="1600" b="0" dirty="0"/>
              <a:t>Consider LB249 CR completion and re-circulation – 15min </a:t>
            </a:r>
          </a:p>
          <a:p>
            <a:pPr algn="just">
              <a:spcBef>
                <a:spcPct val="20000"/>
              </a:spcBef>
              <a:buFontTx/>
              <a:buChar char="•"/>
            </a:pPr>
            <a:r>
              <a:rPr lang="en-US" sz="1600" b="0" dirty="0"/>
              <a:t>Continue review of technical document submission:</a:t>
            </a:r>
          </a:p>
          <a:p>
            <a:pPr lvl="1" algn="just">
              <a:spcBef>
                <a:spcPct val="20000"/>
              </a:spcBef>
              <a:buFontTx/>
              <a:buChar char="•"/>
            </a:pPr>
            <a:r>
              <a:rPr lang="en-US" sz="1400" b="0" dirty="0"/>
              <a:t>11-21-0071 </a:t>
            </a:r>
            <a:r>
              <a:rPr lang="en-US" sz="1400" dirty="0"/>
              <a:t>On Capability of Supporting Windowing for Secure LTF (</a:t>
            </a:r>
            <a:r>
              <a:rPr lang="en-US" sz="1400" dirty="0" err="1"/>
              <a:t>Jianhan</a:t>
            </a:r>
            <a:r>
              <a:rPr lang="en-US" sz="1400" dirty="0"/>
              <a:t> Liu) – 25 min</a:t>
            </a:r>
          </a:p>
          <a:p>
            <a:pPr lvl="1" algn="just">
              <a:spcBef>
                <a:spcPct val="20000"/>
              </a:spcBef>
              <a:buFontTx/>
              <a:buChar char="•"/>
            </a:pPr>
            <a:r>
              <a:rPr lang="en-US" sz="1400" b="0" dirty="0"/>
              <a:t>11-21-0048 </a:t>
            </a:r>
            <a:r>
              <a:rPr lang="en-US" sz="1400" dirty="0" err="1"/>
              <a:t>Misc</a:t>
            </a:r>
            <a:r>
              <a:rPr lang="en-US" sz="1400" dirty="0"/>
              <a:t> text clarification (Dibakar Das) – 1hr (as time permits)</a:t>
            </a:r>
            <a:endParaRPr lang="en-US" sz="1600" b="0" dirty="0"/>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9281844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Jan.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747544332"/>
              </p:ext>
            </p:extLst>
          </p:nvPr>
        </p:nvGraphicFramePr>
        <p:xfrm>
          <a:off x="914401" y="1260086"/>
          <a:ext cx="10460567" cy="1889696"/>
        </p:xfrm>
        <a:graphic>
          <a:graphicData uri="http://schemas.openxmlformats.org/drawingml/2006/table">
            <a:tbl>
              <a:tblPr firstRow="1" bandRow="1">
                <a:tableStyleId>{21E4AEA4-8DFA-4A89-87EB-49C32662AFE0}</a:tableStyleId>
              </a:tblPr>
              <a:tblGrid>
                <a:gridCol w="1221159">
                  <a:extLst>
                    <a:ext uri="{9D8B030D-6E8A-4147-A177-3AD203B41FA5}">
                      <a16:colId xmlns:a16="http://schemas.microsoft.com/office/drawing/2014/main" val="20000"/>
                    </a:ext>
                  </a:extLst>
                </a:gridCol>
                <a:gridCol w="1872208">
                  <a:extLst>
                    <a:ext uri="{9D8B030D-6E8A-4147-A177-3AD203B41FA5}">
                      <a16:colId xmlns:a16="http://schemas.microsoft.com/office/drawing/2014/main" val="20001"/>
                    </a:ext>
                  </a:extLst>
                </a:gridCol>
                <a:gridCol w="4824536">
                  <a:extLst>
                    <a:ext uri="{9D8B030D-6E8A-4147-A177-3AD203B41FA5}">
                      <a16:colId xmlns:a16="http://schemas.microsoft.com/office/drawing/2014/main" val="20002"/>
                    </a:ext>
                  </a:extLst>
                </a:gridCol>
                <a:gridCol w="1008112">
                  <a:extLst>
                    <a:ext uri="{9D8B030D-6E8A-4147-A177-3AD203B41FA5}">
                      <a16:colId xmlns:a16="http://schemas.microsoft.com/office/drawing/2014/main" val="20003"/>
                    </a:ext>
                  </a:extLst>
                </a:gridCol>
                <a:gridCol w="1534552">
                  <a:extLst>
                    <a:ext uri="{9D8B030D-6E8A-4147-A177-3AD203B41FA5}">
                      <a16:colId xmlns:a16="http://schemas.microsoft.com/office/drawing/2014/main" val="2041675324"/>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 all.</a:t>
                      </a:r>
                    </a:p>
                  </a:txBody>
                  <a:tcPr marR="36000" marT="45712" marB="45712"/>
                </a:tc>
                <a:extLst>
                  <a:ext uri="{0D108BD9-81ED-4DB2-BD59-A6C34878D82A}">
                    <a16:rowId xmlns:a16="http://schemas.microsoft.com/office/drawing/2014/main" val="10000"/>
                  </a:ext>
                </a:extLst>
              </a:tr>
              <a:tr h="494458">
                <a:tc>
                  <a:txBody>
                    <a:bodyPr/>
                    <a:lstStyle/>
                    <a:p>
                      <a:r>
                        <a:rPr lang="en-US" sz="1400" dirty="0"/>
                        <a:t>11-20-1825</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Christian Berger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dirty="0"/>
                        <a:t>Comment Resolution LB249 - Additional CIDs Clause 11.21.6.4.3 Part 2</a:t>
                      </a:r>
                    </a:p>
                  </a:txBody>
                  <a:tcPr marT="45712" marB="45712"/>
                </a:tc>
                <a:tc>
                  <a:txBody>
                    <a:bodyPr/>
                    <a:lstStyle/>
                    <a:p>
                      <a:r>
                        <a:rPr lang="en-US" sz="1400" dirty="0"/>
                        <a:t>CR</a:t>
                      </a:r>
                    </a:p>
                  </a:txBody>
                  <a:tcPr marT="45712" marB="45712"/>
                </a:tc>
                <a:tc>
                  <a:txBody>
                    <a:bodyPr/>
                    <a:lstStyle/>
                    <a:p>
                      <a:r>
                        <a:rPr lang="en-US" sz="1400" dirty="0"/>
                        <a:t>15min</a:t>
                      </a:r>
                      <a:endParaRPr lang="en-US" dirty="0"/>
                    </a:p>
                  </a:txBody>
                  <a:tcPr marT="45712" marB="45712"/>
                </a:tc>
                <a:extLst>
                  <a:ext uri="{0D108BD9-81ED-4DB2-BD59-A6C34878D82A}">
                    <a16:rowId xmlns:a16="http://schemas.microsoft.com/office/drawing/2014/main" val="3527185734"/>
                  </a:ext>
                </a:extLst>
              </a:tr>
              <a:tr h="259072">
                <a:tc>
                  <a:txBody>
                    <a:bodyPr/>
                    <a:lstStyle/>
                    <a:p>
                      <a:r>
                        <a:rPr lang="en-US" sz="1400" strike="noStrike" dirty="0"/>
                        <a:t>11-21-0071</a:t>
                      </a:r>
                    </a:p>
                  </a:txBody>
                  <a:tcPr marT="45712" marB="45712"/>
                </a:tc>
                <a:tc>
                  <a:txBody>
                    <a:bodyPr/>
                    <a:lstStyle/>
                    <a:p>
                      <a:r>
                        <a:rPr lang="en-US" sz="1400" strike="noStrike" dirty="0" err="1"/>
                        <a:t>Jianhan</a:t>
                      </a:r>
                      <a:r>
                        <a:rPr lang="en-US" sz="1400" strike="noStrike" dirty="0"/>
                        <a:t> Liu</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a:t>On Capability of Supporting Windowing for Secure LTF</a:t>
                      </a:r>
                    </a:p>
                  </a:txBody>
                  <a:tcPr marT="45712" marB="45712"/>
                </a:tc>
                <a:tc>
                  <a:txBody>
                    <a:bodyPr/>
                    <a:lstStyle/>
                    <a:p>
                      <a:r>
                        <a:rPr lang="en-US" sz="1400" strike="noStrike" dirty="0"/>
                        <a:t>Technical</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3910367507"/>
                  </a:ext>
                </a:extLst>
              </a:tr>
              <a:tr h="259072">
                <a:tc>
                  <a:txBody>
                    <a:bodyPr/>
                    <a:lstStyle/>
                    <a:p>
                      <a:r>
                        <a:rPr lang="en-US" sz="1400" strike="noStrike" dirty="0"/>
                        <a:t>11-21-0048</a:t>
                      </a:r>
                    </a:p>
                  </a:txBody>
                  <a:tcPr marT="45712" marB="45712"/>
                </a:tc>
                <a:tc>
                  <a:txBody>
                    <a:bodyPr/>
                    <a:lstStyle/>
                    <a:p>
                      <a:r>
                        <a:rPr lang="en-US" sz="1400" strike="noStrike" dirty="0"/>
                        <a:t>Das Dibakar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strike="noStrike" dirty="0" err="1"/>
                        <a:t>Misc</a:t>
                      </a:r>
                      <a:r>
                        <a:rPr lang="en-US" sz="1400" strike="noStrike" dirty="0"/>
                        <a:t> text clarification</a:t>
                      </a:r>
                    </a:p>
                  </a:txBody>
                  <a:tcPr marT="45712" marB="45712"/>
                </a:tc>
                <a:tc>
                  <a:txBody>
                    <a:bodyPr/>
                    <a:lstStyle/>
                    <a:p>
                      <a:r>
                        <a:rPr lang="en-US" sz="1400" strike="noStrike" dirty="0"/>
                        <a:t>Amendment text </a:t>
                      </a:r>
                    </a:p>
                  </a:txBody>
                  <a:tcPr marT="45712" marB="45712"/>
                </a:tc>
                <a:tc>
                  <a:txBody>
                    <a:bodyPr/>
                    <a:lstStyle/>
                    <a:p>
                      <a:r>
                        <a:rPr lang="en-US" sz="1400" strike="noStrike" dirty="0"/>
                        <a:t>35min – as time permits.</a:t>
                      </a:r>
                    </a:p>
                  </a:txBody>
                  <a:tcPr marT="45712" marB="45712"/>
                </a:tc>
                <a:extLst>
                  <a:ext uri="{0D108BD9-81ED-4DB2-BD59-A6C34878D82A}">
                    <a16:rowId xmlns:a16="http://schemas.microsoft.com/office/drawing/2014/main" val="514791618"/>
                  </a:ext>
                </a:extLst>
              </a:tr>
            </a:tbl>
          </a:graphicData>
        </a:graphic>
      </p:graphicFrame>
    </p:spTree>
    <p:extLst>
      <p:ext uri="{BB962C8B-B14F-4D97-AF65-F5344CB8AC3E}">
        <p14:creationId xmlns:p14="http://schemas.microsoft.com/office/powerpoint/2010/main" val="31113890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93BB75-7630-4617-A5B0-465C61FA8F0B}"/>
              </a:ext>
            </a:extLst>
          </p:cNvPr>
          <p:cNvSpPr>
            <a:spLocks noGrp="1"/>
          </p:cNvSpPr>
          <p:nvPr>
            <p:ph type="title"/>
          </p:nvPr>
        </p:nvSpPr>
        <p:spPr/>
        <p:txBody>
          <a:bodyPr/>
          <a:lstStyle/>
          <a:p>
            <a:r>
              <a:rPr lang="en-US" dirty="0"/>
              <a:t>Submission 11-20-1825</a:t>
            </a:r>
          </a:p>
        </p:txBody>
      </p:sp>
      <p:sp>
        <p:nvSpPr>
          <p:cNvPr id="3" name="Content Placeholder 2">
            <a:extLst>
              <a:ext uri="{FF2B5EF4-FFF2-40B4-BE49-F238E27FC236}">
                <a16:creationId xmlns:a16="http://schemas.microsoft.com/office/drawing/2014/main" id="{12FF0AE0-CB3E-469F-A727-E80186B52CD3}"/>
              </a:ext>
            </a:extLst>
          </p:cNvPr>
          <p:cNvSpPr>
            <a:spLocks noGrp="1"/>
          </p:cNvSpPr>
          <p:nvPr>
            <p:ph idx="1"/>
          </p:nvPr>
        </p:nvSpPr>
        <p:spPr/>
        <p:txBody>
          <a:bodyPr/>
          <a:lstStyle/>
          <a:p>
            <a:pPr marL="0" indent="0"/>
            <a:r>
              <a:rPr lang="en-US" dirty="0"/>
              <a:t>Motion </a:t>
            </a:r>
            <a:r>
              <a:rPr lang="en-US" b="0" dirty="0"/>
              <a:t>(202101-05):</a:t>
            </a:r>
            <a:endParaRPr lang="en-US" dirty="0">
              <a:solidFill>
                <a:schemeClr val="tx1"/>
              </a:solidFill>
            </a:endParaRPr>
          </a:p>
          <a:p>
            <a:pPr marL="0" indent="0"/>
            <a:r>
              <a:rPr lang="en-US" b="0" dirty="0"/>
              <a:t>Move to adopt the resolution depicted by document 11-20-1825r1 for CID 3118 (1 CID total), instruct the technical editor to incorporate it in the P802.11az draft and grant the editor editorial license. </a:t>
            </a:r>
          </a:p>
          <a:p>
            <a:pPr marL="0" indent="0"/>
            <a:endParaRPr lang="en-US" b="0" dirty="0"/>
          </a:p>
          <a:p>
            <a:pPr marL="0" indent="0"/>
            <a:r>
              <a:rPr lang="en-US" b="0" dirty="0"/>
              <a:t>Moved: Christian Berger</a:t>
            </a:r>
            <a:endParaRPr lang="en-US" b="0" dirty="0">
              <a:solidFill>
                <a:schemeClr val="bg2">
                  <a:lumMod val="20000"/>
                  <a:lumOff val="80000"/>
                </a:schemeClr>
              </a:solidFill>
            </a:endParaRPr>
          </a:p>
          <a:p>
            <a:pPr marL="0" indent="0"/>
            <a:r>
              <a:rPr lang="en-US" b="0" dirty="0"/>
              <a:t>Second: Ali Raissinia </a:t>
            </a:r>
          </a:p>
          <a:p>
            <a:pPr marL="0" indent="0"/>
            <a:r>
              <a:rPr lang="en-US" b="0" dirty="0"/>
              <a:t>Results (Y/N/A): 22/0/2</a:t>
            </a:r>
          </a:p>
          <a:p>
            <a:pPr marL="0" indent="0"/>
            <a:r>
              <a:rPr lang="en-US" b="0" dirty="0"/>
              <a:t>Motion passes.</a:t>
            </a:r>
          </a:p>
        </p:txBody>
      </p:sp>
      <p:sp>
        <p:nvSpPr>
          <p:cNvPr id="4" name="Slide Number Placeholder 3">
            <a:extLst>
              <a:ext uri="{FF2B5EF4-FFF2-40B4-BE49-F238E27FC236}">
                <a16:creationId xmlns:a16="http://schemas.microsoft.com/office/drawing/2014/main" id="{0CBFC057-E0C7-48A7-B3AD-DDCE4CD05C79}"/>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65DF7766-DFC8-4C66-A58E-F3BC645420B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C62F492-E656-4DC5-ABFD-4499B1A0AF4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4579957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11-21-0071</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Do you agree to add the transmit and receive capability of supporting Flat Top window on Secure LTF?</a:t>
            </a:r>
          </a:p>
          <a:p>
            <a:endParaRPr lang="en-US" b="0" dirty="0"/>
          </a:p>
          <a:p>
            <a:r>
              <a:rPr lang="en-US" b="0" dirty="0"/>
              <a:t>Results (Y/N/A): 37/3/3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8410707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0D7CE2-92AE-43A1-81A6-774751814CA1}"/>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C9F73377-E2C4-4FB6-9EDA-31D3B1056558}"/>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4BD55FB3-D2A3-4DE8-BFAA-CDD3BF20BDF1}"/>
              </a:ext>
            </a:extLst>
          </p:cNvPr>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a:extLst>
              <a:ext uri="{FF2B5EF4-FFF2-40B4-BE49-F238E27FC236}">
                <a16:creationId xmlns:a16="http://schemas.microsoft.com/office/drawing/2014/main" id="{EC020596-A005-47EF-93D8-A2175A6D599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8B20079-3FB9-40A0-A860-F54F3B4AF9A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08045987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01854838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26202540"/>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Jan.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(7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sz="1600" b="0" dirty="0"/>
              <a:t>Consider LB249 CR completion and re-circulation – as needed.</a:t>
            </a:r>
          </a:p>
          <a:p>
            <a:pPr algn="just">
              <a:spcBef>
                <a:spcPct val="20000"/>
              </a:spcBef>
              <a:buFontTx/>
              <a:buChar char="•"/>
            </a:pPr>
            <a:r>
              <a:rPr lang="en-US" sz="1600" b="0" dirty="0"/>
              <a:t>Review progress made during the week and set targets towards next meeting – 5min</a:t>
            </a:r>
          </a:p>
          <a:p>
            <a:pPr algn="just">
              <a:spcBef>
                <a:spcPct val="20000"/>
              </a:spcBef>
              <a:buFontTx/>
              <a:buChar char="•"/>
            </a:pPr>
            <a:r>
              <a:rPr lang="en-US" sz="1600" b="0" dirty="0"/>
              <a:t>Review program timelines – 5min</a:t>
            </a:r>
          </a:p>
          <a:p>
            <a:pPr algn="just">
              <a:spcBef>
                <a:spcPct val="20000"/>
              </a:spcBef>
              <a:buFontTx/>
              <a:buChar char="•"/>
            </a:pPr>
            <a:r>
              <a:rPr lang="en-US" sz="1600" b="0" dirty="0"/>
              <a:t>Review and setup telecons – 3min</a:t>
            </a:r>
          </a:p>
          <a:p>
            <a:pPr algn="just">
              <a:spcBef>
                <a:spcPct val="20000"/>
              </a:spcBef>
              <a:buFontTx/>
              <a:buChar char="•"/>
            </a:pPr>
            <a:r>
              <a:rPr lang="en-US" sz="1600" b="0" dirty="0"/>
              <a:t>Review Submission Pipeline –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647674417"/>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D31140-B317-445D-9FE3-2E931BF74053}"/>
              </a:ext>
            </a:extLst>
          </p:cNvPr>
          <p:cNvSpPr>
            <a:spLocks noGrp="1"/>
          </p:cNvSpPr>
          <p:nvPr>
            <p:ph type="title"/>
          </p:nvPr>
        </p:nvSpPr>
        <p:spPr/>
        <p:txBody>
          <a:bodyPr/>
          <a:lstStyle/>
          <a:p>
            <a:r>
              <a:rPr lang="en-US" dirty="0"/>
              <a:t>Recirculation Ballot</a:t>
            </a:r>
          </a:p>
        </p:txBody>
      </p:sp>
      <p:sp>
        <p:nvSpPr>
          <p:cNvPr id="3" name="Content Placeholder 2">
            <a:extLst>
              <a:ext uri="{FF2B5EF4-FFF2-40B4-BE49-F238E27FC236}">
                <a16:creationId xmlns:a16="http://schemas.microsoft.com/office/drawing/2014/main" id="{0936EB8A-55A4-4B19-9900-20A33331A794}"/>
              </a:ext>
            </a:extLst>
          </p:cNvPr>
          <p:cNvSpPr>
            <a:spLocks noGrp="1"/>
          </p:cNvSpPr>
          <p:nvPr>
            <p:ph idx="1"/>
          </p:nvPr>
        </p:nvSpPr>
        <p:spPr>
          <a:xfrm>
            <a:off x="407368" y="1981201"/>
            <a:ext cx="11377264" cy="4113213"/>
          </a:xfrm>
        </p:spPr>
        <p:txBody>
          <a:bodyPr/>
          <a:lstStyle/>
          <a:p>
            <a:r>
              <a:rPr lang="en-US" sz="2000" dirty="0"/>
              <a:t>Motion (202101-06</a:t>
            </a:r>
            <a:r>
              <a:rPr lang="en-US" sz="2000" b="0" dirty="0"/>
              <a:t>):</a:t>
            </a:r>
          </a:p>
          <a:p>
            <a:r>
              <a:rPr lang="en-US" sz="2000" dirty="0"/>
              <a:t>•	</a:t>
            </a:r>
            <a:r>
              <a:rPr lang="en-US" sz="2000" b="0" dirty="0"/>
              <a:t>Having approved comment resolutions for all of the comments received from LB249 on </a:t>
            </a:r>
            <a:r>
              <a:rPr lang="en-US" sz="2000" b="0" dirty="0" err="1"/>
              <a:t>TGaz</a:t>
            </a:r>
            <a:r>
              <a:rPr lang="en-US" sz="2000" b="0" dirty="0"/>
              <a:t> D2.0 as contained in document 11-20-017r11, </a:t>
            </a:r>
          </a:p>
          <a:p>
            <a:r>
              <a:rPr lang="en-US" sz="2000" b="0" dirty="0"/>
              <a:t>•	Instruct the editor to prepare Draft D3.0 incorporating these resolutions and,</a:t>
            </a:r>
          </a:p>
          <a:p>
            <a:r>
              <a:rPr lang="en-US" sz="2000" b="0" dirty="0"/>
              <a:t>•	Approve a 15 day Working Group Recirculation Ballot asking the question “Should </a:t>
            </a:r>
            <a:r>
              <a:rPr lang="en-US" sz="2000" b="0" dirty="0" err="1"/>
              <a:t>TGaz</a:t>
            </a:r>
            <a:r>
              <a:rPr lang="en-US" sz="2000" b="0" dirty="0"/>
              <a:t> D3.0 be forwarded to Sponsor Ballot?”</a:t>
            </a:r>
          </a:p>
          <a:p>
            <a:endParaRPr lang="en-US" sz="2000" dirty="0"/>
          </a:p>
          <a:p>
            <a:r>
              <a:rPr lang="en-US" sz="2000" dirty="0"/>
              <a:t>Moved:</a:t>
            </a:r>
          </a:p>
          <a:p>
            <a:r>
              <a:rPr lang="en-US" sz="2000" dirty="0"/>
              <a:t>Second: </a:t>
            </a:r>
          </a:p>
          <a:p>
            <a:r>
              <a:rPr lang="en-US" sz="2000" dirty="0"/>
              <a:t>Results (Y/N/A): </a:t>
            </a:r>
            <a:r>
              <a:rPr lang="en-US" sz="2000" b="0" dirty="0">
                <a:highlight>
                  <a:srgbClr val="FFFF00"/>
                </a:highlight>
              </a:rPr>
              <a:t>count/individual register</a:t>
            </a:r>
          </a:p>
          <a:p>
            <a:r>
              <a:rPr lang="en-US" sz="2000" b="0" dirty="0">
                <a:highlight>
                  <a:srgbClr val="FFFF00"/>
                </a:highlight>
              </a:rPr>
              <a:t>Moved to </a:t>
            </a:r>
            <a:endParaRPr lang="en-US" sz="2000" dirty="0">
              <a:highlight>
                <a:srgbClr val="FFFF00"/>
              </a:highlight>
            </a:endParaRPr>
          </a:p>
        </p:txBody>
      </p:sp>
      <p:sp>
        <p:nvSpPr>
          <p:cNvPr id="4" name="Slide Number Placeholder 3">
            <a:extLst>
              <a:ext uri="{FF2B5EF4-FFF2-40B4-BE49-F238E27FC236}">
                <a16:creationId xmlns:a16="http://schemas.microsoft.com/office/drawing/2014/main" id="{A77ED336-17B3-4FF1-AE7D-37BCB6EA2A52}"/>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060FEBF4-45E7-42C3-9334-051283E8EB7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B0BE663-7AAA-4B23-B6D9-8B32006B226A}"/>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76774905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FFDEBD-0C8E-472E-B694-CA2DBF9CC4B6}"/>
              </a:ext>
            </a:extLst>
          </p:cNvPr>
          <p:cNvSpPr>
            <a:spLocks noGrp="1"/>
          </p:cNvSpPr>
          <p:nvPr>
            <p:ph type="title"/>
          </p:nvPr>
        </p:nvSpPr>
        <p:spPr/>
        <p:txBody>
          <a:bodyPr/>
          <a:lstStyle/>
          <a:p>
            <a:r>
              <a:rPr lang="en-US" dirty="0"/>
              <a:t>Review TG Progress and Status</a:t>
            </a:r>
          </a:p>
        </p:txBody>
      </p:sp>
      <p:sp>
        <p:nvSpPr>
          <p:cNvPr id="3" name="Content Placeholder 2">
            <a:extLst>
              <a:ext uri="{FF2B5EF4-FFF2-40B4-BE49-F238E27FC236}">
                <a16:creationId xmlns:a16="http://schemas.microsoft.com/office/drawing/2014/main" id="{E99632A8-54B5-4620-8AF7-88B14AD6B607}"/>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dirty="0"/>
              <a:t>Completed LB249 comment resolution and approved recirculation out of the Jan. meeting.</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6EB0CD5-6C72-47ED-AD15-9B6CA2C08591}"/>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69052E84-BDDC-4F97-9765-0E25BB7489A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EFAD975-A0B9-4425-9DAF-9F5895F0ED37}"/>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7767907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p:txBody>
          <a:bodyPr/>
          <a:lstStyle/>
          <a:p>
            <a:r>
              <a:rPr lang="en-US" dirty="0"/>
              <a:t>Targets Towards March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p:txBody>
          <a:bodyPr/>
          <a:lstStyle/>
          <a:p>
            <a:pPr>
              <a:buFont typeface="Arial" panose="020B0604020202020204" pitchFamily="34" charset="0"/>
              <a:buChar char="•"/>
            </a:pPr>
            <a:r>
              <a:rPr lang="en-US" dirty="0"/>
              <a:t>Generate P802.11az D3.0.</a:t>
            </a:r>
          </a:p>
          <a:p>
            <a:pPr>
              <a:buFont typeface="Arial" panose="020B0604020202020204" pitchFamily="34" charset="0"/>
              <a:buChar char="•"/>
            </a:pPr>
            <a:r>
              <a:rPr lang="en-US" dirty="0"/>
              <a:t>Conduct a 14 day re-circulation ballot.</a:t>
            </a:r>
          </a:p>
          <a:p>
            <a:pPr>
              <a:buFont typeface="Arial" panose="020B0604020202020204" pitchFamily="34" charset="0"/>
              <a:buChar char="•"/>
            </a:pPr>
            <a:r>
              <a:rPr lang="en-US" dirty="0"/>
              <a:t>Review and assign comments from recirculation ballot.</a:t>
            </a:r>
          </a:p>
          <a:p>
            <a:pPr>
              <a:buFont typeface="Arial" panose="020B0604020202020204" pitchFamily="34" charset="0"/>
              <a:buChar char="•"/>
            </a:pPr>
            <a:r>
              <a:rPr lang="en-US" dirty="0"/>
              <a:t>Conduct CR coming from recirculation ballot.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39910898"/>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 name="Rectangle 113">
            <a:extLst>
              <a:ext uri="{FF2B5EF4-FFF2-40B4-BE49-F238E27FC236}">
                <a16:creationId xmlns:a16="http://schemas.microsoft.com/office/drawing/2014/main" id="{5F80D85B-CA5D-46A1-BBCA-B1DD484CF0B5}"/>
              </a:ext>
            </a:extLst>
          </p:cNvPr>
          <p:cNvSpPr>
            <a:spLocks noChangeArrowheads="1"/>
          </p:cNvSpPr>
          <p:nvPr/>
        </p:nvSpPr>
        <p:spPr bwMode="auto">
          <a:xfrm>
            <a:off x="6838991"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2021</a:t>
            </a:r>
          </a:p>
        </p:txBody>
      </p:sp>
      <p:sp>
        <p:nvSpPr>
          <p:cNvPr id="107" name="Rectangle 106">
            <a:extLst>
              <a:ext uri="{FF2B5EF4-FFF2-40B4-BE49-F238E27FC236}">
                <a16:creationId xmlns:a16="http://schemas.microsoft.com/office/drawing/2014/main" id="{E7E80E61-8672-45B3-8ADF-8C71BCDAC53A}"/>
              </a:ext>
            </a:extLst>
          </p:cNvPr>
          <p:cNvSpPr>
            <a:spLocks noChangeArrowheads="1"/>
          </p:cNvSpPr>
          <p:nvPr/>
        </p:nvSpPr>
        <p:spPr bwMode="auto">
          <a:xfrm>
            <a:off x="5148839"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2020</a:t>
            </a:r>
          </a:p>
        </p:txBody>
      </p:sp>
      <p:sp>
        <p:nvSpPr>
          <p:cNvPr id="108" name="Rectangle 107">
            <a:extLst>
              <a:ext uri="{FF2B5EF4-FFF2-40B4-BE49-F238E27FC236}">
                <a16:creationId xmlns:a16="http://schemas.microsoft.com/office/drawing/2014/main" id="{806D1120-6CEB-4444-8E21-833EDD971B97}"/>
              </a:ext>
            </a:extLst>
          </p:cNvPr>
          <p:cNvSpPr>
            <a:spLocks noChangeArrowheads="1"/>
          </p:cNvSpPr>
          <p:nvPr/>
        </p:nvSpPr>
        <p:spPr bwMode="auto">
          <a:xfrm>
            <a:off x="3494741" y="1993287"/>
            <a:ext cx="1654098"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2019</a:t>
            </a:r>
          </a:p>
        </p:txBody>
      </p:sp>
      <p:sp>
        <p:nvSpPr>
          <p:cNvPr id="109" name="Rectangle 108">
            <a:extLst>
              <a:ext uri="{FF2B5EF4-FFF2-40B4-BE49-F238E27FC236}">
                <a16:creationId xmlns:a16="http://schemas.microsoft.com/office/drawing/2014/main" id="{B96217F6-0548-4D3B-A788-9F4D6253F8B8}"/>
              </a:ext>
            </a:extLst>
          </p:cNvPr>
          <p:cNvSpPr>
            <a:spLocks noChangeArrowheads="1"/>
          </p:cNvSpPr>
          <p:nvPr/>
        </p:nvSpPr>
        <p:spPr bwMode="auto">
          <a:xfrm>
            <a:off x="177240" y="1994059"/>
            <a:ext cx="166340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2017</a:t>
            </a:r>
          </a:p>
        </p:txBody>
      </p:sp>
      <p:sp>
        <p:nvSpPr>
          <p:cNvPr id="110" name="Rectangle 109">
            <a:extLst>
              <a:ext uri="{FF2B5EF4-FFF2-40B4-BE49-F238E27FC236}">
                <a16:creationId xmlns:a16="http://schemas.microsoft.com/office/drawing/2014/main" id="{76BC72B2-7D24-4C6D-BE05-DD73FFD7DB2D}"/>
              </a:ext>
            </a:extLst>
          </p:cNvPr>
          <p:cNvSpPr>
            <a:spLocks noChangeArrowheads="1"/>
          </p:cNvSpPr>
          <p:nvPr/>
        </p:nvSpPr>
        <p:spPr bwMode="auto">
          <a:xfrm>
            <a:off x="1829011" y="1993034"/>
            <a:ext cx="1684342"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2018</a:t>
            </a:r>
          </a:p>
        </p:txBody>
      </p:sp>
      <p:sp>
        <p:nvSpPr>
          <p:cNvPr id="2" name="Title 1"/>
          <p:cNvSpPr>
            <a:spLocks noGrp="1"/>
          </p:cNvSpPr>
          <p:nvPr>
            <p:ph type="title"/>
          </p:nvPr>
        </p:nvSpPr>
        <p:spPr>
          <a:xfrm>
            <a:off x="914401" y="685802"/>
            <a:ext cx="10361084" cy="485992"/>
          </a:xfrm>
        </p:spPr>
        <p:txBody>
          <a:bodyPr/>
          <a:lstStyle/>
          <a:p>
            <a:r>
              <a:rPr lang="en-US" dirty="0"/>
              <a:t>Timelines - updated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9" name="Rectangle 8"/>
          <p:cNvSpPr>
            <a:spLocks noChangeArrowheads="1"/>
          </p:cNvSpPr>
          <p:nvPr/>
        </p:nvSpPr>
        <p:spPr bwMode="auto">
          <a:xfrm>
            <a:off x="178973" y="1988840"/>
            <a:ext cx="11749675" cy="4176464"/>
          </a:xfrm>
          <a:prstGeom prst="rect">
            <a:avLst/>
          </a:prstGeom>
          <a:noFill/>
          <a:ln w="25400" algn="ctr">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800">
              <a:latin typeface="Arial" panose="020B0604020202020204" pitchFamily="34" charset="0"/>
              <a:cs typeface="Arial" panose="020B0604020202020204" pitchFamily="34" charset="0"/>
            </a:endParaRPr>
          </a:p>
        </p:txBody>
      </p:sp>
      <p:sp>
        <p:nvSpPr>
          <p:cNvPr id="10" name="Rectangle 9"/>
          <p:cNvSpPr>
            <a:spLocks noChangeArrowheads="1"/>
          </p:cNvSpPr>
          <p:nvPr/>
        </p:nvSpPr>
        <p:spPr bwMode="auto">
          <a:xfrm>
            <a:off x="8533215"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2022</a:t>
            </a:r>
          </a:p>
        </p:txBody>
      </p:sp>
      <p:sp>
        <p:nvSpPr>
          <p:cNvPr id="25" name="Rectangle 24"/>
          <p:cNvSpPr>
            <a:spLocks noChangeArrowheads="1"/>
          </p:cNvSpPr>
          <p:nvPr/>
        </p:nvSpPr>
        <p:spPr bwMode="auto">
          <a:xfrm>
            <a:off x="10223367" y="1999702"/>
            <a:ext cx="1705281"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chemeClr val="bg1"/>
              </a:buClr>
              <a:buFont typeface="Times" panose="02020603050405020304" pitchFamily="18" charset="0"/>
              <a:buNone/>
            </a:pPr>
            <a:r>
              <a:rPr lang="en-US" altLang="en-US" sz="1400" b="1" dirty="0">
                <a:solidFill>
                  <a:schemeClr val="bg1"/>
                </a:solidFill>
                <a:latin typeface="Arial" panose="020B0604020202020204" pitchFamily="34" charset="0"/>
                <a:cs typeface="Arial" panose="020B0604020202020204" pitchFamily="34" charset="0"/>
              </a:rPr>
              <a:t>2023</a:t>
            </a:r>
          </a:p>
        </p:txBody>
      </p:sp>
      <p:grpSp>
        <p:nvGrpSpPr>
          <p:cNvPr id="26" name="Group 25"/>
          <p:cNvGrpSpPr/>
          <p:nvPr/>
        </p:nvGrpSpPr>
        <p:grpSpPr>
          <a:xfrm>
            <a:off x="1772692" y="1988840"/>
            <a:ext cx="8500127" cy="4176464"/>
            <a:chOff x="1339290" y="1268760"/>
            <a:chExt cx="6503157" cy="3782041"/>
          </a:xfrm>
        </p:grpSpPr>
        <p:sp>
          <p:nvSpPr>
            <p:cNvPr id="27" name="Line 15"/>
            <p:cNvSpPr>
              <a:spLocks noChangeShapeType="1"/>
            </p:cNvSpPr>
            <p:nvPr/>
          </p:nvSpPr>
          <p:spPr bwMode="auto">
            <a:xfrm flipH="1">
              <a:off x="6603112" y="1299562"/>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8" name="Line 14"/>
            <p:cNvSpPr>
              <a:spLocks noChangeShapeType="1"/>
            </p:cNvSpPr>
            <p:nvPr/>
          </p:nvSpPr>
          <p:spPr bwMode="auto">
            <a:xfrm flipH="1">
              <a:off x="4012657" y="1299562"/>
              <a:ext cx="7937"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29" name="Line 10"/>
            <p:cNvSpPr>
              <a:spLocks noChangeShapeType="1"/>
            </p:cNvSpPr>
            <p:nvPr/>
          </p:nvSpPr>
          <p:spPr bwMode="auto">
            <a:xfrm>
              <a:off x="1339290"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0" name="Line 11"/>
            <p:cNvSpPr>
              <a:spLocks noChangeShapeType="1"/>
            </p:cNvSpPr>
            <p:nvPr/>
          </p:nvSpPr>
          <p:spPr bwMode="auto">
            <a:xfrm>
              <a:off x="2707604"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1" name="Line 15"/>
            <p:cNvSpPr>
              <a:spLocks noChangeShapeType="1"/>
            </p:cNvSpPr>
            <p:nvPr/>
          </p:nvSpPr>
          <p:spPr bwMode="auto">
            <a:xfrm>
              <a:off x="5271395" y="1299562"/>
              <a:ext cx="0"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sp>
          <p:nvSpPr>
            <p:cNvPr id="32" name="Line 15"/>
            <p:cNvSpPr>
              <a:spLocks noChangeShapeType="1"/>
            </p:cNvSpPr>
            <p:nvPr/>
          </p:nvSpPr>
          <p:spPr bwMode="auto">
            <a:xfrm flipH="1">
              <a:off x="7839272" y="1268760"/>
              <a:ext cx="3175" cy="3751239"/>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endParaRPr lang="en-US"/>
            </a:p>
          </p:txBody>
        </p:sp>
      </p:grpSp>
      <p:sp>
        <p:nvSpPr>
          <p:cNvPr id="106" name="Text Box 24">
            <a:extLst>
              <a:ext uri="{FF2B5EF4-FFF2-40B4-BE49-F238E27FC236}">
                <a16:creationId xmlns:a16="http://schemas.microsoft.com/office/drawing/2014/main" id="{FDD295FC-5B3E-40FF-9DBD-769508BBC4A6}"/>
              </a:ext>
            </a:extLst>
          </p:cNvPr>
          <p:cNvSpPr txBox="1">
            <a:spLocks noChangeArrowheads="1"/>
          </p:cNvSpPr>
          <p:nvPr/>
        </p:nvSpPr>
        <p:spPr bwMode="auto">
          <a:xfrm>
            <a:off x="747912" y="2369733"/>
            <a:ext cx="955610"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 requirement freeze</a:t>
            </a:r>
          </a:p>
          <a:p>
            <a:pPr algn="ctr"/>
            <a:r>
              <a:rPr lang="en-US" altLang="en-US" sz="600" dirty="0">
                <a:latin typeface="Arial" panose="020B0604020202020204" pitchFamily="34" charset="0"/>
                <a:cs typeface="Arial" panose="020B0604020202020204" pitchFamily="34" charset="0"/>
              </a:rPr>
              <a:t>5-2017</a:t>
            </a:r>
          </a:p>
        </p:txBody>
      </p:sp>
      <p:sp>
        <p:nvSpPr>
          <p:cNvPr id="112" name="Rectangle 111">
            <a:extLst>
              <a:ext uri="{FF2B5EF4-FFF2-40B4-BE49-F238E27FC236}">
                <a16:creationId xmlns:a16="http://schemas.microsoft.com/office/drawing/2014/main" id="{69DC5164-B6FD-4947-8311-D3C23314DE17}"/>
              </a:ext>
            </a:extLst>
          </p:cNvPr>
          <p:cNvSpPr/>
          <p:nvPr/>
        </p:nvSpPr>
        <p:spPr>
          <a:xfrm>
            <a:off x="263352" y="2945044"/>
            <a:ext cx="2744611" cy="230617"/>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1100" dirty="0">
                <a:solidFill>
                  <a:schemeClr val="tx1"/>
                </a:solidFill>
              </a:rPr>
              <a:t>11az SFD</a:t>
            </a:r>
          </a:p>
        </p:txBody>
      </p:sp>
      <p:sp>
        <p:nvSpPr>
          <p:cNvPr id="113" name="Rectangle 112">
            <a:extLst>
              <a:ext uri="{FF2B5EF4-FFF2-40B4-BE49-F238E27FC236}">
                <a16:creationId xmlns:a16="http://schemas.microsoft.com/office/drawing/2014/main" id="{AF2D2B37-858F-49CD-B8B3-A42B192B9F9D}"/>
              </a:ext>
            </a:extLst>
          </p:cNvPr>
          <p:cNvSpPr/>
          <p:nvPr/>
        </p:nvSpPr>
        <p:spPr>
          <a:xfrm>
            <a:off x="803996" y="3260249"/>
            <a:ext cx="9540000" cy="248520"/>
          </a:xfrm>
          <a:prstGeom prst="rect">
            <a:avLst/>
          </a:prstGeom>
          <a:gradFill flip="none" rotWithShape="1">
            <a:gsLst>
              <a:gs pos="0">
                <a:srgbClr val="FFFF00"/>
              </a:gs>
              <a:gs pos="37000">
                <a:srgbClr val="FFFF00"/>
              </a:gs>
              <a:gs pos="68000">
                <a:srgbClr val="00B050"/>
              </a:gs>
              <a:gs pos="100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pPr>
              <a:defRPr/>
            </a:pPr>
            <a:r>
              <a:rPr lang="en-US" sz="1100" dirty="0">
                <a:solidFill>
                  <a:schemeClr val="tx1"/>
                </a:solidFill>
              </a:rPr>
              <a:t>        Amendment text</a:t>
            </a:r>
          </a:p>
        </p:txBody>
      </p:sp>
      <p:sp>
        <p:nvSpPr>
          <p:cNvPr id="115" name="Text Box 26">
            <a:extLst>
              <a:ext uri="{FF2B5EF4-FFF2-40B4-BE49-F238E27FC236}">
                <a16:creationId xmlns:a16="http://schemas.microsoft.com/office/drawing/2014/main" id="{64AE616E-C795-47DD-AF7B-6DEEA83A5362}"/>
              </a:ext>
            </a:extLst>
          </p:cNvPr>
          <p:cNvSpPr txBox="1">
            <a:spLocks noChangeArrowheads="1"/>
          </p:cNvSpPr>
          <p:nvPr/>
        </p:nvSpPr>
        <p:spPr bwMode="auto">
          <a:xfrm flipH="1">
            <a:off x="4875153" y="2623686"/>
            <a:ext cx="634408"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2.0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11-2019</a:t>
            </a:r>
          </a:p>
          <a:p>
            <a:pPr algn="ctr"/>
            <a:r>
              <a:rPr lang="en-US" altLang="en-US" sz="600" dirty="0">
                <a:latin typeface="Arial" panose="020B0604020202020204" pitchFamily="34" charset="0"/>
                <a:cs typeface="Arial" panose="020B0604020202020204" pitchFamily="34" charset="0"/>
              </a:rPr>
              <a:t>Recirculation</a:t>
            </a:r>
          </a:p>
        </p:txBody>
      </p:sp>
      <p:sp>
        <p:nvSpPr>
          <p:cNvPr id="116" name="Isosceles Triangle 115">
            <a:extLst>
              <a:ext uri="{FF2B5EF4-FFF2-40B4-BE49-F238E27FC236}">
                <a16:creationId xmlns:a16="http://schemas.microsoft.com/office/drawing/2014/main" id="{44442673-ECDC-419A-A9CD-051E05DB4DB8}"/>
              </a:ext>
            </a:extLst>
          </p:cNvPr>
          <p:cNvSpPr>
            <a:spLocks noChangeArrowheads="1"/>
          </p:cNvSpPr>
          <p:nvPr/>
        </p:nvSpPr>
        <p:spPr bwMode="auto">
          <a:xfrm flipH="1">
            <a:off x="5058203" y="2412535"/>
            <a:ext cx="248998" cy="217487"/>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117" name="Text Box 24">
            <a:extLst>
              <a:ext uri="{FF2B5EF4-FFF2-40B4-BE49-F238E27FC236}">
                <a16:creationId xmlns:a16="http://schemas.microsoft.com/office/drawing/2014/main" id="{EE061B56-3AEC-498D-B5B2-6F11449B93DE}"/>
              </a:ext>
            </a:extLst>
          </p:cNvPr>
          <p:cNvSpPr txBox="1">
            <a:spLocks noChangeArrowheads="1"/>
          </p:cNvSpPr>
          <p:nvPr/>
        </p:nvSpPr>
        <p:spPr bwMode="auto">
          <a:xfrm>
            <a:off x="3432407" y="2653101"/>
            <a:ext cx="418981"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D1.0</a:t>
            </a:r>
          </a:p>
          <a:p>
            <a:pPr algn="ctr"/>
            <a:r>
              <a:rPr lang="en-US" altLang="en-US" sz="600" dirty="0">
                <a:latin typeface="Arial" panose="020B0604020202020204" pitchFamily="34" charset="0"/>
                <a:cs typeface="Arial" panose="020B0604020202020204" pitchFamily="34" charset="0"/>
              </a:rPr>
              <a:t>Jan. 19</a:t>
            </a:r>
          </a:p>
        </p:txBody>
      </p:sp>
      <p:sp>
        <p:nvSpPr>
          <p:cNvPr id="118" name="Isosceles Triangle 117">
            <a:extLst>
              <a:ext uri="{FF2B5EF4-FFF2-40B4-BE49-F238E27FC236}">
                <a16:creationId xmlns:a16="http://schemas.microsoft.com/office/drawing/2014/main" id="{3F0AA21A-6D87-4206-8EEC-3FD5BA0CE0AE}"/>
              </a:ext>
            </a:extLst>
          </p:cNvPr>
          <p:cNvSpPr>
            <a:spLocks noChangeArrowheads="1"/>
          </p:cNvSpPr>
          <p:nvPr/>
        </p:nvSpPr>
        <p:spPr bwMode="auto">
          <a:xfrm>
            <a:off x="3535209" y="2454400"/>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19" name="Text Box 24">
            <a:extLst>
              <a:ext uri="{FF2B5EF4-FFF2-40B4-BE49-F238E27FC236}">
                <a16:creationId xmlns:a16="http://schemas.microsoft.com/office/drawing/2014/main" id="{3D10B997-FA32-446E-A64F-C16BE48C1D81}"/>
              </a:ext>
            </a:extLst>
          </p:cNvPr>
          <p:cNvSpPr txBox="1">
            <a:spLocks noChangeArrowheads="1"/>
          </p:cNvSpPr>
          <p:nvPr/>
        </p:nvSpPr>
        <p:spPr bwMode="auto">
          <a:xfrm>
            <a:off x="1860756" y="2611937"/>
            <a:ext cx="558118" cy="3598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D0.1</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Mar. 18</a:t>
            </a:r>
          </a:p>
        </p:txBody>
      </p:sp>
      <p:sp>
        <p:nvSpPr>
          <p:cNvPr id="120" name="Isosceles Triangle 119">
            <a:extLst>
              <a:ext uri="{FF2B5EF4-FFF2-40B4-BE49-F238E27FC236}">
                <a16:creationId xmlns:a16="http://schemas.microsoft.com/office/drawing/2014/main" id="{AA437355-9F8B-4A6F-AAB1-840527A829D4}"/>
              </a:ext>
            </a:extLst>
          </p:cNvPr>
          <p:cNvSpPr>
            <a:spLocks noChangeArrowheads="1"/>
          </p:cNvSpPr>
          <p:nvPr/>
        </p:nvSpPr>
        <p:spPr bwMode="auto">
          <a:xfrm>
            <a:off x="2013525" y="2408722"/>
            <a:ext cx="175700"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21" name="Text Box 24">
            <a:extLst>
              <a:ext uri="{FF2B5EF4-FFF2-40B4-BE49-F238E27FC236}">
                <a16:creationId xmlns:a16="http://schemas.microsoft.com/office/drawing/2014/main" id="{A547E5D1-D54B-4250-846D-FE970644BEE5}"/>
              </a:ext>
            </a:extLst>
          </p:cNvPr>
          <p:cNvSpPr txBox="1">
            <a:spLocks noChangeArrowheads="1"/>
          </p:cNvSpPr>
          <p:nvPr/>
        </p:nvSpPr>
        <p:spPr bwMode="auto">
          <a:xfrm>
            <a:off x="1970948" y="3260408"/>
            <a:ext cx="144126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700" dirty="0">
                <a:latin typeface="Arial" panose="020B0604020202020204" pitchFamily="34" charset="0"/>
                <a:cs typeface="Arial" panose="020B0604020202020204" pitchFamily="34" charset="0"/>
              </a:rPr>
              <a:t>5/17-3/21</a:t>
            </a:r>
          </a:p>
        </p:txBody>
      </p:sp>
      <p:sp>
        <p:nvSpPr>
          <p:cNvPr id="125" name="Isosceles Triangle 124">
            <a:extLst>
              <a:ext uri="{FF2B5EF4-FFF2-40B4-BE49-F238E27FC236}">
                <a16:creationId xmlns:a16="http://schemas.microsoft.com/office/drawing/2014/main" id="{7D57DDC4-188E-446F-866B-8D2528A070AE}"/>
              </a:ext>
            </a:extLst>
          </p:cNvPr>
          <p:cNvSpPr>
            <a:spLocks noChangeArrowheads="1"/>
          </p:cNvSpPr>
          <p:nvPr/>
        </p:nvSpPr>
        <p:spPr bwMode="auto">
          <a:xfrm>
            <a:off x="691963" y="2432933"/>
            <a:ext cx="263522"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cxnSp>
        <p:nvCxnSpPr>
          <p:cNvPr id="127" name="Straight Connector 126">
            <a:extLst>
              <a:ext uri="{FF2B5EF4-FFF2-40B4-BE49-F238E27FC236}">
                <a16:creationId xmlns:a16="http://schemas.microsoft.com/office/drawing/2014/main" id="{2D741719-48C6-4978-96AB-33C832196D61}"/>
              </a:ext>
            </a:extLst>
          </p:cNvPr>
          <p:cNvCxnSpPr/>
          <p:nvPr/>
        </p:nvCxnSpPr>
        <p:spPr bwMode="auto">
          <a:xfrm>
            <a:off x="263352" y="3212976"/>
            <a:ext cx="2726844"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44" name="Text Box 24">
            <a:extLst>
              <a:ext uri="{FF2B5EF4-FFF2-40B4-BE49-F238E27FC236}">
                <a16:creationId xmlns:a16="http://schemas.microsoft.com/office/drawing/2014/main" id="{F3200BBA-60BF-4CFD-AE55-831E4690B9CD}"/>
              </a:ext>
            </a:extLst>
          </p:cNvPr>
          <p:cNvSpPr txBox="1">
            <a:spLocks noChangeArrowheads="1"/>
          </p:cNvSpPr>
          <p:nvPr/>
        </p:nvSpPr>
        <p:spPr bwMode="auto">
          <a:xfrm>
            <a:off x="2530161" y="2600190"/>
            <a:ext cx="714755"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July 18</a:t>
            </a:r>
          </a:p>
          <a:p>
            <a:pPr algn="ctr"/>
            <a:r>
              <a:rPr lang="en-US" altLang="en-US" sz="600" dirty="0">
                <a:latin typeface="Arial" panose="020B0604020202020204" pitchFamily="34" charset="0"/>
                <a:cs typeface="Arial" panose="020B0604020202020204" pitchFamily="34" charset="0"/>
              </a:rPr>
              <a:t>Inter.</a:t>
            </a:r>
          </a:p>
          <a:p>
            <a:pPr algn="ctr"/>
            <a:r>
              <a:rPr lang="en-US" altLang="en-US" sz="600" dirty="0">
                <a:latin typeface="Arial" panose="020B0604020202020204" pitchFamily="34" charset="0"/>
                <a:cs typeface="Arial" panose="020B0604020202020204" pitchFamily="34" charset="0"/>
              </a:rPr>
              <a:t>comment</a:t>
            </a:r>
          </a:p>
          <a:p>
            <a:pPr algn="ctr"/>
            <a:r>
              <a:rPr lang="en-US" altLang="en-US" sz="600" dirty="0">
                <a:latin typeface="Arial" panose="020B0604020202020204" pitchFamily="34" charset="0"/>
                <a:cs typeface="Arial" panose="020B0604020202020204" pitchFamily="34" charset="0"/>
              </a:rPr>
              <a:t>collection</a:t>
            </a:r>
          </a:p>
        </p:txBody>
      </p:sp>
      <p:sp>
        <p:nvSpPr>
          <p:cNvPr id="145" name="Isosceles Triangle 144">
            <a:extLst>
              <a:ext uri="{FF2B5EF4-FFF2-40B4-BE49-F238E27FC236}">
                <a16:creationId xmlns:a16="http://schemas.microsoft.com/office/drawing/2014/main" id="{3B28E869-CA25-4246-8BD5-AE35F55D5CDD}"/>
              </a:ext>
            </a:extLst>
          </p:cNvPr>
          <p:cNvSpPr>
            <a:spLocks noChangeArrowheads="1"/>
          </p:cNvSpPr>
          <p:nvPr/>
        </p:nvSpPr>
        <p:spPr bwMode="auto">
          <a:xfrm>
            <a:off x="2795762" y="2415341"/>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6" name="Isosceles Triangle 145">
            <a:extLst>
              <a:ext uri="{FF2B5EF4-FFF2-40B4-BE49-F238E27FC236}">
                <a16:creationId xmlns:a16="http://schemas.microsoft.com/office/drawing/2014/main" id="{0B294817-DEC4-4480-B07A-9DD6DE770F4D}"/>
              </a:ext>
            </a:extLst>
          </p:cNvPr>
          <p:cNvSpPr>
            <a:spLocks noChangeArrowheads="1"/>
          </p:cNvSpPr>
          <p:nvPr/>
        </p:nvSpPr>
        <p:spPr bwMode="auto">
          <a:xfrm>
            <a:off x="2849037" y="2414094"/>
            <a:ext cx="170954" cy="227013"/>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p>
            <a:endParaRPr lang="en-US" altLang="en-US" sz="1200">
              <a:solidFill>
                <a:schemeClr val="tx1"/>
              </a:solidFill>
              <a:latin typeface="Arial" panose="020B0604020202020204" pitchFamily="34" charset="0"/>
              <a:ea typeface="MS PGothic" panose="020B0600070205080204" pitchFamily="34" charset="-128"/>
              <a:cs typeface="Arial" panose="020B0604020202020204" pitchFamily="34" charset="0"/>
            </a:endParaRPr>
          </a:p>
        </p:txBody>
      </p:sp>
      <p:sp>
        <p:nvSpPr>
          <p:cNvPr id="147" name="Text Box 24">
            <a:extLst>
              <a:ext uri="{FF2B5EF4-FFF2-40B4-BE49-F238E27FC236}">
                <a16:creationId xmlns:a16="http://schemas.microsoft.com/office/drawing/2014/main" id="{41ECCC80-8D2F-411C-A046-A1EE9D099118}"/>
              </a:ext>
            </a:extLst>
          </p:cNvPr>
          <p:cNvSpPr txBox="1">
            <a:spLocks noChangeArrowheads="1"/>
          </p:cNvSpPr>
          <p:nvPr/>
        </p:nvSpPr>
        <p:spPr bwMode="auto">
          <a:xfrm>
            <a:off x="2443807" y="2368058"/>
            <a:ext cx="436592"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SFD</a:t>
            </a:r>
          </a:p>
          <a:p>
            <a:pPr algn="ctr"/>
            <a:r>
              <a:rPr lang="en-US" altLang="en-US" sz="600" dirty="0">
                <a:latin typeface="Arial" panose="020B0604020202020204" pitchFamily="34" charset="0"/>
                <a:cs typeface="Arial" panose="020B0604020202020204" pitchFamily="34" charset="0"/>
              </a:rPr>
              <a:t>Final</a:t>
            </a:r>
          </a:p>
        </p:txBody>
      </p:sp>
      <p:cxnSp>
        <p:nvCxnSpPr>
          <p:cNvPr id="148" name="Straight Connector 147">
            <a:extLst>
              <a:ext uri="{FF2B5EF4-FFF2-40B4-BE49-F238E27FC236}">
                <a16:creationId xmlns:a16="http://schemas.microsoft.com/office/drawing/2014/main" id="{EDD273A8-30CE-4248-B9F8-E11D790DC1DE}"/>
              </a:ext>
            </a:extLst>
          </p:cNvPr>
          <p:cNvCxnSpPr/>
          <p:nvPr/>
        </p:nvCxnSpPr>
        <p:spPr bwMode="auto">
          <a:xfrm>
            <a:off x="810588" y="3546728"/>
            <a:ext cx="4356000" cy="733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50" name="Isosceles Triangle 149">
            <a:extLst>
              <a:ext uri="{FF2B5EF4-FFF2-40B4-BE49-F238E27FC236}">
                <a16:creationId xmlns:a16="http://schemas.microsoft.com/office/drawing/2014/main" id="{59441D21-CA4C-46FD-A061-1300276B8C4B}"/>
              </a:ext>
            </a:extLst>
          </p:cNvPr>
          <p:cNvSpPr>
            <a:spLocks noChangeArrowheads="1"/>
          </p:cNvSpPr>
          <p:nvPr/>
        </p:nvSpPr>
        <p:spPr bwMode="auto">
          <a:xfrm>
            <a:off x="3592204" y="2449991"/>
            <a:ext cx="173999" cy="180386"/>
          </a:xfrm>
          <a:prstGeom prst="triangle">
            <a:avLst>
              <a:gd name="adj" fmla="val 50000"/>
            </a:avLst>
          </a:prstGeom>
          <a:solidFill>
            <a:schemeClr val="accent1"/>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1" name="Text Box 24">
            <a:extLst>
              <a:ext uri="{FF2B5EF4-FFF2-40B4-BE49-F238E27FC236}">
                <a16:creationId xmlns:a16="http://schemas.microsoft.com/office/drawing/2014/main" id="{7257137D-C140-42D2-AF82-E571EE3A14B0}"/>
              </a:ext>
            </a:extLst>
          </p:cNvPr>
          <p:cNvSpPr txBox="1">
            <a:spLocks noChangeArrowheads="1"/>
          </p:cNvSpPr>
          <p:nvPr/>
        </p:nvSpPr>
        <p:spPr bwMode="auto">
          <a:xfrm>
            <a:off x="3687931" y="2383595"/>
            <a:ext cx="658690" cy="2675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Initial</a:t>
            </a:r>
          </a:p>
          <a:p>
            <a:pPr algn="ctr"/>
            <a:r>
              <a:rPr lang="en-US" altLang="en-US" sz="600" dirty="0">
                <a:latin typeface="Arial" panose="020B0604020202020204" pitchFamily="34" charset="0"/>
                <a:cs typeface="Arial" panose="020B0604020202020204" pitchFamily="34" charset="0"/>
              </a:rPr>
              <a:t>WG ballot</a:t>
            </a:r>
          </a:p>
        </p:txBody>
      </p:sp>
      <p:sp>
        <p:nvSpPr>
          <p:cNvPr id="152" name="Rectangle 151">
            <a:extLst>
              <a:ext uri="{FF2B5EF4-FFF2-40B4-BE49-F238E27FC236}">
                <a16:creationId xmlns:a16="http://schemas.microsoft.com/office/drawing/2014/main" id="{57180947-F2CF-4175-986E-88B56A3D5595}"/>
              </a:ext>
            </a:extLst>
          </p:cNvPr>
          <p:cNvSpPr/>
          <p:nvPr/>
        </p:nvSpPr>
        <p:spPr>
          <a:xfrm>
            <a:off x="2999656" y="3262946"/>
            <a:ext cx="777310"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CC28</a:t>
            </a:r>
          </a:p>
        </p:txBody>
      </p:sp>
      <p:sp>
        <p:nvSpPr>
          <p:cNvPr id="153" name="Rectangle 152">
            <a:extLst>
              <a:ext uri="{FF2B5EF4-FFF2-40B4-BE49-F238E27FC236}">
                <a16:creationId xmlns:a16="http://schemas.microsoft.com/office/drawing/2014/main" id="{CC30AC72-C1DB-4389-9759-AAF9081BE28B}"/>
              </a:ext>
            </a:extLst>
          </p:cNvPr>
          <p:cNvSpPr/>
          <p:nvPr/>
        </p:nvSpPr>
        <p:spPr>
          <a:xfrm>
            <a:off x="3766413" y="3260408"/>
            <a:ext cx="1373074" cy="245822"/>
          </a:xfrm>
          <a:prstGeom prst="rect">
            <a:avLst/>
          </a:prstGeom>
          <a:solidFill>
            <a:srgbClr val="00B05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p>
            <a:r>
              <a:rPr lang="en-US" sz="1100" dirty="0">
                <a:solidFill>
                  <a:schemeClr val="tx1"/>
                </a:solidFill>
              </a:rPr>
              <a:t>LB240 CR </a:t>
            </a:r>
          </a:p>
        </p:txBody>
      </p:sp>
      <p:sp>
        <p:nvSpPr>
          <p:cNvPr id="155" name="Oval Callout 93">
            <a:extLst>
              <a:ext uri="{FF2B5EF4-FFF2-40B4-BE49-F238E27FC236}">
                <a16:creationId xmlns:a16="http://schemas.microsoft.com/office/drawing/2014/main" id="{CFEDDDC9-704E-402C-80F9-97FD7D66F6C7}"/>
              </a:ext>
            </a:extLst>
          </p:cNvPr>
          <p:cNvSpPr/>
          <p:nvPr/>
        </p:nvSpPr>
        <p:spPr bwMode="auto">
          <a:xfrm>
            <a:off x="3175124" y="3895266"/>
            <a:ext cx="722362" cy="487541"/>
          </a:xfrm>
          <a:prstGeom prst="wedgeEllipseCallout">
            <a:avLst>
              <a:gd name="adj1" fmla="val 32914"/>
              <a:gd name="adj2" fmla="val -13288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Initial WG ballot LB240 </a:t>
            </a:r>
            <a:r>
              <a:rPr kumimoji="0" lang="en-US" sz="800" b="1" i="0" u="none" strike="noStrike" cap="none" normalizeH="0" baseline="0" dirty="0">
                <a:ln>
                  <a:noFill/>
                </a:ln>
                <a:solidFill>
                  <a:schemeClr val="tx1"/>
                </a:solidFill>
                <a:effectLst/>
              </a:rPr>
              <a:t>Pass</a:t>
            </a:r>
          </a:p>
        </p:txBody>
      </p:sp>
      <p:sp>
        <p:nvSpPr>
          <p:cNvPr id="156" name="Oval Callout 61">
            <a:extLst>
              <a:ext uri="{FF2B5EF4-FFF2-40B4-BE49-F238E27FC236}">
                <a16:creationId xmlns:a16="http://schemas.microsoft.com/office/drawing/2014/main" id="{C1460C53-55DE-4E69-8306-D9EEC5D6D472}"/>
              </a:ext>
            </a:extLst>
          </p:cNvPr>
          <p:cNvSpPr/>
          <p:nvPr/>
        </p:nvSpPr>
        <p:spPr bwMode="auto">
          <a:xfrm>
            <a:off x="2283685" y="3895267"/>
            <a:ext cx="519343" cy="289185"/>
          </a:xfrm>
          <a:prstGeom prst="wedgeEllipseCallout">
            <a:avLst>
              <a:gd name="adj1" fmla="val 88219"/>
              <a:gd name="adj2" fmla="val -304231"/>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SF</a:t>
            </a:r>
            <a:r>
              <a:rPr kumimoji="0" lang="en-US" sz="800" b="1" i="0" u="none" strike="noStrike" cap="none" normalizeH="0" baseline="0" dirty="0">
                <a:ln>
                  <a:noFill/>
                </a:ln>
                <a:solidFill>
                  <a:schemeClr val="tx1"/>
                </a:solidFill>
                <a:effectLst/>
                <a:latin typeface="Times New Roman" pitchFamily="16" charset="0"/>
                <a:ea typeface="MS Gothic" charset="-128"/>
              </a:rPr>
              <a:t>D Freeze</a:t>
            </a:r>
          </a:p>
        </p:txBody>
      </p:sp>
      <p:sp>
        <p:nvSpPr>
          <p:cNvPr id="161" name="Rectangle 160">
            <a:extLst>
              <a:ext uri="{FF2B5EF4-FFF2-40B4-BE49-F238E27FC236}">
                <a16:creationId xmlns:a16="http://schemas.microsoft.com/office/drawing/2014/main" id="{F91C410D-A0F8-489D-9873-3E5D0C80D27A}"/>
              </a:ext>
            </a:extLst>
          </p:cNvPr>
          <p:cNvSpPr/>
          <p:nvPr/>
        </p:nvSpPr>
        <p:spPr>
          <a:xfrm>
            <a:off x="5136613" y="3260557"/>
            <a:ext cx="1927894" cy="245673"/>
          </a:xfrm>
          <a:prstGeom prst="rect">
            <a:avLst/>
          </a:prstGeom>
          <a:gradFill flip="none" rotWithShape="1">
            <a:gsLst>
              <a:gs pos="0">
                <a:srgbClr val="FFFF00"/>
              </a:gs>
              <a:gs pos="0">
                <a:srgbClr val="FFFF00"/>
              </a:gs>
              <a:gs pos="0">
                <a:srgbClr val="FFFF00"/>
              </a:gs>
              <a:gs pos="4000">
                <a:srgbClr val="00B050"/>
              </a:gs>
            </a:gsLst>
            <a:lin ang="10800000" scaled="1"/>
            <a:tileRect/>
          </a:gra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LB249</a:t>
            </a:r>
          </a:p>
        </p:txBody>
      </p:sp>
      <p:sp>
        <p:nvSpPr>
          <p:cNvPr id="163" name="Oval Callout 93">
            <a:extLst>
              <a:ext uri="{FF2B5EF4-FFF2-40B4-BE49-F238E27FC236}">
                <a16:creationId xmlns:a16="http://schemas.microsoft.com/office/drawing/2014/main" id="{A55DFAB0-5797-465C-B664-371760473364}"/>
              </a:ext>
            </a:extLst>
          </p:cNvPr>
          <p:cNvSpPr/>
          <p:nvPr/>
        </p:nvSpPr>
        <p:spPr bwMode="auto">
          <a:xfrm>
            <a:off x="4151784" y="3895265"/>
            <a:ext cx="1006530" cy="487541"/>
          </a:xfrm>
          <a:prstGeom prst="wedgeEllipseCallout">
            <a:avLst>
              <a:gd name="adj1" fmla="val 48514"/>
              <a:gd name="adj2" fmla="val -129092"/>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LB240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recirc. </a:t>
            </a:r>
            <a:r>
              <a:rPr lang="en-US" sz="800" b="1" dirty="0" err="1">
                <a:solidFill>
                  <a:schemeClr val="tx1"/>
                </a:solidFill>
              </a:rPr>
              <a:t>init</a:t>
            </a:r>
            <a:endParaRPr kumimoji="0" lang="en-US" sz="800" b="1" i="0" u="none" strike="noStrike" cap="none" normalizeH="0" baseline="0" dirty="0">
              <a:ln>
                <a:noFill/>
              </a:ln>
              <a:solidFill>
                <a:schemeClr val="tx1"/>
              </a:solidFill>
              <a:effectLst/>
            </a:endParaRPr>
          </a:p>
        </p:txBody>
      </p:sp>
      <p:cxnSp>
        <p:nvCxnSpPr>
          <p:cNvPr id="164" name="Straight Connector 163">
            <a:extLst>
              <a:ext uri="{FF2B5EF4-FFF2-40B4-BE49-F238E27FC236}">
                <a16:creationId xmlns:a16="http://schemas.microsoft.com/office/drawing/2014/main" id="{52E32D23-69F6-49BA-9523-CDB5CBFEF3BF}"/>
              </a:ext>
            </a:extLst>
          </p:cNvPr>
          <p:cNvCxnSpPr/>
          <p:nvPr/>
        </p:nvCxnSpPr>
        <p:spPr bwMode="auto">
          <a:xfrm>
            <a:off x="5195919" y="3554728"/>
            <a:ext cx="1800000" cy="0"/>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165" name="Oval Callout 93">
            <a:extLst>
              <a:ext uri="{FF2B5EF4-FFF2-40B4-BE49-F238E27FC236}">
                <a16:creationId xmlns:a16="http://schemas.microsoft.com/office/drawing/2014/main" id="{053659BB-C70B-464E-B908-B4640A2FBA93}"/>
              </a:ext>
            </a:extLst>
          </p:cNvPr>
          <p:cNvSpPr/>
          <p:nvPr/>
        </p:nvSpPr>
        <p:spPr bwMode="auto">
          <a:xfrm>
            <a:off x="6640492" y="3908423"/>
            <a:ext cx="1006530" cy="487541"/>
          </a:xfrm>
          <a:prstGeom prst="wedgeEllipseCallout">
            <a:avLst>
              <a:gd name="adj1" fmla="val -7481"/>
              <a:gd name="adj2" fmla="val -130139"/>
            </a:avLst>
          </a:prstGeom>
          <a:solidFill>
            <a:srgbClr val="00B8FF">
              <a:alpha val="37000"/>
            </a:srgbClr>
          </a:solidFill>
          <a:ln w="9525" cap="flat" cmpd="sng" algn="ctr">
            <a:solidFill>
              <a:schemeClr val="tx1"/>
            </a:solidFill>
            <a:prstDash val="solid"/>
            <a:round/>
            <a:headEnd type="none" w="med" len="med"/>
            <a:tailEnd type="none" w="med" len="med"/>
          </a:ln>
          <a:effectLst/>
        </p:spPr>
        <p:txBody>
          <a:bodyPr vert="horz" wrap="square" lIns="0" tIns="0" rIns="0" bIns="0" numCol="1" rtlCol="0" anchor="t" anchorCtr="0" compatLnSpc="1">
            <a:prstTxWarp prst="textNoShape">
              <a:avLst/>
            </a:prstTxWarp>
          </a:bodyPr>
          <a:lstStyle/>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LB249 completion/</a:t>
            </a:r>
          </a:p>
          <a:p>
            <a:pPr marL="0" marR="0" indent="0" algn="ct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lang="en-US" sz="800" b="1" dirty="0">
                <a:solidFill>
                  <a:schemeClr val="tx1"/>
                </a:solidFill>
              </a:rPr>
              <a:t>2</a:t>
            </a:r>
            <a:r>
              <a:rPr lang="en-US" sz="800" b="1" baseline="30000" dirty="0">
                <a:solidFill>
                  <a:schemeClr val="tx1"/>
                </a:solidFill>
              </a:rPr>
              <a:t>nd</a:t>
            </a:r>
            <a:r>
              <a:rPr lang="en-US" sz="800" b="1" dirty="0">
                <a:solidFill>
                  <a:schemeClr val="tx1"/>
                </a:solidFill>
              </a:rPr>
              <a:t> recirculation</a:t>
            </a:r>
            <a:endParaRPr kumimoji="0" lang="en-US" sz="800" b="1" i="0" u="none" strike="noStrike" cap="none" normalizeH="0" baseline="0" dirty="0">
              <a:ln>
                <a:noFill/>
              </a:ln>
              <a:solidFill>
                <a:schemeClr val="tx1"/>
              </a:solidFill>
              <a:effectLst/>
            </a:endParaRPr>
          </a:p>
        </p:txBody>
      </p:sp>
      <p:grpSp>
        <p:nvGrpSpPr>
          <p:cNvPr id="3" name="Group 2">
            <a:extLst>
              <a:ext uri="{FF2B5EF4-FFF2-40B4-BE49-F238E27FC236}">
                <a16:creationId xmlns:a16="http://schemas.microsoft.com/office/drawing/2014/main" id="{757B8210-E1F5-41BF-AE46-573C5029F80A}"/>
              </a:ext>
            </a:extLst>
          </p:cNvPr>
          <p:cNvGrpSpPr/>
          <p:nvPr/>
        </p:nvGrpSpPr>
        <p:grpSpPr>
          <a:xfrm>
            <a:off x="6754638" y="2425355"/>
            <a:ext cx="4401745" cy="682536"/>
            <a:chOff x="6369381" y="2399487"/>
            <a:chExt cx="4401745" cy="682536"/>
          </a:xfrm>
        </p:grpSpPr>
        <p:sp>
          <p:nvSpPr>
            <p:cNvPr id="111" name="Isosceles Triangle 110">
              <a:extLst>
                <a:ext uri="{FF2B5EF4-FFF2-40B4-BE49-F238E27FC236}">
                  <a16:creationId xmlns:a16="http://schemas.microsoft.com/office/drawing/2014/main" id="{DD1F662E-8959-49A4-88BE-5AE6F718E288}"/>
                </a:ext>
              </a:extLst>
            </p:cNvPr>
            <p:cNvSpPr>
              <a:spLocks noChangeArrowheads="1"/>
            </p:cNvSpPr>
            <p:nvPr/>
          </p:nvSpPr>
          <p:spPr bwMode="auto">
            <a:xfrm>
              <a:off x="8133792" y="2404068"/>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7" name="Text Box 26">
              <a:extLst>
                <a:ext uri="{FF2B5EF4-FFF2-40B4-BE49-F238E27FC236}">
                  <a16:creationId xmlns:a16="http://schemas.microsoft.com/office/drawing/2014/main" id="{1BB62CF0-E562-4410-9872-349190F1677A}"/>
                </a:ext>
              </a:extLst>
            </p:cNvPr>
            <p:cNvSpPr txBox="1">
              <a:spLocks noChangeArrowheads="1"/>
            </p:cNvSpPr>
            <p:nvPr/>
          </p:nvSpPr>
          <p:spPr bwMode="auto">
            <a:xfrm flipH="1">
              <a:off x="6369381" y="2629838"/>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3.0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01-2021</a:t>
              </a:r>
            </a:p>
            <a:p>
              <a:pPr algn="ctr"/>
              <a:r>
                <a:rPr lang="en-US" altLang="en-US" sz="600" dirty="0">
                  <a:latin typeface="Arial" panose="020B0604020202020204" pitchFamily="34" charset="0"/>
                  <a:cs typeface="Arial" panose="020B0604020202020204" pitchFamily="34" charset="0"/>
                </a:rPr>
                <a:t>Recirculation</a:t>
              </a:r>
            </a:p>
          </p:txBody>
        </p:sp>
        <p:sp>
          <p:nvSpPr>
            <p:cNvPr id="158" name="Isosceles Triangle 157">
              <a:extLst>
                <a:ext uri="{FF2B5EF4-FFF2-40B4-BE49-F238E27FC236}">
                  <a16:creationId xmlns:a16="http://schemas.microsoft.com/office/drawing/2014/main" id="{1829E6D2-C959-48D2-9FC0-FFED226D051A}"/>
                </a:ext>
              </a:extLst>
            </p:cNvPr>
            <p:cNvSpPr>
              <a:spLocks noChangeArrowheads="1"/>
            </p:cNvSpPr>
            <p:nvPr/>
          </p:nvSpPr>
          <p:spPr bwMode="auto">
            <a:xfrm flipH="1">
              <a:off x="6568637" y="2410448"/>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59" name="Text Box 26">
              <a:extLst>
                <a:ext uri="{FF2B5EF4-FFF2-40B4-BE49-F238E27FC236}">
                  <a16:creationId xmlns:a16="http://schemas.microsoft.com/office/drawing/2014/main" id="{E8DE5F9A-9D3C-4C73-BFC7-EED51F4D1918}"/>
                </a:ext>
              </a:extLst>
            </p:cNvPr>
            <p:cNvSpPr txBox="1">
              <a:spLocks noChangeArrowheads="1"/>
            </p:cNvSpPr>
            <p:nvPr/>
          </p:nvSpPr>
          <p:spPr bwMode="auto">
            <a:xfrm flipH="1">
              <a:off x="7325204" y="2618877"/>
              <a:ext cx="650149" cy="4521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600" dirty="0">
                  <a:latin typeface="Arial" panose="020B0604020202020204" pitchFamily="34" charset="0"/>
                  <a:cs typeface="Arial" panose="020B0604020202020204" pitchFamily="34" charset="0"/>
                </a:rPr>
                <a:t>.11az</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Draft 4.0</a:t>
              </a:r>
              <a:br>
                <a:rPr lang="en-US" altLang="en-US" sz="600" dirty="0">
                  <a:latin typeface="Arial" panose="020B0604020202020204" pitchFamily="34" charset="0"/>
                  <a:cs typeface="Arial" panose="020B0604020202020204" pitchFamily="34" charset="0"/>
                </a:rPr>
              </a:br>
              <a:r>
                <a:rPr lang="en-US" altLang="en-US" sz="600" dirty="0">
                  <a:latin typeface="Arial" panose="020B0604020202020204" pitchFamily="34" charset="0"/>
                  <a:cs typeface="Arial" panose="020B0604020202020204" pitchFamily="34" charset="0"/>
                </a:rPr>
                <a:t>07-2021</a:t>
              </a:r>
            </a:p>
            <a:p>
              <a:pPr algn="ctr"/>
              <a:r>
                <a:rPr lang="en-US" altLang="en-US" sz="600" dirty="0">
                  <a:latin typeface="Arial" panose="020B0604020202020204" pitchFamily="34" charset="0"/>
                  <a:cs typeface="Arial" panose="020B0604020202020204" pitchFamily="34" charset="0"/>
                </a:rPr>
                <a:t>Recirculation</a:t>
              </a:r>
            </a:p>
          </p:txBody>
        </p:sp>
        <p:sp>
          <p:nvSpPr>
            <p:cNvPr id="160" name="Isosceles Triangle 159">
              <a:extLst>
                <a:ext uri="{FF2B5EF4-FFF2-40B4-BE49-F238E27FC236}">
                  <a16:creationId xmlns:a16="http://schemas.microsoft.com/office/drawing/2014/main" id="{3A3D8048-3EBA-46FE-9184-5444CD320345}"/>
                </a:ext>
              </a:extLst>
            </p:cNvPr>
            <p:cNvSpPr>
              <a:spLocks noChangeArrowheads="1"/>
            </p:cNvSpPr>
            <p:nvPr/>
          </p:nvSpPr>
          <p:spPr bwMode="auto">
            <a:xfrm flipH="1">
              <a:off x="7543305" y="2399487"/>
              <a:ext cx="248998" cy="217487"/>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62" name="Text Box 29">
              <a:extLst>
                <a:ext uri="{FF2B5EF4-FFF2-40B4-BE49-F238E27FC236}">
                  <a16:creationId xmlns:a16="http://schemas.microsoft.com/office/drawing/2014/main" id="{4D338DF7-FA29-482B-919B-2A35726598BC}"/>
                </a:ext>
              </a:extLst>
            </p:cNvPr>
            <p:cNvSpPr txBox="1">
              <a:spLocks noChangeArrowheads="1"/>
            </p:cNvSpPr>
            <p:nvPr/>
          </p:nvSpPr>
          <p:spPr bwMode="auto">
            <a:xfrm flipH="1">
              <a:off x="7863484" y="2664277"/>
              <a:ext cx="799587" cy="31368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500" b="0" dirty="0"/>
                <a:t>.11az</a:t>
              </a:r>
              <a:br>
                <a:rPr lang="en-US" altLang="en-US" sz="500" b="0" dirty="0"/>
              </a:br>
              <a:r>
                <a:rPr lang="en-US" altLang="en-US" sz="500" b="0" dirty="0"/>
                <a:t> MDR and SA ballots</a:t>
              </a:r>
            </a:p>
            <a:p>
              <a:r>
                <a:rPr lang="en-US" altLang="en-US" sz="500" b="0" dirty="0"/>
                <a:t> 11-2021</a:t>
              </a:r>
            </a:p>
          </p:txBody>
        </p:sp>
        <p:sp>
          <p:nvSpPr>
            <p:cNvPr id="171" name="Isosceles Triangle 170">
              <a:extLst>
                <a:ext uri="{FF2B5EF4-FFF2-40B4-BE49-F238E27FC236}">
                  <a16:creationId xmlns:a16="http://schemas.microsoft.com/office/drawing/2014/main" id="{DCC5BBF5-68C6-48CF-B621-AF59B163E79E}"/>
                </a:ext>
              </a:extLst>
            </p:cNvPr>
            <p:cNvSpPr>
              <a:spLocks noChangeArrowheads="1"/>
            </p:cNvSpPr>
            <p:nvPr/>
          </p:nvSpPr>
          <p:spPr bwMode="auto">
            <a:xfrm>
              <a:off x="10257097" y="2405685"/>
              <a:ext cx="228472" cy="222250"/>
            </a:xfrm>
            <a:prstGeom prst="triangle">
              <a:avLst>
                <a:gd name="adj" fmla="val 50000"/>
              </a:avLst>
            </a:prstGeom>
            <a:solidFill>
              <a:srgbClr val="FFFF00"/>
            </a:solidFill>
            <a:ln w="9525" algn="ctr">
              <a:solidFill>
                <a:schemeClr val="tx1"/>
              </a:solidFill>
              <a:round/>
              <a:headEnd/>
              <a:tailEnd/>
            </a:ln>
          </p:spPr>
          <p:txBody>
            <a:bodyPr lIns="91434" tIns="45716" rIns="91434" bIns="45716"/>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a:latin typeface="Arial" panose="020B0604020202020204" pitchFamily="34" charset="0"/>
                <a:cs typeface="Arial" panose="020B0604020202020204" pitchFamily="34" charset="0"/>
              </a:endParaRPr>
            </a:p>
          </p:txBody>
        </p:sp>
        <p:sp>
          <p:nvSpPr>
            <p:cNvPr id="172" name="Text Box 29">
              <a:extLst>
                <a:ext uri="{FF2B5EF4-FFF2-40B4-BE49-F238E27FC236}">
                  <a16:creationId xmlns:a16="http://schemas.microsoft.com/office/drawing/2014/main" id="{A4BE7802-A5F3-45C9-B17C-6A16E32A1182}"/>
                </a:ext>
              </a:extLst>
            </p:cNvPr>
            <p:cNvSpPr txBox="1">
              <a:spLocks noChangeArrowheads="1"/>
            </p:cNvSpPr>
            <p:nvPr/>
          </p:nvSpPr>
          <p:spPr bwMode="auto">
            <a:xfrm flipH="1">
              <a:off x="9971539" y="2666070"/>
              <a:ext cx="799587" cy="190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defPPr>
                <a:defRPr lang="en-GB"/>
              </a:defPPr>
              <a:lvl1pPr algn="ctr">
                <a:defRPr sz="800" b="1">
                  <a:solidFill>
                    <a:schemeClr val="tx1"/>
                  </a:solidFill>
                  <a:latin typeface="Arial" panose="020B0604020202020204" pitchFamily="34" charset="0"/>
                  <a:ea typeface="MS PGothic" panose="020B0600070205080204" pitchFamily="34" charset="-128"/>
                  <a:cs typeface="Arial" panose="020B0604020202020204" pitchFamily="34" charset="0"/>
                </a:defRPr>
              </a:lvl1pPr>
              <a:lvl2pPr>
                <a:defRPr sz="1200">
                  <a:solidFill>
                    <a:schemeClr val="tx1"/>
                  </a:solidFill>
                  <a:latin typeface="Times New Roman" panose="02020603050405020304" pitchFamily="18" charset="0"/>
                  <a:ea typeface="MS PGothic" panose="020B0600070205080204" pitchFamily="34" charset="-128"/>
                </a:defRPr>
              </a:lvl2pPr>
              <a:lvl3pPr>
                <a:defRPr sz="1200">
                  <a:solidFill>
                    <a:schemeClr val="tx1"/>
                  </a:solidFill>
                  <a:latin typeface="Times New Roman" panose="02020603050405020304" pitchFamily="18" charset="0"/>
                  <a:ea typeface="MS PGothic" panose="020B0600070205080204" pitchFamily="34" charset="-128"/>
                </a:defRPr>
              </a:lvl3pPr>
              <a:lvl4pPr>
                <a:defRPr sz="1200">
                  <a:solidFill>
                    <a:schemeClr val="tx1"/>
                  </a:solidFill>
                  <a:latin typeface="Times New Roman" panose="02020603050405020304" pitchFamily="18" charset="0"/>
                  <a:ea typeface="MS PGothic" panose="020B0600070205080204" pitchFamily="34" charset="-128"/>
                </a:defRPr>
              </a:lvl4pPr>
              <a:lvl5pPr>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r>
                <a:rPr lang="en-US" altLang="en-US" sz="700" b="0" dirty="0"/>
                <a:t>Publication</a:t>
              </a:r>
            </a:p>
          </p:txBody>
        </p:sp>
      </p:grpSp>
      <p:sp>
        <p:nvSpPr>
          <p:cNvPr id="168" name="Rectangle 167">
            <a:extLst>
              <a:ext uri="{FF2B5EF4-FFF2-40B4-BE49-F238E27FC236}">
                <a16:creationId xmlns:a16="http://schemas.microsoft.com/office/drawing/2014/main" id="{A6609AD8-0BD0-4DE6-98A2-627D5F941659}"/>
              </a:ext>
            </a:extLst>
          </p:cNvPr>
          <p:cNvSpPr/>
          <p:nvPr/>
        </p:nvSpPr>
        <p:spPr>
          <a:xfrm>
            <a:off x="7055129" y="3262769"/>
            <a:ext cx="1037171"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Next LB</a:t>
            </a:r>
          </a:p>
        </p:txBody>
      </p:sp>
      <p:sp>
        <p:nvSpPr>
          <p:cNvPr id="170" name="Rectangle 169">
            <a:extLst>
              <a:ext uri="{FF2B5EF4-FFF2-40B4-BE49-F238E27FC236}">
                <a16:creationId xmlns:a16="http://schemas.microsoft.com/office/drawing/2014/main" id="{67AF27AE-0EAD-4603-A050-028DEEF65666}"/>
              </a:ext>
            </a:extLst>
          </p:cNvPr>
          <p:cNvSpPr/>
          <p:nvPr/>
        </p:nvSpPr>
        <p:spPr>
          <a:xfrm>
            <a:off x="8414480" y="3262620"/>
            <a:ext cx="799587" cy="241084"/>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1</a:t>
            </a:r>
            <a:r>
              <a:rPr lang="en-US" sz="1100" baseline="30000" dirty="0">
                <a:solidFill>
                  <a:schemeClr val="tx1"/>
                </a:solidFill>
              </a:rPr>
              <a:t>st</a:t>
            </a:r>
            <a:r>
              <a:rPr lang="en-US" sz="1100" dirty="0">
                <a:solidFill>
                  <a:schemeClr val="tx1"/>
                </a:solidFill>
              </a:rPr>
              <a:t> SA</a:t>
            </a:r>
          </a:p>
        </p:txBody>
      </p:sp>
      <p:sp>
        <p:nvSpPr>
          <p:cNvPr id="173" name="Rectangle 172">
            <a:extLst>
              <a:ext uri="{FF2B5EF4-FFF2-40B4-BE49-F238E27FC236}">
                <a16:creationId xmlns:a16="http://schemas.microsoft.com/office/drawing/2014/main" id="{F4CFBCF5-0562-4CD1-8BE5-1D5BE737664D}"/>
              </a:ext>
            </a:extLst>
          </p:cNvPr>
          <p:cNvSpPr/>
          <p:nvPr/>
        </p:nvSpPr>
        <p:spPr>
          <a:xfrm>
            <a:off x="9201477" y="3260435"/>
            <a:ext cx="646913" cy="24832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2</a:t>
            </a:r>
            <a:r>
              <a:rPr lang="en-US" sz="1100" baseline="30000" dirty="0">
                <a:solidFill>
                  <a:schemeClr val="tx1"/>
                </a:solidFill>
              </a:rPr>
              <a:t>nd</a:t>
            </a:r>
            <a:r>
              <a:rPr lang="en-US" sz="1100" dirty="0">
                <a:solidFill>
                  <a:schemeClr val="tx1"/>
                </a:solidFill>
              </a:rPr>
              <a:t> SA</a:t>
            </a:r>
          </a:p>
        </p:txBody>
      </p:sp>
      <p:cxnSp>
        <p:nvCxnSpPr>
          <p:cNvPr id="175" name="Straight Arrow Connector 174">
            <a:extLst>
              <a:ext uri="{FF2B5EF4-FFF2-40B4-BE49-F238E27FC236}">
                <a16:creationId xmlns:a16="http://schemas.microsoft.com/office/drawing/2014/main" id="{AD840292-5427-4EA2-B554-160646EB1691}"/>
              </a:ext>
            </a:extLst>
          </p:cNvPr>
          <p:cNvCxnSpPr>
            <a:cxnSpLocks/>
          </p:cNvCxnSpPr>
          <p:nvPr/>
        </p:nvCxnSpPr>
        <p:spPr bwMode="auto">
          <a:xfrm flipV="1">
            <a:off x="6439771" y="3503693"/>
            <a:ext cx="1" cy="176926"/>
          </a:xfrm>
          <a:prstGeom prst="straightConnector1">
            <a:avLst/>
          </a:prstGeom>
          <a:solidFill>
            <a:srgbClr val="00B8FF"/>
          </a:solidFill>
          <a:ln w="19050" cap="flat" cmpd="sng" algn="ctr">
            <a:solidFill>
              <a:schemeClr val="tx1"/>
            </a:solidFill>
            <a:prstDash val="solid"/>
            <a:round/>
            <a:headEnd type="none" w="lg" len="lg"/>
            <a:tailEnd type="stealth" w="lg" len="lg"/>
          </a:ln>
          <a:effectLst/>
        </p:spPr>
      </p:cxnSp>
      <p:sp>
        <p:nvSpPr>
          <p:cNvPr id="169" name="Rectangle 168">
            <a:extLst>
              <a:ext uri="{FF2B5EF4-FFF2-40B4-BE49-F238E27FC236}">
                <a16:creationId xmlns:a16="http://schemas.microsoft.com/office/drawing/2014/main" id="{8200F9A2-67E5-4987-9546-12211A6042BD}"/>
              </a:ext>
            </a:extLst>
          </p:cNvPr>
          <p:cNvSpPr/>
          <p:nvPr/>
        </p:nvSpPr>
        <p:spPr>
          <a:xfrm>
            <a:off x="8092303" y="3262305"/>
            <a:ext cx="523977" cy="243918"/>
          </a:xfrm>
          <a:prstGeom prst="rect">
            <a:avLst/>
          </a:prstGeom>
          <a:solidFill>
            <a:srgbClr val="FFFF00"/>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lIns="0" tIns="0" rIns="0" bIns="0" anchor="ctr"/>
          <a:lstStyle/>
          <a:p>
            <a:pPr algn="ctr">
              <a:defRPr/>
            </a:pPr>
            <a:r>
              <a:rPr lang="en-US" sz="1100" dirty="0">
                <a:solidFill>
                  <a:schemeClr val="tx1"/>
                </a:solidFill>
              </a:rPr>
              <a:t>MDR</a:t>
            </a:r>
          </a:p>
        </p:txBody>
      </p:sp>
    </p:spTree>
    <p:extLst>
      <p:ext uri="{BB962C8B-B14F-4D97-AF65-F5344CB8AC3E}">
        <p14:creationId xmlns:p14="http://schemas.microsoft.com/office/powerpoint/2010/main" val="530738981"/>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Timeline Approval</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r>
              <a:rPr lang="en-US" dirty="0"/>
              <a:t>Motion:</a:t>
            </a:r>
          </a:p>
          <a:p>
            <a:r>
              <a:rPr lang="en-US" dirty="0"/>
              <a:t>We commit to the updated timelines as depicted in submission 11-20-1919r?</a:t>
            </a:r>
          </a:p>
          <a:p>
            <a:endParaRPr lang="en-US" dirty="0"/>
          </a:p>
          <a:p>
            <a:r>
              <a:rPr lang="en-US" dirty="0"/>
              <a:t>Moved:</a:t>
            </a:r>
          </a:p>
          <a:p>
            <a:r>
              <a:rPr lang="en-US" dirty="0"/>
              <a:t>Second:</a:t>
            </a:r>
          </a:p>
          <a:p>
            <a:r>
              <a:rPr lang="en-US" dirty="0"/>
              <a:t>Results:</a:t>
            </a:r>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943023236"/>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Feb. 17</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Feb. 24</a:t>
            </a:r>
            <a:r>
              <a:rPr lang="en-US" altLang="en-US" sz="2000" b="0" baseline="30000" dirty="0"/>
              <a:t>th</a:t>
            </a:r>
            <a:r>
              <a:rPr lang="en-US" altLang="en-US" sz="2000" b="0" dirty="0"/>
              <a:t> 	(Wed.),  	13:00 ET – 15:00 ET</a:t>
            </a:r>
          </a:p>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2540253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53531482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857616200"/>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18</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11-21-258-00 Review LB253 results and call for volunteers (Editors) – as needed </a:t>
            </a:r>
          </a:p>
          <a:p>
            <a:pPr algn="just">
              <a:spcBef>
                <a:spcPct val="20000"/>
              </a:spcBef>
              <a:buFontTx/>
              <a:buChar char="•"/>
            </a:pPr>
            <a:r>
              <a:rPr lang="en-US" sz="1600" b="0" dirty="0"/>
              <a:t>Review submission 11-20-1972-Secured LTF Versioning (Roy Want) – 45min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859328308"/>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00DA27-AE4C-41BE-9753-D8440D70F58C}"/>
              </a:ext>
            </a:extLst>
          </p:cNvPr>
          <p:cNvSpPr>
            <a:spLocks noGrp="1"/>
          </p:cNvSpPr>
          <p:nvPr>
            <p:ph type="title"/>
          </p:nvPr>
        </p:nvSpPr>
        <p:spPr/>
        <p:txBody>
          <a:bodyPr/>
          <a:lstStyle/>
          <a:p>
            <a:r>
              <a:rPr lang="en-US" dirty="0"/>
              <a:t>Submission 11-20-1972</a:t>
            </a:r>
          </a:p>
        </p:txBody>
      </p:sp>
      <p:sp>
        <p:nvSpPr>
          <p:cNvPr id="3" name="Content Placeholder 2">
            <a:extLst>
              <a:ext uri="{FF2B5EF4-FFF2-40B4-BE49-F238E27FC236}">
                <a16:creationId xmlns:a16="http://schemas.microsoft.com/office/drawing/2014/main" id="{228A8B3C-FCC9-4BD9-928E-4548082618B1}"/>
              </a:ext>
            </a:extLst>
          </p:cNvPr>
          <p:cNvSpPr>
            <a:spLocks noGrp="1"/>
          </p:cNvSpPr>
          <p:nvPr>
            <p:ph idx="1"/>
          </p:nvPr>
        </p:nvSpPr>
        <p:spPr/>
        <p:txBody>
          <a:bodyPr/>
          <a:lstStyle/>
          <a:p>
            <a:r>
              <a:rPr lang="en-US" dirty="0" err="1"/>
              <a:t>Strawpoll</a:t>
            </a:r>
            <a:endParaRPr lang="en-US" dirty="0"/>
          </a:p>
          <a:p>
            <a:r>
              <a:rPr lang="en-US" b="0" dirty="0"/>
              <a:t>We support developing amendment text to enable Secure LTF versioning in the FTM Request negotiation as depicted by the protocol addition in 11-20-1972r1.</a:t>
            </a:r>
          </a:p>
          <a:p>
            <a:endParaRPr lang="en-US" b="0" dirty="0"/>
          </a:p>
          <a:p>
            <a:r>
              <a:rPr lang="en-US" b="0" dirty="0"/>
              <a:t>Results (Y/N/A): 13/1/3</a:t>
            </a:r>
          </a:p>
          <a:p>
            <a:endParaRPr lang="en-US" dirty="0"/>
          </a:p>
        </p:txBody>
      </p:sp>
      <p:sp>
        <p:nvSpPr>
          <p:cNvPr id="4" name="Slide Number Placeholder 3">
            <a:extLst>
              <a:ext uri="{FF2B5EF4-FFF2-40B4-BE49-F238E27FC236}">
                <a16:creationId xmlns:a16="http://schemas.microsoft.com/office/drawing/2014/main" id="{EBF2553B-FBEC-4515-BB12-23BB3ADB7806}"/>
              </a:ext>
            </a:extLst>
          </p:cNvPr>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a:extLst>
              <a:ext uri="{FF2B5EF4-FFF2-40B4-BE49-F238E27FC236}">
                <a16:creationId xmlns:a16="http://schemas.microsoft.com/office/drawing/2014/main" id="{D882AC6E-B6F4-447C-B608-5B076885B2B7}"/>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2D19BBE-D798-4086-A786-F3DE9CA2912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7927858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50554400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513654695"/>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Feb. 24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Comment resolution assignment status (Chao Chun) – 5min </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11-21-0291 lb-253-crs-a (Nehru Bhandaru) – 1hr</a:t>
            </a:r>
          </a:p>
          <a:p>
            <a:pPr lvl="1" algn="just">
              <a:spcBef>
                <a:spcPct val="20000"/>
              </a:spcBef>
              <a:buFontTx/>
              <a:buChar char="•"/>
            </a:pPr>
            <a:r>
              <a:rPr lang="en-US" altLang="en-US" sz="1400" dirty="0"/>
              <a:t>11-21-0307 comment resolution LB253 parameters (Christian Berger) – 30min</a:t>
            </a:r>
          </a:p>
          <a:p>
            <a:pPr lvl="1" algn="just">
              <a:spcBef>
                <a:spcPct val="20000"/>
              </a:spcBef>
              <a:buFontTx/>
              <a:buChar char="•"/>
            </a:pPr>
            <a:r>
              <a:rPr lang="en-US" altLang="en-US" sz="1400" dirty="0"/>
              <a:t>11-21-0318 comment resolution LB253 parameters - part 2 (Christian Berger) – as time permits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0931388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r>
              <a:rPr lang="en-US" dirty="0"/>
              <a:t>Latest LB253 comment DB:</a:t>
            </a:r>
          </a:p>
          <a:p>
            <a:pPr marL="0" indent="0"/>
            <a:r>
              <a:rPr lang="en-US" sz="1800" b="0" dirty="0">
                <a:hlinkClick r:id="rId2"/>
              </a:rPr>
              <a:t>https://mentor.ieee.org/802.11/dcn/21/11-21-0258-01-00az-lb253-comments.xlsx</a:t>
            </a:r>
            <a:r>
              <a:rPr lang="en-US" sz="1800" b="0" dirty="0"/>
              <a:t> </a:t>
            </a:r>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62</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472967641"/>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lvl="1" algn="just">
              <a:spcBef>
                <a:spcPct val="20000"/>
              </a:spcBef>
              <a:buFontTx/>
              <a:buChar char="•"/>
            </a:pPr>
            <a:r>
              <a:rPr lang="en-US" altLang="en-US" sz="1400" dirty="0"/>
              <a:t>11-21-0291 lb-253-crs-a (Nehru Bhandaru) – for completion</a:t>
            </a:r>
          </a:p>
          <a:p>
            <a:pPr lvl="1" algn="just">
              <a:spcBef>
                <a:spcPct val="20000"/>
              </a:spcBef>
              <a:buFontTx/>
              <a:buChar char="•"/>
            </a:pPr>
            <a:r>
              <a:rPr lang="en-US" altLang="en-US" sz="1400" dirty="0"/>
              <a:t>11-21-0318 comment resolution LB253 parameters - part 2 (Christian Berger)</a:t>
            </a:r>
          </a:p>
          <a:p>
            <a:pPr lvl="1" algn="just">
              <a:spcBef>
                <a:spcPct val="20000"/>
              </a:spcBef>
              <a:buFontTx/>
              <a:buChar char="•"/>
            </a:pPr>
            <a:r>
              <a:rPr lang="en-US" altLang="en-US" sz="1400" dirty="0"/>
              <a:t>11-21-0307 comment resolution LB253 parameters (Christian Berger)</a:t>
            </a:r>
          </a:p>
          <a:p>
            <a:pPr lvl="1" algn="just">
              <a:spcBef>
                <a:spcPct val="20000"/>
              </a:spcBef>
              <a:buFontTx/>
              <a:buChar char="•"/>
            </a:pPr>
            <a:endParaRPr lang="en-US" altLang="en-US" sz="1400" dirty="0"/>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63</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52654270"/>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3</a:t>
            </a:r>
            <a:r>
              <a:rPr lang="en-US" altLang="en-US" sz="2000" b="0" baseline="30000" dirty="0"/>
              <a:t>rd</a:t>
            </a:r>
            <a:r>
              <a:rPr lang="en-US" altLang="en-US" sz="2000" b="0" dirty="0"/>
              <a:t>  (Wed.),  		13:00 ET – 15:00 ET</a:t>
            </a:r>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endParaRPr lang="en-US" altLang="en-US" sz="2000" b="0" dirty="0"/>
          </a:p>
          <a:p>
            <a:pPr marL="0" indent="0"/>
            <a:r>
              <a:rPr lang="en-US" altLang="en-US" sz="2000" b="0" dirty="0"/>
              <a:t>Note: </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a:t>
            </a:r>
          </a:p>
          <a:p>
            <a:pPr>
              <a:buFont typeface="Arial" panose="020B0604020202020204" pitchFamily="34" charset="0"/>
              <a:buChar char="•"/>
            </a:pPr>
            <a:endParaRPr lang="en-US" altLang="en-US" sz="2000" b="0" dirty="0"/>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64</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405666609"/>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1523293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95668716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IEEE Electronic Meeting slot – March 3</a:t>
            </a:r>
            <a:r>
              <a:rPr lang="en-US" altLang="en-US" baseline="30000" dirty="0">
                <a:solidFill>
                  <a:schemeClr val="tx2"/>
                </a:solidFill>
              </a:rPr>
              <a:t>rd</a:t>
            </a:r>
            <a:r>
              <a:rPr lang="en-US" altLang="en-US" dirty="0">
                <a:solidFill>
                  <a:schemeClr val="tx2"/>
                </a:solidFill>
              </a:rPr>
              <a:t>  </a:t>
            </a:r>
            <a:endParaRPr lang="en-US" dirty="0"/>
          </a:p>
        </p:txBody>
      </p:sp>
      <p:sp>
        <p:nvSpPr>
          <p:cNvPr id="3" name="Content Placeholder 2"/>
          <p:cNvSpPr>
            <a:spLocks noGrp="1"/>
          </p:cNvSpPr>
          <p:nvPr>
            <p:ph idx="1"/>
          </p:nvPr>
        </p:nvSpPr>
        <p:spPr>
          <a:xfrm>
            <a:off x="914401" y="1412776"/>
            <a:ext cx="10361084" cy="46816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Review submissions:</a:t>
            </a:r>
          </a:p>
          <a:p>
            <a:pPr lvl="1" algn="just">
              <a:spcBef>
                <a:spcPct val="20000"/>
              </a:spcBef>
              <a:buFontTx/>
              <a:buChar char="•"/>
            </a:pPr>
            <a:r>
              <a:rPr lang="en-US" altLang="en-US" sz="1400" dirty="0"/>
              <a:t>11-21-0291 lb-253-crs-a (Nehru Bhandaru) – for completion</a:t>
            </a:r>
          </a:p>
          <a:p>
            <a:pPr lvl="1" algn="just">
              <a:spcBef>
                <a:spcPct val="20000"/>
              </a:spcBef>
              <a:buFontTx/>
              <a:buChar char="•"/>
            </a:pPr>
            <a:r>
              <a:rPr lang="en-US" altLang="en-US" sz="1400" dirty="0"/>
              <a:t>11-21-0318 comment resolution LB253 parameters - part 2 (Christian Berger) – as time permits</a:t>
            </a:r>
          </a:p>
          <a:p>
            <a:pPr algn="just">
              <a:spcBef>
                <a:spcPct val="20000"/>
              </a:spcBef>
              <a:buFontTx/>
              <a:buChar char="•"/>
            </a:pPr>
            <a:r>
              <a:rPr lang="en-US" sz="1600" b="0" dirty="0"/>
              <a:t>Review submission queue and call for submissions (5min)</a:t>
            </a:r>
          </a:p>
          <a:p>
            <a:pPr algn="just">
              <a:spcBef>
                <a:spcPct val="20000"/>
              </a:spcBef>
              <a:buFontTx/>
              <a:buChar char="•"/>
            </a:pPr>
            <a:r>
              <a:rPr lang="en-US" sz="1600" b="0" dirty="0"/>
              <a:t>Review future telecons (2min)</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3683977"/>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9508CF-E2CF-47F7-ACD9-A781256EA288}"/>
              </a:ext>
            </a:extLst>
          </p:cNvPr>
          <p:cNvSpPr>
            <a:spLocks noGrp="1"/>
          </p:cNvSpPr>
          <p:nvPr>
            <p:ph type="title"/>
          </p:nvPr>
        </p:nvSpPr>
        <p:spPr/>
        <p:txBody>
          <a:bodyPr/>
          <a:lstStyle/>
          <a:p>
            <a:r>
              <a:rPr lang="en-US" dirty="0"/>
              <a:t>Comment Assignment Status</a:t>
            </a:r>
          </a:p>
        </p:txBody>
      </p:sp>
      <p:sp>
        <p:nvSpPr>
          <p:cNvPr id="3" name="Content Placeholder 2">
            <a:extLst>
              <a:ext uri="{FF2B5EF4-FFF2-40B4-BE49-F238E27FC236}">
                <a16:creationId xmlns:a16="http://schemas.microsoft.com/office/drawing/2014/main" id="{00FDB895-58C3-4C4D-9987-F1403B6E00FD}"/>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dirty="0"/>
              <a:t>Overall:</a:t>
            </a:r>
          </a:p>
          <a:p>
            <a:pPr lvl="1">
              <a:buFont typeface="Arial" panose="020B0604020202020204" pitchFamily="34" charset="0"/>
              <a:buChar char="•"/>
            </a:pPr>
            <a:r>
              <a:rPr lang="en-US" dirty="0"/>
              <a:t>Total comments received: 476</a:t>
            </a:r>
          </a:p>
          <a:p>
            <a:pPr lvl="1">
              <a:buFont typeface="Arial" panose="020B0604020202020204" pitchFamily="34" charset="0"/>
              <a:buChar char="•"/>
            </a:pPr>
            <a:r>
              <a:rPr lang="en-US" dirty="0"/>
              <a:t>Technical/General: 258</a:t>
            </a:r>
          </a:p>
          <a:p>
            <a:pPr lvl="1">
              <a:buFont typeface="Arial" panose="020B0604020202020204" pitchFamily="34" charset="0"/>
              <a:buChar char="•"/>
            </a:pPr>
            <a:r>
              <a:rPr lang="en-US" dirty="0"/>
              <a:t>Editorial: 218</a:t>
            </a:r>
          </a:p>
          <a:p>
            <a:pPr>
              <a:buFont typeface="Arial" panose="020B0604020202020204" pitchFamily="34" charset="0"/>
              <a:buChar char="•"/>
            </a:pPr>
            <a:r>
              <a:rPr lang="en-US" dirty="0"/>
              <a:t>Assigned:</a:t>
            </a:r>
          </a:p>
          <a:p>
            <a:pPr lvl="1">
              <a:buFont typeface="Arial" panose="020B0604020202020204" pitchFamily="34" charset="0"/>
              <a:buChar char="•"/>
            </a:pPr>
            <a:r>
              <a:rPr lang="en-US" dirty="0"/>
              <a:t>Total comments assigned: 157</a:t>
            </a:r>
          </a:p>
          <a:p>
            <a:pPr lvl="1">
              <a:buFont typeface="Arial" panose="020B0604020202020204" pitchFamily="34" charset="0"/>
              <a:buChar char="•"/>
            </a:pPr>
            <a:r>
              <a:rPr lang="en-US" dirty="0"/>
              <a:t>Technical/General: 117</a:t>
            </a:r>
          </a:p>
          <a:p>
            <a:pPr lvl="1">
              <a:buFont typeface="Arial" panose="020B0604020202020204" pitchFamily="34" charset="0"/>
              <a:buChar char="•"/>
            </a:pPr>
            <a:r>
              <a:rPr lang="en-US" dirty="0"/>
              <a:t>Editorial: 40</a:t>
            </a:r>
          </a:p>
          <a:p>
            <a:pPr>
              <a:buFont typeface="Arial" panose="020B0604020202020204" pitchFamily="34" charset="0"/>
              <a:buChar char="•"/>
            </a:pPr>
            <a:r>
              <a:rPr lang="en-US" dirty="0"/>
              <a:t>Latest LB253 comment DB:</a:t>
            </a:r>
          </a:p>
          <a:p>
            <a:pPr marL="0" indent="0"/>
            <a:r>
              <a:rPr lang="en-US" sz="1800" b="0" dirty="0">
                <a:hlinkClick r:id="rId2"/>
              </a:rPr>
              <a:t>https://mentor.ieee.org/802.11/dcn/21/11-21-0258-01-00az-lb253-comments.xlsx</a:t>
            </a:r>
            <a:r>
              <a:rPr lang="en-US" sz="1800" b="0" dirty="0"/>
              <a:t> </a:t>
            </a:r>
          </a:p>
        </p:txBody>
      </p:sp>
      <p:sp>
        <p:nvSpPr>
          <p:cNvPr id="4" name="Slide Number Placeholder 3">
            <a:extLst>
              <a:ext uri="{FF2B5EF4-FFF2-40B4-BE49-F238E27FC236}">
                <a16:creationId xmlns:a16="http://schemas.microsoft.com/office/drawing/2014/main" id="{FAAA89EB-AF6F-4891-A8D7-DF7D438B06BA}"/>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434F3EBF-9E6B-4744-A2B2-0209F1DF62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09C280B-90E8-46EE-85E9-7C8B748013D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07937701"/>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5E3794-0784-4E1C-AEAE-4DB0FE62C7F2}"/>
              </a:ext>
            </a:extLst>
          </p:cNvPr>
          <p:cNvSpPr>
            <a:spLocks noGrp="1"/>
          </p:cNvSpPr>
          <p:nvPr>
            <p:ph type="title"/>
          </p:nvPr>
        </p:nvSpPr>
        <p:spPr/>
        <p:txBody>
          <a:bodyPr/>
          <a:lstStyle/>
          <a:p>
            <a:r>
              <a:rPr lang="en-US" dirty="0"/>
              <a:t>Submission pipeline</a:t>
            </a:r>
          </a:p>
        </p:txBody>
      </p:sp>
      <p:sp>
        <p:nvSpPr>
          <p:cNvPr id="3" name="Content Placeholder 2">
            <a:extLst>
              <a:ext uri="{FF2B5EF4-FFF2-40B4-BE49-F238E27FC236}">
                <a16:creationId xmlns:a16="http://schemas.microsoft.com/office/drawing/2014/main" id="{F0C8A6DA-71D6-4FE3-8753-AB67A503625E}"/>
              </a:ext>
            </a:extLst>
          </p:cNvPr>
          <p:cNvSpPr>
            <a:spLocks noGrp="1"/>
          </p:cNvSpPr>
          <p:nvPr>
            <p:ph idx="1"/>
          </p:nvPr>
        </p:nvSpPr>
        <p:spPr/>
        <p:txBody>
          <a:bodyPr/>
          <a:lstStyle/>
          <a:p>
            <a:pPr algn="just">
              <a:spcBef>
                <a:spcPct val="20000"/>
              </a:spcBef>
              <a:buFontTx/>
              <a:buChar char="•"/>
            </a:pPr>
            <a:r>
              <a:rPr lang="en-US" altLang="en-US" sz="1400" b="0" dirty="0"/>
              <a:t>11-21-0291 lb-253-crs-a (Nehru Bhandaru) – for completion</a:t>
            </a:r>
          </a:p>
          <a:p>
            <a:pPr algn="just">
              <a:spcBef>
                <a:spcPct val="20000"/>
              </a:spcBef>
              <a:buFontTx/>
              <a:buChar char="•"/>
            </a:pPr>
            <a:r>
              <a:rPr lang="en-US" altLang="en-US" sz="1400" b="0" dirty="0"/>
              <a:t>11-21-0318 comment resolution LB253 parameters - part 2 (Christian Berger)</a:t>
            </a:r>
          </a:p>
          <a:p>
            <a:pPr algn="just">
              <a:spcBef>
                <a:spcPct val="20000"/>
              </a:spcBef>
              <a:buFontTx/>
              <a:buChar char="•"/>
            </a:pPr>
            <a:r>
              <a:rPr lang="en-US" altLang="en-US" sz="1400" b="0" dirty="0"/>
              <a:t>11-21-0307 comment resolution LB253 parameters (Christian Berger)</a:t>
            </a:r>
          </a:p>
          <a:p>
            <a:pPr algn="just">
              <a:spcBef>
                <a:spcPct val="20000"/>
              </a:spcBef>
              <a:buFontTx/>
              <a:buChar char="•"/>
            </a:pPr>
            <a:r>
              <a:rPr lang="en-US" altLang="en-US" sz="1400" b="0" dirty="0"/>
              <a:t>11-21-0346 LB253 resolution to CID-set1 (Assaf Kasher)</a:t>
            </a:r>
          </a:p>
          <a:p>
            <a:pPr marL="57150" indent="0" algn="just">
              <a:spcBef>
                <a:spcPct val="20000"/>
              </a:spcBef>
            </a:pPr>
            <a:endParaRPr lang="en-US" altLang="en-US" sz="1400" b="0" dirty="0"/>
          </a:p>
        </p:txBody>
      </p:sp>
      <p:sp>
        <p:nvSpPr>
          <p:cNvPr id="4" name="Slide Number Placeholder 3">
            <a:extLst>
              <a:ext uri="{FF2B5EF4-FFF2-40B4-BE49-F238E27FC236}">
                <a16:creationId xmlns:a16="http://schemas.microsoft.com/office/drawing/2014/main" id="{56A0582D-B3EE-4700-A28C-3CED0E52747F}"/>
              </a:ext>
            </a:extLst>
          </p:cNvPr>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a:extLst>
              <a:ext uri="{FF2B5EF4-FFF2-40B4-BE49-F238E27FC236}">
                <a16:creationId xmlns:a16="http://schemas.microsoft.com/office/drawing/2014/main" id="{D8195348-10E4-4102-BE62-F7DCA8EF089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82D1378-4EE9-45D0-91A7-D43F4422B76D}"/>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5085998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7093B6-3243-4D59-A348-CCF04BE0A347}"/>
              </a:ext>
            </a:extLst>
          </p:cNvPr>
          <p:cNvSpPr>
            <a:spLocks noGrp="1"/>
          </p:cNvSpPr>
          <p:nvPr>
            <p:ph type="title"/>
          </p:nvPr>
        </p:nvSpPr>
        <p:spPr/>
        <p:txBody>
          <a:bodyPr/>
          <a:lstStyle/>
          <a:p>
            <a:r>
              <a:rPr lang="en-US" dirty="0"/>
              <a:t>Scheduled telecons</a:t>
            </a:r>
          </a:p>
        </p:txBody>
      </p:sp>
      <p:sp>
        <p:nvSpPr>
          <p:cNvPr id="3" name="Content Placeholder 2">
            <a:extLst>
              <a:ext uri="{FF2B5EF4-FFF2-40B4-BE49-F238E27FC236}">
                <a16:creationId xmlns:a16="http://schemas.microsoft.com/office/drawing/2014/main" id="{F30A83CA-58D9-452A-AACC-13EE929DB1E6}"/>
              </a:ext>
            </a:extLst>
          </p:cNvPr>
          <p:cNvSpPr>
            <a:spLocks noGrp="1"/>
          </p:cNvSpPr>
          <p:nvPr>
            <p:ph idx="1"/>
          </p:nvPr>
        </p:nvSpPr>
        <p:spPr/>
        <p:txBody>
          <a:bodyPr/>
          <a:lstStyle/>
          <a:p>
            <a:pPr>
              <a:buFont typeface="Arial" panose="020B0604020202020204" pitchFamily="34" charset="0"/>
              <a:buChar char="•"/>
            </a:pPr>
            <a:r>
              <a:rPr lang="en-US" altLang="en-US" sz="2000" b="0" dirty="0"/>
              <a:t>Mar. 9</a:t>
            </a:r>
            <a:r>
              <a:rPr lang="en-US" altLang="en-US" sz="2000" b="0" baseline="30000" dirty="0"/>
              <a:t>th</a:t>
            </a:r>
            <a:r>
              <a:rPr lang="en-US" altLang="en-US" sz="2000" b="0" dirty="0"/>
              <a:t> (Tue.),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10</a:t>
            </a:r>
            <a:r>
              <a:rPr lang="en-US" altLang="en-US" sz="2000" b="0" baseline="30000" dirty="0"/>
              <a:t>th</a:t>
            </a:r>
            <a:r>
              <a:rPr lang="en-US" altLang="en-US" sz="2000" b="0" dirty="0"/>
              <a:t> (Wed.),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11</a:t>
            </a:r>
            <a:r>
              <a:rPr lang="en-US" altLang="en-US" sz="2000" b="0" baseline="30000" dirty="0"/>
              <a:t>th</a:t>
            </a:r>
            <a:r>
              <a:rPr lang="en-US" altLang="en-US" sz="2000" b="0" dirty="0"/>
              <a:t> (Wed.),		13:30 ET – 15:30 ET </a:t>
            </a:r>
            <a:r>
              <a:rPr lang="en-US" altLang="en-US" sz="1600" b="0" dirty="0"/>
              <a:t>*</a:t>
            </a:r>
            <a:endParaRPr lang="en-US" altLang="en-US" sz="2000" b="0" dirty="0"/>
          </a:p>
          <a:p>
            <a:pPr>
              <a:buFont typeface="Arial" panose="020B0604020202020204" pitchFamily="34" charset="0"/>
              <a:buChar char="•"/>
            </a:pPr>
            <a:r>
              <a:rPr lang="en-US" altLang="en-US" sz="2000" b="0" dirty="0"/>
              <a:t>Mar. 17</a:t>
            </a:r>
            <a:r>
              <a:rPr lang="en-US" altLang="en-US" sz="2000" b="0" baseline="30000" dirty="0"/>
              <a:t>th</a:t>
            </a:r>
            <a:r>
              <a:rPr lang="en-US" altLang="en-US" sz="2000" b="0" dirty="0"/>
              <a:t> (Wed.),  		13:00 ET – 15:00 ET </a:t>
            </a:r>
            <a:r>
              <a:rPr lang="en-US" altLang="en-US" sz="1600" b="0" dirty="0"/>
              <a:t>**</a:t>
            </a:r>
            <a:endParaRPr lang="en-US" altLang="en-US" sz="2000" b="0" dirty="0"/>
          </a:p>
          <a:p>
            <a:pPr>
              <a:buFont typeface="Arial" panose="020B0604020202020204" pitchFamily="34" charset="0"/>
              <a:buChar char="•"/>
            </a:pPr>
            <a:endParaRPr lang="en-US" altLang="en-US" sz="2000" b="0" dirty="0"/>
          </a:p>
          <a:p>
            <a:pPr marL="0" indent="0"/>
            <a:endParaRPr lang="en-US" altLang="en-US" sz="2000" b="0" dirty="0"/>
          </a:p>
          <a:p>
            <a:pPr marL="0" indent="0"/>
            <a:endParaRPr lang="en-US" altLang="en-US" sz="2000" b="0" dirty="0"/>
          </a:p>
          <a:p>
            <a:pPr marL="0" indent="0"/>
            <a:r>
              <a:rPr lang="en-US" altLang="en-US" sz="1600" b="0" dirty="0"/>
              <a:t>*</a:t>
            </a:r>
            <a:r>
              <a:rPr lang="en-US" altLang="en-US" sz="1400" b="0" dirty="0"/>
              <a:t>WG March meeting is running Mar. 8</a:t>
            </a:r>
            <a:r>
              <a:rPr lang="en-US" altLang="en-US" sz="1400" b="0" baseline="30000" dirty="0"/>
              <a:t>th</a:t>
            </a:r>
            <a:r>
              <a:rPr lang="en-US" altLang="en-US" sz="1400" b="0" dirty="0"/>
              <a:t> – 16</a:t>
            </a:r>
            <a:r>
              <a:rPr lang="en-US" altLang="en-US" sz="1400" b="0" baseline="30000" dirty="0"/>
              <a:t>th</a:t>
            </a:r>
            <a:r>
              <a:rPr lang="en-US" altLang="en-US" sz="1400" b="0" dirty="0"/>
              <a:t> , refer to WG agenda doc.</a:t>
            </a:r>
          </a:p>
          <a:p>
            <a:pPr marL="0" indent="0"/>
            <a:r>
              <a:rPr lang="en-US" altLang="en-US" sz="1600" b="0" dirty="0"/>
              <a:t>**</a:t>
            </a:r>
            <a:r>
              <a:rPr lang="en-US" altLang="en-US" sz="1800" b="0" dirty="0"/>
              <a:t>newly announced. </a:t>
            </a:r>
          </a:p>
          <a:p>
            <a:pPr>
              <a:buFont typeface="Arial" panose="020B0604020202020204" pitchFamily="34" charset="0"/>
              <a:buChar char="•"/>
            </a:pPr>
            <a:endParaRPr lang="en-US" altLang="en-US" sz="2000" b="0" dirty="0"/>
          </a:p>
          <a:p>
            <a:endParaRPr lang="en-US" dirty="0"/>
          </a:p>
        </p:txBody>
      </p:sp>
      <p:sp>
        <p:nvSpPr>
          <p:cNvPr id="4" name="Slide Number Placeholder 3">
            <a:extLst>
              <a:ext uri="{FF2B5EF4-FFF2-40B4-BE49-F238E27FC236}">
                <a16:creationId xmlns:a16="http://schemas.microsoft.com/office/drawing/2014/main" id="{C42C2128-FBFD-4CC0-AF0E-C8D3A3A3AF7C}"/>
              </a:ext>
            </a:extLst>
          </p:cNvPr>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a:extLst>
              <a:ext uri="{FF2B5EF4-FFF2-40B4-BE49-F238E27FC236}">
                <a16:creationId xmlns:a16="http://schemas.microsoft.com/office/drawing/2014/main" id="{3729A0E8-DECD-44DF-BD16-767526C65A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AF5C31B-C59D-46E5-B2DC-5EE1CD0A161F}"/>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71062823"/>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AOB</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45217052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13141482"/>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802.11az draft, instruct the technical editor to incorporate it in the 802.11az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TGaz</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TGaz</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TGaz</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TGaz</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TGaz</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TGaz</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P802.11az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79</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March 2021</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80</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81</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82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March 2021</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March 2021</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116108</TotalTime>
  <Words>6656</Words>
  <Application>Microsoft Office PowerPoint</Application>
  <PresentationFormat>Widescreen</PresentationFormat>
  <Paragraphs>1012</Paragraphs>
  <Slides>82</Slides>
  <Notes>13</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82</vt:i4>
      </vt:variant>
    </vt:vector>
  </HeadingPairs>
  <TitlesOfParts>
    <vt:vector size="90" baseType="lpstr">
      <vt:lpstr>Arial</vt:lpstr>
      <vt:lpstr>Calibri</vt:lpstr>
      <vt:lpstr>Monotype Sorts</vt:lpstr>
      <vt:lpstr>Montserrat</vt:lpstr>
      <vt:lpstr>Times</vt:lpstr>
      <vt:lpstr>Times New Roman</vt:lpstr>
      <vt:lpstr>Office Theme</vt:lpstr>
      <vt:lpstr>Document</vt:lpstr>
      <vt:lpstr>TGaz Next Generation Positioning  Jan. Electronic Meeting and Following Telecons Agenda</vt:lpstr>
      <vt:lpstr>IEEE 802.11 Task Group AZ Next Generation Positioning </vt:lpstr>
      <vt:lpstr>Abstract</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Meeting Decorum</vt:lpstr>
      <vt:lpstr>Jan. IEEE  Electronic Meeting Week Agenda</vt:lpstr>
      <vt:lpstr>Submission List for the week</vt:lpstr>
      <vt:lpstr>TG Process</vt:lpstr>
      <vt:lpstr>Reminder of Scheduled TGaz Meetings for the Jan. IEEE week</vt:lpstr>
      <vt:lpstr>IEEE Electronic Meeting Week – Jan. 11th </vt:lpstr>
      <vt:lpstr>Submission List for the Jan. 11th meeting slot</vt:lpstr>
      <vt:lpstr>Approval of previous meeting minutes</vt:lpstr>
      <vt:lpstr>Approval of previous meeting minutes</vt:lpstr>
      <vt:lpstr>Review Submissions</vt:lpstr>
      <vt:lpstr>PowerPoint Presentation</vt:lpstr>
      <vt:lpstr>IEEE Electronic Meeting slot - Jan. 12th</vt:lpstr>
      <vt:lpstr>Submission List for Jan. 12th meeting</vt:lpstr>
      <vt:lpstr>Review Submissions</vt:lpstr>
      <vt:lpstr>Submission 11-21-040</vt:lpstr>
      <vt:lpstr>Submission 11-21-047</vt:lpstr>
      <vt:lpstr>Submission 11-21-053</vt:lpstr>
      <vt:lpstr>Submission 11-20-1817</vt:lpstr>
      <vt:lpstr>PowerPoint Presentation</vt:lpstr>
      <vt:lpstr>PowerPoint Presentation</vt:lpstr>
      <vt:lpstr>IEEE Electronic Meeting slot - Jan. 13th</vt:lpstr>
      <vt:lpstr>Submission List for Jan. 13th meeting</vt:lpstr>
      <vt:lpstr>Submission 11-20-1825</vt:lpstr>
      <vt:lpstr>Submission 11-21-0071</vt:lpstr>
      <vt:lpstr>PowerPoint Presentation</vt:lpstr>
      <vt:lpstr>PowerPoint Presentation</vt:lpstr>
      <vt:lpstr>PowerPoint Presentation</vt:lpstr>
      <vt:lpstr>IEEE Electronic Meeting slot - Jan. 14th </vt:lpstr>
      <vt:lpstr>Recirculation Ballot</vt:lpstr>
      <vt:lpstr>Review TG Progress and Status</vt:lpstr>
      <vt:lpstr>Targets Towards March Meeting</vt:lpstr>
      <vt:lpstr>Timelines - updated</vt:lpstr>
      <vt:lpstr>Timeline Approval</vt:lpstr>
      <vt:lpstr>Scheduled telecons</vt:lpstr>
      <vt:lpstr>PowerPoint Presentation</vt:lpstr>
      <vt:lpstr>PowerPoint Presentation</vt:lpstr>
      <vt:lpstr>IEEE Electronic Meeting slot - Feb. 18th </vt:lpstr>
      <vt:lpstr>Submission 11-20-1972</vt:lpstr>
      <vt:lpstr>PowerPoint Presentation</vt:lpstr>
      <vt:lpstr>PowerPoint Presentation</vt:lpstr>
      <vt:lpstr>IEEE Electronic Meeting slot - Feb. 24th </vt:lpstr>
      <vt:lpstr>Comment Assignment Status</vt:lpstr>
      <vt:lpstr>Submission pipeline</vt:lpstr>
      <vt:lpstr>Scheduled telecons</vt:lpstr>
      <vt:lpstr>PowerPoint Presentation</vt:lpstr>
      <vt:lpstr>PowerPoint Presentation</vt:lpstr>
      <vt:lpstr>IEEE Electronic Meeting slot – March 3rd  </vt:lpstr>
      <vt:lpstr>Comment Assignment Status</vt:lpstr>
      <vt:lpstr>Submission pipeline</vt:lpstr>
      <vt:lpstr>Scheduled telecons</vt:lpstr>
      <vt:lpstr>PowerPoint Presentation</vt:lpstr>
      <vt:lpstr>PowerPoint Presentation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747</cp:revision>
  <cp:lastPrinted>2021-01-13T17:05:57Z</cp:lastPrinted>
  <dcterms:created xsi:type="dcterms:W3CDTF">2018-08-06T10:28:59Z</dcterms:created>
  <dcterms:modified xsi:type="dcterms:W3CDTF">2021-03-02T19:26:33Z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