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861" r:id="rId36"/>
    <p:sldId id="862" r:id="rId37"/>
    <p:sldId id="863" r:id="rId38"/>
    <p:sldId id="864" r:id="rId39"/>
    <p:sldId id="684" r:id="rId40"/>
    <p:sldId id="685" r:id="rId41"/>
    <p:sldId id="686" r:id="rId42"/>
    <p:sldId id="857" r:id="rId43"/>
    <p:sldId id="865" r:id="rId44"/>
    <p:sldId id="866" r:id="rId45"/>
    <p:sldId id="858" r:id="rId46"/>
    <p:sldId id="687" r:id="rId47"/>
    <p:sldId id="688" r:id="rId48"/>
    <p:sldId id="852" r:id="rId49"/>
    <p:sldId id="859" r:id="rId50"/>
    <p:sldId id="867" r:id="rId51"/>
    <p:sldId id="868" r:id="rId52"/>
    <p:sldId id="722" r:id="rId53"/>
    <p:sldId id="860" r:id="rId54"/>
    <p:sldId id="869" r:id="rId55"/>
    <p:sldId id="853" r:id="rId56"/>
    <p:sldId id="854" r:id="rId57"/>
    <p:sldId id="870" r:id="rId58"/>
    <p:sldId id="873" r:id="rId59"/>
    <p:sldId id="871" r:id="rId60"/>
    <p:sldId id="872" r:id="rId61"/>
    <p:sldId id="874" r:id="rId62"/>
    <p:sldId id="880" r:id="rId63"/>
    <p:sldId id="879" r:id="rId64"/>
    <p:sldId id="878" r:id="rId65"/>
    <p:sldId id="876" r:id="rId66"/>
    <p:sldId id="877" r:id="rId67"/>
    <p:sldId id="315" r:id="rId68"/>
    <p:sldId id="312" r:id="rId69"/>
    <p:sldId id="318" r:id="rId70"/>
    <p:sldId id="472" r:id="rId71"/>
    <p:sldId id="473" r:id="rId72"/>
    <p:sldId id="474" r:id="rId73"/>
    <p:sldId id="480" r:id="rId74"/>
    <p:sldId id="259" r:id="rId75"/>
    <p:sldId id="260" r:id="rId76"/>
    <p:sldId id="261" r:id="rId77"/>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861"/>
            <p14:sldId id="862"/>
            <p14:sldId id="863"/>
            <p14:sldId id="864"/>
            <p14:sldId id="684"/>
            <p14:sldId id="685"/>
          </p14:sldIdLst>
        </p14:section>
        <p14:section name="Jan. 13th daily slot 3 - Jan. IEEE electronic meeting" id="{347EDFAB-725B-4685-8406-804F1F654820}">
          <p14:sldIdLst>
            <p14:sldId id="686"/>
            <p14:sldId id="857"/>
            <p14:sldId id="865"/>
            <p14:sldId id="866"/>
            <p14:sldId id="858"/>
            <p14:sldId id="687"/>
            <p14:sldId id="688"/>
          </p14:sldIdLst>
        </p14:section>
        <p14:section name="Jan. 14th daily slot 3 - Jan. IEEE electronic meeting" id="{E9824DDE-0442-4380-A9A7-3CC4A61D5660}">
          <p14:sldIdLst>
            <p14:sldId id="852"/>
            <p14:sldId id="859"/>
            <p14:sldId id="867"/>
            <p14:sldId id="868"/>
            <p14:sldId id="722"/>
            <p14:sldId id="860"/>
            <p14:sldId id="869"/>
            <p14:sldId id="853"/>
            <p14:sldId id="854"/>
          </p14:sldIdLst>
        </p14:section>
        <p14:section name="Feb. 18th Telecon" id="{A382BC11-DE2B-45E3-8917-E7DE138D8C05}">
          <p14:sldIdLst>
            <p14:sldId id="870"/>
            <p14:sldId id="873"/>
            <p14:sldId id="871"/>
            <p14:sldId id="872"/>
          </p14:sldIdLst>
        </p14:section>
        <p14:section name="Feb. 24th Telecon" id="{536A6BBB-39A2-46E2-A911-5F8284DE501D}">
          <p14:sldIdLst>
            <p14:sldId id="874"/>
            <p14:sldId id="880"/>
            <p14:sldId id="879"/>
            <p14:sldId id="878"/>
            <p14:sldId id="876"/>
            <p14:sldId id="87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jonathan.segev@intel.com::7c67a1b0-8725-4553-8055-0888dbcaef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184DE0-BEBF-49B8-A599-97D70BF7CD47}" v="10" dt="2021-02-24T19:54:56.71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6807" autoAdjust="0"/>
  </p:normalViewPr>
  <p:slideViewPr>
    <p:cSldViewPr>
      <p:cViewPr varScale="1">
        <p:scale>
          <a:sx n="119" d="100"/>
          <a:sy n="119" d="100"/>
        </p:scale>
        <p:origin x="54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ommentAuthors" Target="commentAuthor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2/25/2021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74</a:t>
            </a:fld>
            <a:endParaRPr lang="en-US"/>
          </a:p>
        </p:txBody>
      </p:sp>
      <p:sp>
        <p:nvSpPr>
          <p:cNvPr id="15361"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5362"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75</a:t>
            </a:fld>
            <a:endParaRPr lang="en-US"/>
          </a:p>
        </p:txBody>
      </p:sp>
      <p:sp>
        <p:nvSpPr>
          <p:cNvPr id="16385"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76</a:t>
            </a:fld>
            <a:endParaRPr lang="en-US"/>
          </a:p>
        </p:txBody>
      </p:sp>
      <p:sp>
        <p:nvSpPr>
          <p:cNvPr id="1740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741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1/11-21-0258-01-00az-lb253-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2021-02-23</a:t>
            </a:r>
          </a:p>
        </p:txBody>
      </p:sp>
      <p:sp>
        <p:nvSpPr>
          <p:cNvPr id="6" name="Date Placeholder 3"/>
          <p:cNvSpPr>
            <a:spLocks noGrp="1"/>
          </p:cNvSpPr>
          <p:nvPr>
            <p:ph type="dt" idx="10"/>
          </p:nvPr>
        </p:nvSpPr>
        <p:spPr/>
        <p:txBody>
          <a:bodyPr/>
          <a:lstStyle/>
          <a:p>
            <a:r>
              <a:rPr lang="en-US"/>
              <a:t>Feb.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1027"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5438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Feb.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041399"/>
              </p:ext>
            </p:extLst>
          </p:nvPr>
        </p:nvGraphicFramePr>
        <p:xfrm>
          <a:off x="929217" y="1268760"/>
          <a:ext cx="10460567" cy="2285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40min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20min</a:t>
                      </a:r>
                    </a:p>
                  </a:txBody>
                  <a:tcPr marT="45712" marB="45712"/>
                </a:tc>
                <a:extLst>
                  <a:ext uri="{0D108BD9-81ED-4DB2-BD59-A6C34878D82A}">
                    <a16:rowId xmlns:a16="http://schemas.microsoft.com/office/drawing/2014/main" val="2949829322"/>
                  </a:ext>
                </a:extLst>
              </a:tr>
              <a:tr h="152392">
                <a:tc>
                  <a:txBody>
                    <a:bodyPr/>
                    <a:lstStyle/>
                    <a:p>
                      <a:r>
                        <a:rPr lang="en-US" sz="1400" strike="sngStrike" dirty="0"/>
                        <a:t>11-21-0071</a:t>
                      </a:r>
                    </a:p>
                  </a:txBody>
                  <a:tcPr marT="45712" marB="45712"/>
                </a:tc>
                <a:tc>
                  <a:txBody>
                    <a:bodyPr/>
                    <a:lstStyle/>
                    <a:p>
                      <a:r>
                        <a:rPr lang="en-US" sz="1400" strike="sngStrike" dirty="0" err="1"/>
                        <a:t>Jianhan</a:t>
                      </a:r>
                      <a:r>
                        <a:rPr lang="en-US" sz="1400" strike="sng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On Capability of Supporting Windowing for Secure LTF</a:t>
                      </a:r>
                    </a:p>
                  </a:txBody>
                  <a:tcPr marT="45712" marB="45712"/>
                </a:tc>
                <a:tc>
                  <a:txBody>
                    <a:bodyPr/>
                    <a:lstStyle/>
                    <a:p>
                      <a:r>
                        <a:rPr lang="en-US" sz="1400" strike="sngStrike" dirty="0"/>
                        <a:t>Technical</a:t>
                      </a:r>
                    </a:p>
                  </a:txBody>
                  <a:tcPr marT="45712" marB="45712"/>
                </a:tc>
                <a:tc>
                  <a:txBody>
                    <a:bodyPr/>
                    <a:lstStyle/>
                    <a:p>
                      <a:r>
                        <a:rPr lang="en-US" sz="1400" strike="sngStrike"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(202101-01):</a:t>
            </a:r>
            <a:endParaRPr lang="en-US" dirty="0">
              <a:solidFill>
                <a:schemeClr val="tx1"/>
              </a:solidFill>
            </a:endParaRPr>
          </a:p>
          <a:p>
            <a:pPr marL="0" indent="0"/>
            <a:r>
              <a:rPr lang="en-US" b="0" dirty="0"/>
              <a:t>Move to adopt the resolution depicted by document 11-21-040r2 for CIDs 3215, 3354, 3911, 3920 and 4018 (5 CIDs total), instruct the technical editor to incorporate it in the P802.11az draft and grant the editor editorial license. </a:t>
            </a:r>
          </a:p>
          <a:p>
            <a:pPr marL="0" indent="0"/>
            <a:endParaRPr lang="en-US" b="0" dirty="0"/>
          </a:p>
          <a:p>
            <a:pPr marL="0" indent="0"/>
            <a:r>
              <a:rPr lang="en-US" b="0" dirty="0"/>
              <a:t>Moved: Qi Wang</a:t>
            </a:r>
            <a:endParaRPr lang="en-US" b="0" dirty="0">
              <a:solidFill>
                <a:schemeClr val="bg2">
                  <a:lumMod val="20000"/>
                  <a:lumOff val="80000"/>
                </a:schemeClr>
              </a:solidFill>
            </a:endParaRPr>
          </a:p>
          <a:p>
            <a:pPr marL="0" indent="0"/>
            <a:r>
              <a:rPr lang="en-US" b="0" dirty="0"/>
              <a:t>Second: Nehru Bhandaru</a:t>
            </a:r>
          </a:p>
          <a:p>
            <a:pPr marL="0" indent="0"/>
            <a:r>
              <a:rPr lang="en-US" b="0" dirty="0"/>
              <a:t>Results (Y/N/A): 35/0/4</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(202101-02):</a:t>
            </a:r>
            <a:endParaRPr lang="en-US" dirty="0">
              <a:solidFill>
                <a:schemeClr val="tx1"/>
              </a:solidFill>
            </a:endParaRPr>
          </a:p>
          <a:p>
            <a:pPr marL="0" indent="0"/>
            <a:r>
              <a:rPr lang="en-US" b="0" dirty="0"/>
              <a:t>Move to adopt the resolution depicted by document 11-21-047r2 for CIDs 3611 3214, 3376, 3356 (4 CIDs total), instruct the technical editor to incorporate it in the P802.11az draft and grant the editor editorial license. </a:t>
            </a:r>
          </a:p>
          <a:p>
            <a:pPr marL="0" indent="0"/>
            <a:endParaRPr lang="en-US" b="0" dirty="0"/>
          </a:p>
          <a:p>
            <a:pPr marL="0" indent="0"/>
            <a:r>
              <a:rPr lang="en-US" b="0" dirty="0"/>
              <a:t>Moved: Dibakar Das</a:t>
            </a:r>
            <a:endParaRPr lang="en-US" b="0" dirty="0">
              <a:solidFill>
                <a:schemeClr val="bg2">
                  <a:lumMod val="20000"/>
                  <a:lumOff val="80000"/>
                </a:schemeClr>
              </a:solidFill>
            </a:endParaRPr>
          </a:p>
          <a:p>
            <a:pPr marL="0" indent="0"/>
            <a:r>
              <a:rPr lang="en-US" b="0" dirty="0"/>
              <a:t>Second: Christian Berger</a:t>
            </a:r>
          </a:p>
          <a:p>
            <a:pPr marL="0" indent="0"/>
            <a:r>
              <a:rPr lang="en-US" b="0" dirty="0"/>
              <a:t>Results (Y/N/A): unanimous approval.</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650913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11-21-053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(202101-03):</a:t>
            </a:r>
            <a:endParaRPr lang="en-US" dirty="0">
              <a:solidFill>
                <a:schemeClr val="tx1"/>
              </a:solidFill>
            </a:endParaRPr>
          </a:p>
          <a:p>
            <a:pPr marL="0" indent="0"/>
            <a:r>
              <a:rPr lang="en-US" b="0" dirty="0"/>
              <a:t>Move to adopt the resolution depicted by document 11-21-053r1 for CID 3260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Edward Au</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363534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(202101-04):</a:t>
            </a:r>
            <a:endParaRPr lang="en-US" dirty="0">
              <a:solidFill>
                <a:schemeClr val="tx1"/>
              </a:solidFill>
            </a:endParaRPr>
          </a:p>
          <a:p>
            <a:pPr marL="0" indent="0"/>
            <a:r>
              <a:rPr lang="en-US" b="0" dirty="0"/>
              <a:t>Move to adopt the resolution depicted by document 11-20-1817r2 for CID 3900 (1 CID total), instruct the technical editor to incorporate it in the P802.11az draft and grant the editor editorial license. </a:t>
            </a:r>
          </a:p>
          <a:p>
            <a:pPr marL="0" indent="0"/>
            <a:endParaRPr lang="en-US" b="0" dirty="0"/>
          </a:p>
          <a:p>
            <a:pPr marL="0" indent="0"/>
            <a:r>
              <a:rPr lang="en-US" b="0" dirty="0"/>
              <a:t>Moved: Qi Wang </a:t>
            </a:r>
            <a:endParaRPr lang="en-US" b="0" dirty="0">
              <a:solidFill>
                <a:schemeClr val="bg2">
                  <a:lumMod val="20000"/>
                  <a:lumOff val="80000"/>
                </a:schemeClr>
              </a:solidFill>
            </a:endParaRPr>
          </a:p>
          <a:p>
            <a:pPr marL="0" indent="0"/>
            <a:r>
              <a:rPr lang="en-US" b="0" dirty="0"/>
              <a:t>Second: Christian Berger </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0509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lvl="1" algn="just">
              <a:spcBef>
                <a:spcPct val="20000"/>
              </a:spcBef>
              <a:buFontTx/>
              <a:buChar char="•"/>
            </a:pPr>
            <a:r>
              <a:rPr lang="en-US" sz="1400" dirty="0"/>
              <a:t>11-20-1825 Comment Resolution LB249 - Additional CIDs Clause 11.21.6.4.3 Part 2 (Christian Berger) – 20min</a:t>
            </a:r>
          </a:p>
          <a:p>
            <a:pPr algn="just">
              <a:spcBef>
                <a:spcPct val="20000"/>
              </a:spcBef>
              <a:buFontTx/>
              <a:buChar char="•"/>
            </a:pPr>
            <a:r>
              <a:rPr lang="en-US" sz="1600" b="0" dirty="0"/>
              <a:t>Consider LB249 CR completion and re-circulation – 15min </a:t>
            </a:r>
          </a:p>
          <a:p>
            <a:pPr algn="just">
              <a:spcBef>
                <a:spcPct val="20000"/>
              </a:spcBef>
              <a:buFontTx/>
              <a:buChar char="•"/>
            </a:pPr>
            <a:r>
              <a:rPr lang="en-US" sz="1600" b="0" dirty="0"/>
              <a:t>Continue review of technical document submission:</a:t>
            </a:r>
          </a:p>
          <a:p>
            <a:pPr lvl="1" algn="just">
              <a:spcBef>
                <a:spcPct val="20000"/>
              </a:spcBef>
              <a:buFontTx/>
              <a:buChar char="•"/>
            </a:pPr>
            <a:r>
              <a:rPr lang="en-US" sz="1400" b="0" dirty="0"/>
              <a:t>11-21-0071 </a:t>
            </a:r>
            <a:r>
              <a:rPr lang="en-US" sz="1400" dirty="0"/>
              <a:t>On Capability of Supporting Windowing for Secure LTF (</a:t>
            </a:r>
            <a:r>
              <a:rPr lang="en-US" sz="1400" dirty="0" err="1"/>
              <a:t>Jianhan</a:t>
            </a:r>
            <a:r>
              <a:rPr lang="en-US" sz="1400" dirty="0"/>
              <a:t> Liu) – 25 min</a:t>
            </a:r>
          </a:p>
          <a:p>
            <a:pPr lvl="1" algn="just">
              <a:spcBef>
                <a:spcPct val="20000"/>
              </a:spcBef>
              <a:buFontTx/>
              <a:buChar char="•"/>
            </a:pPr>
            <a:r>
              <a:rPr lang="en-US" sz="1400" b="0" dirty="0"/>
              <a:t>11-21-0048 </a:t>
            </a:r>
            <a:r>
              <a:rPr lang="en-US" sz="1400" dirty="0" err="1"/>
              <a:t>Misc</a:t>
            </a:r>
            <a:r>
              <a:rPr lang="en-US" sz="1400" dirty="0"/>
              <a:t> text clarification (Dibakar Das) – 1hr (as time permits)</a:t>
            </a:r>
            <a:endParaRPr lang="en-US" sz="16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544332"/>
              </p:ext>
            </p:extLst>
          </p:nvPr>
        </p:nvGraphicFramePr>
        <p:xfrm>
          <a:off x="914401" y="1260086"/>
          <a:ext cx="10460567" cy="18896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494458">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tc>
                  <a:txBody>
                    <a:bodyPr/>
                    <a:lstStyle/>
                    <a:p>
                      <a:r>
                        <a:rPr lang="en-US" sz="1400" dirty="0"/>
                        <a:t>15min</a:t>
                      </a:r>
                      <a:endParaRPr lang="en-US" dirty="0"/>
                    </a:p>
                  </a:txBody>
                  <a:tcPr marT="45712" marB="45712"/>
                </a:tc>
                <a:extLst>
                  <a:ext uri="{0D108BD9-81ED-4DB2-BD59-A6C34878D82A}">
                    <a16:rowId xmlns:a16="http://schemas.microsoft.com/office/drawing/2014/main" val="3527185734"/>
                  </a:ext>
                </a:extLst>
              </a:tr>
              <a:tr h="259072">
                <a:tc>
                  <a:txBody>
                    <a:bodyPr/>
                    <a:lstStyle/>
                    <a:p>
                      <a:r>
                        <a:rPr lang="en-US" sz="1400" strike="noStrike" dirty="0"/>
                        <a:t>11-21-0071</a:t>
                      </a:r>
                    </a:p>
                  </a:txBody>
                  <a:tcPr marT="45712" marB="45712"/>
                </a:tc>
                <a:tc>
                  <a:txBody>
                    <a:bodyPr/>
                    <a:lstStyle/>
                    <a:p>
                      <a:r>
                        <a:rPr lang="en-US" sz="1400" strike="noStrike" dirty="0" err="1"/>
                        <a:t>Jianhan</a:t>
                      </a:r>
                      <a:r>
                        <a:rPr lang="en-US" sz="1400" strike="no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On Capability of Supporting Windowing for Secure LTF</a:t>
                      </a:r>
                    </a:p>
                  </a:txBody>
                  <a:tcPr marT="45712" marB="45712"/>
                </a:tc>
                <a:tc>
                  <a:txBody>
                    <a:bodyPr/>
                    <a:lstStyle/>
                    <a:p>
                      <a:r>
                        <a:rPr lang="en-US" sz="1400" strike="noStrike" dirty="0"/>
                        <a:t>Technical</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910367507"/>
                  </a:ext>
                </a:extLst>
              </a:tr>
              <a:tr h="25907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 </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514791618"/>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11-20-1825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(202101-05):</a:t>
            </a:r>
            <a:endParaRPr lang="en-US" dirty="0">
              <a:solidFill>
                <a:schemeClr val="tx1"/>
              </a:solidFill>
            </a:endParaRPr>
          </a:p>
          <a:p>
            <a:pPr marL="0" indent="0"/>
            <a:r>
              <a:rPr lang="en-US" b="0" dirty="0"/>
              <a:t>Move to adopt the resolution depicted by document 11-20-1825r1 for CID 3118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Ali Raissinia </a:t>
            </a:r>
          </a:p>
          <a:p>
            <a:pPr marL="0" indent="0"/>
            <a:r>
              <a:rPr lang="en-US" b="0" dirty="0"/>
              <a:t>Results (Y/N/A): 22/0/2</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145799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11-21-0071</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Do you agree to add the transmit and receive capability of supporting Flat Top window on Secure LTF?</a:t>
            </a:r>
          </a:p>
          <a:p>
            <a:endParaRPr lang="en-US" b="0" dirty="0"/>
          </a:p>
          <a:p>
            <a:r>
              <a:rPr lang="en-US" b="0" dirty="0"/>
              <a:t>Results (Y/N/A): 37/3/3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0841070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Consider LB249 CR completion and re-circulation – as needed.</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(202101-06</a:t>
            </a:r>
            <a:r>
              <a:rPr lang="en-US" sz="2000" b="0" dirty="0"/>
              <a:t>):</a:t>
            </a:r>
          </a:p>
          <a:p>
            <a:r>
              <a:rPr lang="en-US" sz="2000" dirty="0"/>
              <a:t>•	</a:t>
            </a:r>
            <a:r>
              <a:rPr lang="en-US" sz="2000" b="0" dirty="0"/>
              <a:t>Having approved comment resolutions for all of the comments received from LB249 on </a:t>
            </a:r>
            <a:r>
              <a:rPr lang="en-US" sz="2000" b="0" dirty="0" err="1"/>
              <a:t>TGaz</a:t>
            </a:r>
            <a:r>
              <a:rPr lang="en-US" sz="2000" b="0" dirty="0"/>
              <a:t> D2.0 as contained in document 11-20-017r11, </a:t>
            </a:r>
          </a:p>
          <a:p>
            <a:r>
              <a:rPr lang="en-US" sz="2000" b="0" dirty="0"/>
              <a:t>•	Instruct the editor to prepare Draft D3.0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p>
          <a:p>
            <a:r>
              <a:rPr lang="en-US" sz="2000" dirty="0"/>
              <a:t>Second: </a:t>
            </a:r>
          </a:p>
          <a:p>
            <a:r>
              <a:rPr lang="en-US" sz="2000" dirty="0"/>
              <a:t>Results (Y/N/A): </a:t>
            </a:r>
            <a:r>
              <a:rPr lang="en-US" sz="2000" b="0" dirty="0">
                <a:highlight>
                  <a:srgbClr val="FFFF00"/>
                </a:highlight>
              </a:rPr>
              <a:t>count/individual register</a:t>
            </a:r>
          </a:p>
          <a:p>
            <a:r>
              <a:rPr lang="en-US" sz="2000" b="0" dirty="0">
                <a:highlight>
                  <a:srgbClr val="FFFF00"/>
                </a:highlight>
              </a:rPr>
              <a:t>Moved to </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FDEBD-0C8E-472E-B694-CA2DBF9CC4B6}"/>
              </a:ext>
            </a:extLst>
          </p:cNvPr>
          <p:cNvSpPr>
            <a:spLocks noGrp="1"/>
          </p:cNvSpPr>
          <p:nvPr>
            <p:ph type="title"/>
          </p:nvPr>
        </p:nvSpPr>
        <p:spPr/>
        <p:txBody>
          <a:bodyPr/>
          <a:lstStyle/>
          <a:p>
            <a:r>
              <a:rPr lang="en-US" dirty="0"/>
              <a:t>Review TG Progress and Status</a:t>
            </a:r>
          </a:p>
        </p:txBody>
      </p:sp>
      <p:sp>
        <p:nvSpPr>
          <p:cNvPr id="3" name="Content Placeholder 2">
            <a:extLst>
              <a:ext uri="{FF2B5EF4-FFF2-40B4-BE49-F238E27FC236}">
                <a16:creationId xmlns:a16="http://schemas.microsoft.com/office/drawing/2014/main" id="{E99632A8-54B5-4620-8AF7-88B14AD6B60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Completed LB249 comment resolution and approved recirculation out of the Jan. meeting.</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EB0CD5-6C72-47ED-AD15-9B6CA2C08591}"/>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052E84-BDDC-4F97-9765-0E25BB7489A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EFAD975-A0B9-4425-9DAF-9F5895F0ED3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77679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p:txBody>
          <a:bodyPr/>
          <a:lstStyle/>
          <a:p>
            <a:pPr>
              <a:buFont typeface="Arial" panose="020B0604020202020204" pitchFamily="34" charset="0"/>
              <a:buChar char="•"/>
            </a:pPr>
            <a:r>
              <a:rPr lang="en-US" dirty="0"/>
              <a:t>Generate P802.11az D3.0.</a:t>
            </a:r>
          </a:p>
          <a:p>
            <a:pPr>
              <a:buFont typeface="Arial" panose="020B0604020202020204" pitchFamily="34" charset="0"/>
              <a:buChar char="•"/>
            </a:pPr>
            <a:r>
              <a:rPr lang="en-US" dirty="0"/>
              <a:t>Conduct a 14 day re-circulation ballot.</a:t>
            </a:r>
          </a:p>
          <a:p>
            <a:pPr>
              <a:buFont typeface="Arial" panose="020B0604020202020204" pitchFamily="34" charset="0"/>
              <a:buChar char="•"/>
            </a:pPr>
            <a:r>
              <a:rPr lang="en-US" dirty="0"/>
              <a:t>Review and assign comments from recirculation ballot.</a:t>
            </a:r>
          </a:p>
          <a:p>
            <a:pPr>
              <a:buFont typeface="Arial" panose="020B0604020202020204" pitchFamily="34" charset="0"/>
              <a:buChar char="•"/>
            </a:pPr>
            <a:r>
              <a:rPr lang="en-US" dirty="0"/>
              <a:t>Conduct CR coming from recirculation ballot.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Feb. 17</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Feb. 24</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254025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11-21-258-00 Review LB253 results and call for volunteers (Editors) – as needed </a:t>
            </a:r>
          </a:p>
          <a:p>
            <a:pPr algn="just">
              <a:spcBef>
                <a:spcPct val="20000"/>
              </a:spcBef>
              <a:buFontTx/>
              <a:buChar char="•"/>
            </a:pPr>
            <a:r>
              <a:rPr lang="en-US" sz="1600" b="0" dirty="0"/>
              <a:t>Review submission 11-20-1972-Secured LTF Versioning (Roy Want) – 45min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593283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11-20-1972</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We support developing amendment text to enable Secure LTF versioning in the FTM Request negotiation as depicted by the protocol addition in 11-20-1972r1.</a:t>
            </a:r>
          </a:p>
          <a:p>
            <a:endParaRPr lang="en-US" b="0" dirty="0"/>
          </a:p>
          <a:p>
            <a:r>
              <a:rPr lang="en-US" b="0" dirty="0"/>
              <a:t>Results (Y/N/A): 13/1/3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792785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50554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5136546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Comment resolution assignment status (Chao Chun) – 5min </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11-21-0291 lb-253-crs-a (Nehru Bhandaru) – 1hr</a:t>
            </a:r>
          </a:p>
          <a:p>
            <a:pPr lvl="1" algn="just">
              <a:spcBef>
                <a:spcPct val="20000"/>
              </a:spcBef>
              <a:buFontTx/>
              <a:buChar char="•"/>
            </a:pPr>
            <a:r>
              <a:rPr lang="en-US" altLang="en-US" sz="1400" dirty="0"/>
              <a:t>11-21-0307 comment resolution LB253 parameters (Christian Berger) – 30min</a:t>
            </a:r>
          </a:p>
          <a:p>
            <a:pPr lvl="1" algn="just">
              <a:spcBef>
                <a:spcPct val="20000"/>
              </a:spcBef>
              <a:buFontTx/>
              <a:buChar char="•"/>
            </a:pPr>
            <a:r>
              <a:rPr lang="en-US" altLang="en-US" sz="1400" dirty="0"/>
              <a:t>11-21-0318 comment resolution LB253 parameters - part 2 (Christian Berger) – as time permits</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future telecons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093138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508CF-E2CF-47F7-ACD9-A781256EA288}"/>
              </a:ext>
            </a:extLst>
          </p:cNvPr>
          <p:cNvSpPr>
            <a:spLocks noGrp="1"/>
          </p:cNvSpPr>
          <p:nvPr>
            <p:ph type="title"/>
          </p:nvPr>
        </p:nvSpPr>
        <p:spPr/>
        <p:txBody>
          <a:bodyPr/>
          <a:lstStyle/>
          <a:p>
            <a:r>
              <a:rPr lang="en-US" dirty="0"/>
              <a:t>Comment Assignment Status</a:t>
            </a:r>
          </a:p>
        </p:txBody>
      </p:sp>
      <p:sp>
        <p:nvSpPr>
          <p:cNvPr id="3" name="Content Placeholder 2">
            <a:extLst>
              <a:ext uri="{FF2B5EF4-FFF2-40B4-BE49-F238E27FC236}">
                <a16:creationId xmlns:a16="http://schemas.microsoft.com/office/drawing/2014/main" id="{00FDB895-58C3-4C4D-9987-F1403B6E00FD}"/>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dirty="0"/>
              <a:t>Overall:</a:t>
            </a:r>
          </a:p>
          <a:p>
            <a:pPr lvl="1">
              <a:buFont typeface="Arial" panose="020B0604020202020204" pitchFamily="34" charset="0"/>
              <a:buChar char="•"/>
            </a:pPr>
            <a:r>
              <a:rPr lang="en-US" dirty="0"/>
              <a:t>Total comments received: 476</a:t>
            </a:r>
          </a:p>
          <a:p>
            <a:pPr lvl="1">
              <a:buFont typeface="Arial" panose="020B0604020202020204" pitchFamily="34" charset="0"/>
              <a:buChar char="•"/>
            </a:pPr>
            <a:r>
              <a:rPr lang="en-US" dirty="0"/>
              <a:t>Technical/General: 258</a:t>
            </a:r>
          </a:p>
          <a:p>
            <a:pPr lvl="1">
              <a:buFont typeface="Arial" panose="020B0604020202020204" pitchFamily="34" charset="0"/>
              <a:buChar char="•"/>
            </a:pPr>
            <a:r>
              <a:rPr lang="en-US" dirty="0"/>
              <a:t>Editorial: 218</a:t>
            </a:r>
          </a:p>
          <a:p>
            <a:pPr>
              <a:buFont typeface="Arial" panose="020B0604020202020204" pitchFamily="34" charset="0"/>
              <a:buChar char="•"/>
            </a:pPr>
            <a:r>
              <a:rPr lang="en-US" dirty="0"/>
              <a:t>Assigned:</a:t>
            </a:r>
          </a:p>
          <a:p>
            <a:pPr lvl="1">
              <a:buFont typeface="Arial" panose="020B0604020202020204" pitchFamily="34" charset="0"/>
              <a:buChar char="•"/>
            </a:pPr>
            <a:r>
              <a:rPr lang="en-US" dirty="0"/>
              <a:t>Total comments assigned: 157</a:t>
            </a:r>
          </a:p>
          <a:p>
            <a:pPr lvl="1">
              <a:buFont typeface="Arial" panose="020B0604020202020204" pitchFamily="34" charset="0"/>
              <a:buChar char="•"/>
            </a:pPr>
            <a:r>
              <a:rPr lang="en-US" dirty="0"/>
              <a:t>Technical/General: 117</a:t>
            </a:r>
          </a:p>
          <a:p>
            <a:pPr lvl="1">
              <a:buFont typeface="Arial" panose="020B0604020202020204" pitchFamily="34" charset="0"/>
              <a:buChar char="•"/>
            </a:pPr>
            <a:r>
              <a:rPr lang="en-US" dirty="0"/>
              <a:t>Editorial: 40</a:t>
            </a:r>
          </a:p>
          <a:p>
            <a:pPr>
              <a:buFont typeface="Arial" panose="020B0604020202020204" pitchFamily="34" charset="0"/>
              <a:buChar char="•"/>
            </a:pPr>
            <a:r>
              <a:rPr lang="en-US" dirty="0"/>
              <a:t>Latest LB253 comment DB:</a:t>
            </a:r>
          </a:p>
          <a:p>
            <a:pPr marL="0" indent="0"/>
            <a:r>
              <a:rPr lang="en-US" sz="1800" b="0" dirty="0">
                <a:hlinkClick r:id="rId2"/>
              </a:rPr>
              <a:t>https://mentor.ieee.org/802.11/dcn/21/11-21-0258-01-00az-lb253-comments.xlsx</a:t>
            </a:r>
            <a:r>
              <a:rPr lang="en-US" sz="1800" b="0" dirty="0"/>
              <a:t> </a:t>
            </a:r>
          </a:p>
        </p:txBody>
      </p:sp>
      <p:sp>
        <p:nvSpPr>
          <p:cNvPr id="4" name="Slide Number Placeholder 3">
            <a:extLst>
              <a:ext uri="{FF2B5EF4-FFF2-40B4-BE49-F238E27FC236}">
                <a16:creationId xmlns:a16="http://schemas.microsoft.com/office/drawing/2014/main" id="{FAAA89EB-AF6F-4891-A8D7-DF7D438B06BA}"/>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34F3EBF-9E6B-4744-A2B2-0209F1DF62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09C280B-90E8-46EE-85E9-7C8B748013D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4729676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3794-0784-4E1C-AEAE-4DB0FE62C7F2}"/>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F0C8A6DA-71D6-4FE3-8753-AB67A503625E}"/>
              </a:ext>
            </a:extLst>
          </p:cNvPr>
          <p:cNvSpPr>
            <a:spLocks noGrp="1"/>
          </p:cNvSpPr>
          <p:nvPr>
            <p:ph idx="1"/>
          </p:nvPr>
        </p:nvSpPr>
        <p:spPr/>
        <p:txBody>
          <a:bodyPr/>
          <a:lstStyle/>
          <a:p>
            <a:pPr lvl="1" algn="just">
              <a:spcBef>
                <a:spcPct val="20000"/>
              </a:spcBef>
              <a:buFontTx/>
              <a:buChar char="•"/>
            </a:pPr>
            <a:r>
              <a:rPr lang="en-US" altLang="en-US" sz="1400" dirty="0"/>
              <a:t>11-21-0291 lb-253-crs-a (Nehru Bhandaru) – for completion</a:t>
            </a:r>
          </a:p>
          <a:p>
            <a:pPr lvl="1" algn="just">
              <a:spcBef>
                <a:spcPct val="20000"/>
              </a:spcBef>
              <a:buFontTx/>
              <a:buChar char="•"/>
            </a:pPr>
            <a:r>
              <a:rPr lang="en-US" altLang="en-US" sz="1400" dirty="0"/>
              <a:t>11-21-0318 comment resolution LB253 parameters - part 2 (Christian Berger)</a:t>
            </a:r>
          </a:p>
          <a:p>
            <a:pPr lvl="1" algn="just">
              <a:spcBef>
                <a:spcPct val="20000"/>
              </a:spcBef>
              <a:buFontTx/>
              <a:buChar char="•"/>
            </a:pPr>
            <a:r>
              <a:rPr lang="en-US" altLang="en-US" sz="1400" dirty="0"/>
              <a:t>11-21-0307 comment resolution LB253 parameters (Christian Berger)</a:t>
            </a:r>
          </a:p>
          <a:p>
            <a:pPr lvl="1" algn="just">
              <a:spcBef>
                <a:spcPct val="20000"/>
              </a:spcBef>
              <a:buFontTx/>
              <a:buChar char="•"/>
            </a:pPr>
            <a:endParaRPr lang="en-US" altLang="en-US" sz="1400" dirty="0"/>
          </a:p>
        </p:txBody>
      </p:sp>
      <p:sp>
        <p:nvSpPr>
          <p:cNvPr id="4" name="Slide Number Placeholder 3">
            <a:extLst>
              <a:ext uri="{FF2B5EF4-FFF2-40B4-BE49-F238E27FC236}">
                <a16:creationId xmlns:a16="http://schemas.microsoft.com/office/drawing/2014/main" id="{56A0582D-B3EE-4700-A28C-3CED0E52747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8195348-10E4-4102-BE62-F7DCA8EF089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82D1378-4EE9-45D0-91A7-D43F4422B76D}"/>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526542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4056666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152329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566871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114346</TotalTime>
  <Words>6395</Words>
  <Application>Microsoft Office PowerPoint</Application>
  <PresentationFormat>Widescreen</PresentationFormat>
  <Paragraphs>951</Paragraphs>
  <Slides>76</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4"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Submission 11-21-040</vt:lpstr>
      <vt:lpstr>Submission 11-21-047</vt:lpstr>
      <vt:lpstr>Submission 11-21-053</vt:lpstr>
      <vt:lpstr>Submission 11-20-1817</vt:lpstr>
      <vt:lpstr>PowerPoint Presentation</vt:lpstr>
      <vt:lpstr>PowerPoint Presentation</vt:lpstr>
      <vt:lpstr>IEEE Electronic Meeting slot - Jan. 13th</vt:lpstr>
      <vt:lpstr>Submission List for Jan. 13th meeting</vt:lpstr>
      <vt:lpstr>Submission 11-20-1825</vt:lpstr>
      <vt:lpstr>Submission 11-21-0071</vt:lpstr>
      <vt:lpstr>PowerPoint Presentation</vt:lpstr>
      <vt:lpstr>PowerPoint Presentation</vt:lpstr>
      <vt:lpstr>PowerPoint Presentation</vt:lpstr>
      <vt:lpstr>IEEE Electronic Meeting slot - Jan. 14th </vt:lpstr>
      <vt:lpstr>Recirculation Ballot</vt:lpstr>
      <vt:lpstr>Review TG Progress and Status</vt:lpstr>
      <vt:lpstr>Targets Towards March Meeting</vt:lpstr>
      <vt:lpstr>Timelines - updated</vt:lpstr>
      <vt:lpstr>Timeline Approval</vt:lpstr>
      <vt:lpstr>Scheduled telecons</vt:lpstr>
      <vt:lpstr>PowerPoint Presentation</vt:lpstr>
      <vt:lpstr>PowerPoint Presentation</vt:lpstr>
      <vt:lpstr>IEEE Electronic Meeting slot - Feb. 18th </vt:lpstr>
      <vt:lpstr>Submission 11-20-1972</vt:lpstr>
      <vt:lpstr>PowerPoint Presentation</vt:lpstr>
      <vt:lpstr>PowerPoint Presentation</vt:lpstr>
      <vt:lpstr>IEEE Electronic Meeting slot - Feb. 24th </vt:lpstr>
      <vt:lpstr>Comment Assignment Status</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747</cp:revision>
  <cp:lastPrinted>2021-01-13T17:05:57Z</cp:lastPrinted>
  <dcterms:created xsi:type="dcterms:W3CDTF">2018-08-06T10:28:59Z</dcterms:created>
  <dcterms:modified xsi:type="dcterms:W3CDTF">2021-02-25T18:46:45Z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