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1"/>
  </p:notesMasterIdLst>
  <p:handoutMasterIdLst>
    <p:handoutMasterId r:id="rId72"/>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851" r:id="rId25"/>
    <p:sldId id="849" r:id="rId26"/>
    <p:sldId id="690" r:id="rId27"/>
    <p:sldId id="678" r:id="rId28"/>
    <p:sldId id="855" r:id="rId29"/>
    <p:sldId id="856" r:id="rId30"/>
    <p:sldId id="679" r:id="rId31"/>
    <p:sldId id="680" r:id="rId32"/>
    <p:sldId id="683" r:id="rId33"/>
    <p:sldId id="850" r:id="rId34"/>
    <p:sldId id="689" r:id="rId35"/>
    <p:sldId id="861" r:id="rId36"/>
    <p:sldId id="862" r:id="rId37"/>
    <p:sldId id="863" r:id="rId38"/>
    <p:sldId id="864" r:id="rId39"/>
    <p:sldId id="684" r:id="rId40"/>
    <p:sldId id="685" r:id="rId41"/>
    <p:sldId id="686" r:id="rId42"/>
    <p:sldId id="857" r:id="rId43"/>
    <p:sldId id="865" r:id="rId44"/>
    <p:sldId id="866" r:id="rId45"/>
    <p:sldId id="858" r:id="rId46"/>
    <p:sldId id="687" r:id="rId47"/>
    <p:sldId id="688" r:id="rId48"/>
    <p:sldId id="852" r:id="rId49"/>
    <p:sldId id="859" r:id="rId50"/>
    <p:sldId id="867" r:id="rId51"/>
    <p:sldId id="868" r:id="rId52"/>
    <p:sldId id="722" r:id="rId53"/>
    <p:sldId id="860" r:id="rId54"/>
    <p:sldId id="869" r:id="rId55"/>
    <p:sldId id="853" r:id="rId56"/>
    <p:sldId id="854" r:id="rId57"/>
    <p:sldId id="870" r:id="rId58"/>
    <p:sldId id="871" r:id="rId59"/>
    <p:sldId id="872" r:id="rId60"/>
    <p:sldId id="315" r:id="rId61"/>
    <p:sldId id="312" r:id="rId62"/>
    <p:sldId id="318" r:id="rId63"/>
    <p:sldId id="472" r:id="rId64"/>
    <p:sldId id="473" r:id="rId65"/>
    <p:sldId id="474" r:id="rId66"/>
    <p:sldId id="480" r:id="rId67"/>
    <p:sldId id="259" r:id="rId68"/>
    <p:sldId id="260" r:id="rId69"/>
    <p:sldId id="261" r:id="rId70"/>
  </p:sldIdLst>
  <p:sldSz cx="12192000" cy="6858000"/>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 id="851"/>
            <p14:sldId id="849"/>
          </p14:sldIdLst>
        </p14:section>
        <p14:section name="Jan. 11th daily slot 3 - Jan. IEEE electronic meeting" id="{5906853D-78D7-4DA8-9FA6-A28981EEDFB8}">
          <p14:sldIdLst>
            <p14:sldId id="690"/>
            <p14:sldId id="678"/>
            <p14:sldId id="855"/>
            <p14:sldId id="856"/>
            <p14:sldId id="679"/>
            <p14:sldId id="680"/>
          </p14:sldIdLst>
        </p14:section>
        <p14:section name="Jan.12th daily slot 3 - Jan. IEEE electronic meeting" id="{DE843586-E506-4D30-A655-52B441F0114A}">
          <p14:sldIdLst>
            <p14:sldId id="683"/>
            <p14:sldId id="850"/>
            <p14:sldId id="689"/>
            <p14:sldId id="861"/>
            <p14:sldId id="862"/>
            <p14:sldId id="863"/>
            <p14:sldId id="864"/>
            <p14:sldId id="684"/>
            <p14:sldId id="685"/>
          </p14:sldIdLst>
        </p14:section>
        <p14:section name="Jan. 13th daily slot 3 - Jan. IEEE electronic meeting" id="{347EDFAB-725B-4685-8406-804F1F654820}">
          <p14:sldIdLst>
            <p14:sldId id="686"/>
            <p14:sldId id="857"/>
            <p14:sldId id="865"/>
            <p14:sldId id="866"/>
            <p14:sldId id="858"/>
            <p14:sldId id="687"/>
            <p14:sldId id="688"/>
          </p14:sldIdLst>
        </p14:section>
        <p14:section name="Jan. 14th daily slot 3 - Jan. IEEE electronic meeting" id="{E9824DDE-0442-4380-A9A7-3CC4A61D5660}">
          <p14:sldIdLst>
            <p14:sldId id="852"/>
            <p14:sldId id="859"/>
            <p14:sldId id="867"/>
            <p14:sldId id="868"/>
            <p14:sldId id="722"/>
            <p14:sldId id="860"/>
            <p14:sldId id="869"/>
            <p14:sldId id="853"/>
            <p14:sldId id="854"/>
          </p14:sldIdLst>
        </p14:section>
        <p14:section name="Feb. 18th Telecon" id="{A382BC11-DE2B-45E3-8917-E7DE138D8C05}">
          <p14:sldIdLst>
            <p14:sldId id="870"/>
            <p14:sldId id="871"/>
            <p14:sldId id="872"/>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9D5CFD-0016-453D-98B3-788307F1E49A}" v="2" dt="2021-02-16T20:28:04.253"/>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830" autoAdjust="0"/>
    <p:restoredTop sz="96807" autoAdjust="0"/>
  </p:normalViewPr>
  <p:slideViewPr>
    <p:cSldViewPr>
      <p:cViewPr varScale="1">
        <p:scale>
          <a:sx n="123" d="100"/>
          <a:sy n="123" d="100"/>
        </p:scale>
        <p:origin x="384"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78"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5F9D5CFD-0016-453D-98B3-788307F1E49A}"/>
    <pc:docChg chg="addSld modSld modMainMaster">
      <pc:chgData name="Segev, Jonathan" userId="7c67a1b0-8725-4553-8055-0888dbcaef94" providerId="ADAL" clId="{5F9D5CFD-0016-453D-98B3-788307F1E49A}" dt="2021-02-16T20:28:04.253" v="6"/>
      <pc:docMkLst>
        <pc:docMk/>
      </pc:docMkLst>
      <pc:sldChg chg="modSp mod">
        <pc:chgData name="Segev, Jonathan" userId="7c67a1b0-8725-4553-8055-0888dbcaef94" providerId="ADAL" clId="{5F9D5CFD-0016-453D-98B3-788307F1E49A}" dt="2021-02-16T20:27:20.938" v="5" actId="20577"/>
        <pc:sldMkLst>
          <pc:docMk/>
          <pc:sldMk cId="0" sldId="256"/>
        </pc:sldMkLst>
        <pc:spChg chg="mod">
          <ac:chgData name="Segev, Jonathan" userId="7c67a1b0-8725-4553-8055-0888dbcaef94" providerId="ADAL" clId="{5F9D5CFD-0016-453D-98B3-788307F1E49A}" dt="2021-02-16T20:27:20.938" v="5" actId="20577"/>
          <ac:spMkLst>
            <pc:docMk/>
            <pc:sldMk cId="0" sldId="256"/>
            <ac:spMk id="3074" creationId="{00000000-0000-0000-0000-000000000000}"/>
          </ac:spMkLst>
        </pc:spChg>
      </pc:sldChg>
      <pc:sldChg chg="add">
        <pc:chgData name="Segev, Jonathan" userId="7c67a1b0-8725-4553-8055-0888dbcaef94" providerId="ADAL" clId="{5F9D5CFD-0016-453D-98B3-788307F1E49A}" dt="2021-02-16T20:28:04.253" v="6"/>
        <pc:sldMkLst>
          <pc:docMk/>
          <pc:sldMk cId="859328308" sldId="870"/>
        </pc:sldMkLst>
      </pc:sldChg>
      <pc:sldChg chg="add">
        <pc:chgData name="Segev, Jonathan" userId="7c67a1b0-8725-4553-8055-0888dbcaef94" providerId="ADAL" clId="{5F9D5CFD-0016-453D-98B3-788307F1E49A}" dt="2021-02-16T20:28:04.253" v="6"/>
        <pc:sldMkLst>
          <pc:docMk/>
          <pc:sldMk cId="3505544000" sldId="871"/>
        </pc:sldMkLst>
      </pc:sldChg>
      <pc:sldChg chg="add">
        <pc:chgData name="Segev, Jonathan" userId="7c67a1b0-8725-4553-8055-0888dbcaef94" providerId="ADAL" clId="{5F9D5CFD-0016-453D-98B3-788307F1E49A}" dt="2021-02-16T20:28:04.253" v="6"/>
        <pc:sldMkLst>
          <pc:docMk/>
          <pc:sldMk cId="1513654695" sldId="872"/>
        </pc:sldMkLst>
      </pc:sldChg>
      <pc:sldMasterChg chg="modSp mod">
        <pc:chgData name="Segev, Jonathan" userId="7c67a1b0-8725-4553-8055-0888dbcaef94" providerId="ADAL" clId="{5F9D5CFD-0016-453D-98B3-788307F1E49A}" dt="2021-02-16T20:27:00.354" v="1" actId="20577"/>
        <pc:sldMasterMkLst>
          <pc:docMk/>
          <pc:sldMasterMk cId="0" sldId="2147483648"/>
        </pc:sldMasterMkLst>
        <pc:spChg chg="mod">
          <ac:chgData name="Segev, Jonathan" userId="7c67a1b0-8725-4553-8055-0888dbcaef94" providerId="ADAL" clId="{5F9D5CFD-0016-453D-98B3-788307F1E49A}" dt="2021-02-16T20:27:00.354"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2/16/2021</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431800" y="709613"/>
            <a:ext cx="6237288"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67</a:t>
            </a:fld>
            <a:endParaRPr lang="en-US"/>
          </a:p>
        </p:txBody>
      </p:sp>
      <p:sp>
        <p:nvSpPr>
          <p:cNvPr id="15361"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5362"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68</a:t>
            </a:fld>
            <a:endParaRPr lang="en-US"/>
          </a:p>
        </p:txBody>
      </p:sp>
      <p:sp>
        <p:nvSpPr>
          <p:cNvPr id="16385"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69</a:t>
            </a:fld>
            <a:endParaRPr lang="en-US"/>
          </a:p>
        </p:txBody>
      </p:sp>
      <p:sp>
        <p:nvSpPr>
          <p:cNvPr id="1740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741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3314"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401791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308179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316650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802.11-20/1919r8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2021-02-16</a:t>
            </a:r>
          </a:p>
        </p:txBody>
      </p:sp>
      <p:sp>
        <p:nvSpPr>
          <p:cNvPr id="6" name="Date Placeholder 3"/>
          <p:cNvSpPr>
            <a:spLocks noGrp="1"/>
          </p:cNvSpPr>
          <p:nvPr>
            <p:ph type="dt" idx="10"/>
          </p:nvPr>
        </p:nvSpPr>
        <p:spPr/>
        <p:txBody>
          <a:bodyPr/>
          <a:lstStyle/>
          <a:p>
            <a:r>
              <a:rPr lang="en-US"/>
              <a:t>Feb.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 Electronic Meeting Agenda </a:t>
            </a:r>
          </a:p>
          <a:p>
            <a:pPr algn="ctr">
              <a:lnSpc>
                <a:spcPct val="90000"/>
              </a:lnSpc>
              <a:buFontTx/>
              <a:buNone/>
            </a:pPr>
            <a:r>
              <a:rPr lang="en-US" altLang="en-US" sz="3600" dirty="0">
                <a:cs typeface="Times New Roman" panose="02020603050405020304" pitchFamily="18" charset="0"/>
              </a:rPr>
              <a:t>And meetings running between Jan. and March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Review LB249 CR status. (10min) – Roy </a:t>
            </a:r>
          </a:p>
          <a:p>
            <a:pPr algn="just">
              <a:spcBef>
                <a:spcPct val="20000"/>
              </a:spcBef>
              <a:buFontTx/>
              <a:buChar char="•"/>
            </a:pPr>
            <a:r>
              <a:rPr lang="en-US" altLang="en-US" sz="1800" b="0" dirty="0"/>
              <a:t>Consider motions that met SP threshold from earlier meetings. (5min)</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a:t>Consider readiness for recirculation ballot out of the January meeting. ( special order once LB249 is completed).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1543838"/>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strike="noStrike" dirty="0"/>
                        <a:t>11-21-0039</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Analysis of Secure LTF frequency windows</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10001"/>
                  </a:ext>
                </a:extLst>
              </a:tr>
              <a:tr h="0">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2"/>
                  </a:ext>
                </a:extLst>
              </a:tr>
              <a:tr h="0">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3"/>
                  </a:ext>
                </a:extLst>
              </a:tr>
              <a:tr h="0">
                <a:tc>
                  <a:txBody>
                    <a:bodyPr/>
                    <a:lstStyle/>
                    <a:p>
                      <a:r>
                        <a:rPr lang="en-US" sz="1400" strike="noStrike" dirty="0"/>
                        <a:t>11-21-0047</a:t>
                      </a:r>
                    </a:p>
                  </a:txBody>
                  <a:tcPr marT="45712" marB="45712"/>
                </a:tc>
                <a:tc>
                  <a:txBody>
                    <a:bodyPr/>
                    <a:lstStyle/>
                    <a:p>
                      <a:r>
                        <a:rPr lang="en-US" sz="1400" strike="noStrike" dirty="0"/>
                        <a:t>Das Dibakar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for </a:t>
                      </a:r>
                      <a:r>
                        <a:rPr lang="en-US" sz="1400" strike="noStrike" dirty="0" err="1"/>
                        <a:t>misc</a:t>
                      </a:r>
                      <a:r>
                        <a:rPr lang="en-US" sz="1400" strike="noStrike" dirty="0"/>
                        <a:t> remaining CIDs </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4"/>
                  </a:ext>
                </a:extLst>
              </a:tr>
              <a:tr h="0">
                <a:tc>
                  <a:txBody>
                    <a:bodyPr/>
                    <a:lstStyle/>
                    <a:p>
                      <a:r>
                        <a:rPr lang="en-US" sz="1400" strike="noStrike" dirty="0"/>
                        <a:t>11-21-0048</a:t>
                      </a:r>
                    </a:p>
                  </a:txBody>
                  <a:tcPr marT="45712" marB="45712"/>
                </a:tc>
                <a:tc>
                  <a:txBody>
                    <a:bodyPr/>
                    <a:lstStyle/>
                    <a:p>
                      <a:r>
                        <a:rPr lang="en-US" sz="1400" strike="noStrike" dirty="0"/>
                        <a:t>Das Dibakar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err="1"/>
                        <a:t>Misc</a:t>
                      </a:r>
                      <a:r>
                        <a:rPr lang="en-US" sz="1400" strike="noStrike" dirty="0"/>
                        <a:t> text clarification</a:t>
                      </a:r>
                    </a:p>
                  </a:txBody>
                  <a:tcPr marT="45712" marB="45712"/>
                </a:tc>
                <a:tc>
                  <a:txBody>
                    <a:bodyPr/>
                    <a:lstStyle/>
                    <a:p>
                      <a:r>
                        <a:rPr lang="en-US" sz="1400" strike="noStrike" dirty="0"/>
                        <a:t>Amendment text</a:t>
                      </a:r>
                    </a:p>
                  </a:txBody>
                  <a:tcPr marT="45712" marB="45712"/>
                </a:tc>
                <a:extLst>
                  <a:ext uri="{0D108BD9-81ED-4DB2-BD59-A6C34878D82A}">
                    <a16:rowId xmlns:a16="http://schemas.microsoft.com/office/drawing/2014/main" val="10005"/>
                  </a:ext>
                </a:extLst>
              </a:tr>
              <a:tr h="0">
                <a:tc>
                  <a:txBody>
                    <a:bodyPr/>
                    <a:lstStyle/>
                    <a:p>
                      <a:r>
                        <a:rPr lang="en-US" sz="1400" dirty="0"/>
                        <a:t>11-21-0071</a:t>
                      </a:r>
                    </a:p>
                  </a:txBody>
                  <a:tcPr marT="45712" marB="45712"/>
                </a:tc>
                <a:tc>
                  <a:txBody>
                    <a:bodyPr/>
                    <a:lstStyle/>
                    <a:p>
                      <a:r>
                        <a:rPr lang="en-US" sz="1400" dirty="0" err="1"/>
                        <a:t>Jianhan</a:t>
                      </a:r>
                      <a:r>
                        <a:rPr lang="en-US" sz="1400"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On Capability of Supporting Windowing for Secure LTF</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6"/>
                  </a:ext>
                </a:extLst>
              </a:tr>
              <a:tr h="0">
                <a:tc>
                  <a:txBody>
                    <a:bodyPr/>
                    <a:lstStyle/>
                    <a:p>
                      <a:r>
                        <a:rPr lang="en-US" sz="1400" dirty="0"/>
                        <a:t>11-21-0053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CID3260</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11-20-1825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 Additional CIDs Clause 11.21.6.4.3 Part 2</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TG Process</a:t>
            </a:r>
          </a:p>
        </p:txBody>
      </p:sp>
      <p:sp>
        <p:nvSpPr>
          <p:cNvPr id="3" name="Content Placeholder 2"/>
          <p:cNvSpPr>
            <a:spLocks noGrp="1"/>
          </p:cNvSpPr>
          <p:nvPr>
            <p:ph idx="1"/>
          </p:nvPr>
        </p:nvSpPr>
        <p:spPr>
          <a:xfrm>
            <a:off x="914401" y="1268760"/>
            <a:ext cx="10361084" cy="4825655"/>
          </a:xfrm>
        </p:spPr>
        <p:txBody>
          <a:bodyPr/>
          <a:lstStyle/>
          <a:p>
            <a:pPr>
              <a:buFont typeface="Arial" panose="020B0604020202020204" pitchFamily="34" charset="0"/>
              <a:buChar char="•"/>
            </a:pPr>
            <a:r>
              <a:rPr lang="en-US" dirty="0"/>
              <a:t>Contribution material review order:</a:t>
            </a:r>
          </a:p>
          <a:p>
            <a:pPr lvl="1">
              <a:buFont typeface="Arial" panose="020B0604020202020204" pitchFamily="34" charset="0"/>
              <a:buChar char="•"/>
            </a:pPr>
            <a:r>
              <a:rPr lang="en-US" dirty="0"/>
              <a:t>Comment resolution review.</a:t>
            </a:r>
          </a:p>
          <a:p>
            <a:pPr lvl="1">
              <a:buFont typeface="Arial" panose="020B0604020202020204" pitchFamily="34" charset="0"/>
              <a:buChar char="•"/>
            </a:pPr>
            <a:r>
              <a:rPr lang="en-US" dirty="0"/>
              <a:t>Technical submissions related to CR.</a:t>
            </a:r>
          </a:p>
          <a:p>
            <a:pPr lvl="1">
              <a:buFont typeface="Arial" panose="020B0604020202020204" pitchFamily="34" charset="0"/>
              <a:buChar char="•"/>
            </a:pPr>
            <a:r>
              <a:rPr lang="en-US" dirty="0"/>
              <a:t>Non LB249 related amendment draft text.</a:t>
            </a:r>
          </a:p>
          <a:p>
            <a:pPr lvl="1">
              <a:buFont typeface="Arial" panose="020B0604020202020204" pitchFamily="34" charset="0"/>
              <a:buChar char="•"/>
            </a:pPr>
            <a:r>
              <a:rPr lang="en-US" dirty="0"/>
              <a:t>Technical submissions.</a:t>
            </a:r>
          </a:p>
          <a:p>
            <a:pPr>
              <a:buFont typeface="Arial" panose="020B0604020202020204" pitchFamily="34" charset="0"/>
              <a:buChar char="•"/>
            </a:pPr>
            <a:endParaRPr lang="en-US" dirty="0"/>
          </a:p>
          <a:p>
            <a:pPr>
              <a:buFont typeface="Arial" panose="020B0604020202020204" pitchFamily="34" charset="0"/>
              <a:buChar char="•"/>
            </a:pPr>
            <a:r>
              <a:rPr lang="en-US" dirty="0"/>
              <a:t>Motions:</a:t>
            </a:r>
          </a:p>
          <a:p>
            <a:pPr lvl="1">
              <a:buFont typeface="Arial" panose="020B0604020202020204" pitchFamily="34" charset="0"/>
              <a:buChar char="•"/>
            </a:pPr>
            <a:r>
              <a:rPr lang="en-US" dirty="0"/>
              <a:t>WG guidelines highly recommends the announcement of motions prior to consideration.</a:t>
            </a:r>
          </a:p>
          <a:p>
            <a:pPr lvl="1">
              <a:buFont typeface="Arial" panose="020B0604020202020204" pitchFamily="34" charset="0"/>
              <a:buChar char="•"/>
            </a:pPr>
            <a:r>
              <a:rPr lang="en-US" dirty="0"/>
              <a:t>Motion on CR approval – assume post CR presentation to include a motion – no need to specifically announce.</a:t>
            </a:r>
          </a:p>
          <a:p>
            <a:pPr lvl="1">
              <a:buFont typeface="Arial" panose="020B0604020202020204" pitchFamily="34" charset="0"/>
              <a:buChar char="•"/>
            </a:pPr>
            <a:r>
              <a:rPr lang="en-US" dirty="0"/>
              <a:t>Other motions (e.g. technical submissions or non CR) – please announce your plans to motion if needed (send email to TG chair, to be announced at agenda setting). </a:t>
            </a:r>
          </a:p>
          <a:p>
            <a:pPr lvl="1">
              <a:buFont typeface="Arial" panose="020B0604020202020204" pitchFamily="34" charset="0"/>
              <a:buChar char="•"/>
            </a:pPr>
            <a:r>
              <a:rPr lang="en-US" dirty="0"/>
              <a:t>Only voting WG members can vote on motions. </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grpSp>
        <p:nvGrpSpPr>
          <p:cNvPr id="8" name="Group 7">
            <a:extLst>
              <a:ext uri="{FF2B5EF4-FFF2-40B4-BE49-F238E27FC236}">
                <a16:creationId xmlns:a16="http://schemas.microsoft.com/office/drawing/2014/main" id="{CB458B49-B83C-440E-BD95-465C433A0060}"/>
              </a:ext>
            </a:extLst>
          </p:cNvPr>
          <p:cNvGrpSpPr/>
          <p:nvPr/>
        </p:nvGrpSpPr>
        <p:grpSpPr>
          <a:xfrm>
            <a:off x="9480376" y="1259470"/>
            <a:ext cx="1008112" cy="2160485"/>
            <a:chOff x="9912424" y="2338987"/>
            <a:chExt cx="1008112" cy="2160485"/>
          </a:xfrm>
        </p:grpSpPr>
        <p:grpSp>
          <p:nvGrpSpPr>
            <p:cNvPr id="7" name="Group 6"/>
            <p:cNvGrpSpPr/>
            <p:nvPr/>
          </p:nvGrpSpPr>
          <p:grpSpPr>
            <a:xfrm>
              <a:off x="9912424" y="2338987"/>
              <a:ext cx="1008112" cy="2160485"/>
              <a:chOff x="7164288" y="2386457"/>
              <a:chExt cx="1008112" cy="2160485"/>
            </a:xfrm>
          </p:grpSpPr>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High</a:t>
                </a:r>
              </a:p>
            </p:txBody>
          </p:sp>
          <p:sp>
            <p:nvSpPr>
              <p:cNvPr id="10" name="TextBox 9"/>
              <p:cNvSpPr txBox="1"/>
              <p:nvPr/>
            </p:nvSpPr>
            <p:spPr>
              <a:xfrm>
                <a:off x="7164288" y="408527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Low</a:t>
                </a:r>
              </a:p>
            </p:txBody>
          </p:sp>
        </p:grpSp>
        <p:sp>
          <p:nvSpPr>
            <p:cNvPr id="11" name="Right Arrow 10"/>
            <p:cNvSpPr/>
            <p:nvPr/>
          </p:nvSpPr>
          <p:spPr bwMode="auto">
            <a:xfrm rot="5400000">
              <a:off x="9912424" y="3248980"/>
              <a:ext cx="1008112" cy="36004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478899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sz="2800" dirty="0"/>
              <a:t>Reminder of Scheduled </a:t>
            </a:r>
            <a:r>
              <a:rPr lang="en-US" sz="2800" dirty="0" err="1"/>
              <a:t>TGaz</a:t>
            </a:r>
            <a:r>
              <a:rPr lang="en-US" sz="2800" dirty="0"/>
              <a:t> Meetings for the Jan. IEEE week</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Feb. 2021</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49337"/>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a:buFont typeface="Arial" panose="020B0604020202020204" pitchFamily="34" charset="0"/>
              <a:buChar char="•"/>
            </a:pPr>
            <a:r>
              <a:rPr lang="en-US" altLang="en-US" sz="1800" b="0" kern="0" dirty="0"/>
              <a:t>Mon. Jan. 11</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Tue. Jan. 12</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Wed. Jan. 13</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Thu. Jan. 14</a:t>
            </a:r>
            <a:r>
              <a:rPr lang="en-US" altLang="en-US" sz="1800" b="0" kern="0" baseline="30000" dirty="0"/>
              <a:t>th</a:t>
            </a:r>
            <a:r>
              <a:rPr lang="en-US" altLang="en-US" sz="1800" b="0" kern="0" dirty="0"/>
              <a:t> 13:30 – 15:30 ET</a:t>
            </a:r>
          </a:p>
          <a:p>
            <a:pPr marL="285750" indent="-285750">
              <a:buFont typeface="Arial" panose="020B0604020202020204" pitchFamily="34" charset="0"/>
              <a:buChar char="•"/>
            </a:pPr>
            <a:endParaRPr lang="en-US" altLang="en-US" sz="1600" b="0" kern="0" baseline="30000" dirty="0"/>
          </a:p>
          <a:p>
            <a:pPr marL="0" indent="0"/>
            <a:endParaRPr lang="en-US" altLang="en-US" sz="1600" b="0" kern="0" dirty="0"/>
          </a:p>
        </p:txBody>
      </p:sp>
    </p:spTree>
    <p:extLst>
      <p:ext uri="{BB962C8B-B14F-4D97-AF65-F5344CB8AC3E}">
        <p14:creationId xmlns:p14="http://schemas.microsoft.com/office/powerpoint/2010/main" val="1115355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Jan.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(15 min).</a:t>
            </a:r>
          </a:p>
          <a:p>
            <a:pPr algn="just">
              <a:spcBef>
                <a:spcPct val="20000"/>
              </a:spcBef>
              <a:buFontTx/>
              <a:buChar char="•"/>
            </a:pPr>
            <a:r>
              <a:rPr lang="en-US" altLang="en-US" sz="1800" b="0" dirty="0"/>
              <a:t>Review LB249 CR progress. (10 min) – Roy Want</a:t>
            </a:r>
          </a:p>
          <a:p>
            <a:pPr algn="just">
              <a:spcBef>
                <a:spcPct val="20000"/>
              </a:spcBef>
              <a:buFontTx/>
              <a:buChar char="•"/>
            </a:pPr>
            <a:r>
              <a:rPr lang="en-US" altLang="en-US" sz="1800" b="0" dirty="0"/>
              <a:t>Consider approval of previous meeting minutes (2min)</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11</a:t>
            </a:r>
            <a:r>
              <a:rPr lang="en-US" altLang="en-US" baseline="30000" dirty="0">
                <a:solidFill>
                  <a:schemeClr val="tx2"/>
                </a:solidFill>
              </a:rPr>
              <a:t>th</a:t>
            </a:r>
            <a:r>
              <a:rPr lang="en-US" altLang="en-US" dirty="0">
                <a:solidFill>
                  <a:schemeClr val="tx2"/>
                </a:solidFill>
              </a:rPr>
              <a:t>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88571494"/>
              </p:ext>
            </p:extLst>
          </p:nvPr>
        </p:nvGraphicFramePr>
        <p:xfrm>
          <a:off x="914401" y="1260086"/>
          <a:ext cx="10460567" cy="15544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52392">
                <a:tc>
                  <a:txBody>
                    <a:bodyPr/>
                    <a:lstStyle/>
                    <a:p>
                      <a:r>
                        <a:rPr lang="en-US" sz="1400" strike="noStrike" dirty="0"/>
                        <a:t>11-21-0039</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Analysis of Secure LTF frequency windows</a:t>
                      </a:r>
                    </a:p>
                  </a:txBody>
                  <a:tcPr marT="45712" marB="45712"/>
                </a:tc>
                <a:tc>
                  <a:txBody>
                    <a:bodyPr/>
                    <a:lstStyle/>
                    <a:p>
                      <a:r>
                        <a:rPr lang="en-US" sz="1400" strike="noStrike" dirty="0"/>
                        <a:t>Technical</a:t>
                      </a:r>
                    </a:p>
                  </a:txBody>
                  <a:tcPr marT="45712" marB="45712"/>
                </a:tc>
                <a:tc>
                  <a:txBody>
                    <a:bodyPr/>
                    <a:lstStyle/>
                    <a:p>
                      <a:r>
                        <a:rPr lang="en-US" sz="1400" strike="noStrike" dirty="0"/>
                        <a:t>45min</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tc>
                  <a:txBody>
                    <a:bodyPr/>
                    <a:lstStyle/>
                    <a:p>
                      <a:r>
                        <a:rPr lang="en-US" sz="1400" strike="noStrike" dirty="0"/>
                        <a:t>60 min</a:t>
                      </a:r>
                    </a:p>
                  </a:txBody>
                  <a:tcPr marT="45712" marB="45712"/>
                </a:tc>
                <a:extLst>
                  <a:ext uri="{0D108BD9-81ED-4DB2-BD59-A6C34878D82A}">
                    <a16:rowId xmlns:a16="http://schemas.microsoft.com/office/drawing/2014/main" val="255052129"/>
                  </a:ext>
                </a:extLst>
              </a:tr>
              <a:tr h="0">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tc>
                  <a:txBody>
                    <a:bodyPr/>
                    <a:lstStyle/>
                    <a:p>
                      <a:r>
                        <a:rPr lang="en-US" sz="1400" strike="noStrike"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To be considered during </a:t>
            </a:r>
            <a:r>
              <a:rPr lang="en-US" sz="2000" b="0" dirty="0" err="1"/>
              <a:t>TGaz</a:t>
            </a:r>
            <a:r>
              <a:rPr lang="en-US" sz="2000" b="0" dirty="0"/>
              <a:t> Plenary (motion meeting).</a:t>
            </a:r>
          </a:p>
          <a:p>
            <a:pPr marL="0" indent="0"/>
            <a:r>
              <a:rPr lang="en-US" sz="2000" b="0" dirty="0"/>
              <a:t>Document 11-20-1774 “</a:t>
            </a:r>
            <a:r>
              <a:rPr lang="en-US" sz="2000" b="0" dirty="0" err="1"/>
              <a:t>TGaz</a:t>
            </a:r>
            <a:r>
              <a:rPr lang="en-US" sz="2000" b="0" dirty="0"/>
              <a:t>-November-plenary-minutes” posted Jan. 11</a:t>
            </a:r>
            <a:r>
              <a:rPr lang="en-US" sz="2000" b="0" baseline="30000" dirty="0"/>
              <a:t>th</a:t>
            </a:r>
            <a:r>
              <a:rPr lang="en-US" sz="2000" b="0" dirty="0"/>
              <a:t>. </a:t>
            </a:r>
          </a:p>
          <a:p>
            <a:pPr marL="0" indent="0"/>
            <a:endParaRPr lang="en-US" sz="2000" dirty="0"/>
          </a:p>
          <a:p>
            <a:r>
              <a:rPr lang="en-US" sz="2000" dirty="0"/>
              <a:t>Motion</a:t>
            </a:r>
            <a:r>
              <a:rPr lang="en-US" sz="2000" b="0" dirty="0"/>
              <a:t>:</a:t>
            </a:r>
          </a:p>
          <a:p>
            <a:pPr marL="0" indent="0"/>
            <a:r>
              <a:rPr lang="en-US" sz="2000" b="0" dirty="0"/>
              <a:t>Move to approve document 11-20-1774r0 as </a:t>
            </a:r>
            <a:r>
              <a:rPr lang="en-US" sz="2000" b="0" dirty="0" err="1"/>
              <a:t>TGaz</a:t>
            </a:r>
            <a:r>
              <a:rPr lang="en-US" sz="2000" b="0" dirty="0"/>
              <a:t> meeting minutes for </a:t>
            </a:r>
            <a:r>
              <a:rPr lang="en-US" sz="2000" b="0" dirty="0" err="1"/>
              <a:t>TGaz</a:t>
            </a:r>
            <a:r>
              <a:rPr lang="en-US" sz="2000" b="0" dirty="0"/>
              <a:t> meetings for the Nov. Plenary IEEE Electronic meeting weeks. </a:t>
            </a:r>
          </a:p>
          <a:p>
            <a:endParaRPr lang="en-US" sz="2000" b="0" dirty="0"/>
          </a:p>
          <a:p>
            <a:r>
              <a:rPr lang="en-US" sz="2000" b="0" dirty="0"/>
              <a:t>Moved by:</a:t>
            </a:r>
          </a:p>
          <a:p>
            <a:r>
              <a:rPr lang="en-US" sz="2000" b="0" dirty="0"/>
              <a:t>Seconded by:</a:t>
            </a:r>
          </a:p>
          <a:p>
            <a:r>
              <a:rPr lang="en-US" sz="2000" b="0" dirty="0"/>
              <a:t>Results (Y/N/A): </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To be considered during </a:t>
            </a:r>
            <a:r>
              <a:rPr lang="en-US" sz="2000" b="0" dirty="0" err="1"/>
              <a:t>TGaz</a:t>
            </a:r>
            <a:r>
              <a:rPr lang="en-US" sz="2000" b="0" dirty="0"/>
              <a:t> Plenary (motion meeting).</a:t>
            </a:r>
          </a:p>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a:t>
            </a:r>
            <a:r>
              <a:rPr lang="en-US" sz="2000" b="0" dirty="0"/>
              <a:t>:</a:t>
            </a:r>
          </a:p>
          <a:p>
            <a:pPr marL="0" indent="0"/>
            <a:r>
              <a:rPr lang="en-US" sz="2000" b="0" dirty="0"/>
              <a:t>Move to approve document 11-20-1986r0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a:t>
            </a:r>
          </a:p>
          <a:p>
            <a:r>
              <a:rPr lang="en-US" sz="2000" b="0" dirty="0"/>
              <a:t>Seconded by:</a:t>
            </a:r>
          </a:p>
          <a:p>
            <a:r>
              <a:rPr lang="en-US" sz="2000" b="0" dirty="0"/>
              <a:t>Results (Y/N/A): </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97790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 Electronic meeting and teleconferences running between the Jan. 11</a:t>
            </a:r>
            <a:r>
              <a:rPr lang="en-US" altLang="en-US" baseline="30000" dirty="0"/>
              <a:t>th</a:t>
            </a:r>
            <a:r>
              <a:rPr lang="en-US" altLang="en-US" dirty="0"/>
              <a:t> till the March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 </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Jan.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50041399"/>
              </p:ext>
            </p:extLst>
          </p:nvPr>
        </p:nvGraphicFramePr>
        <p:xfrm>
          <a:off x="929217" y="1268760"/>
          <a:ext cx="10460567" cy="22859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52392">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tc>
                  <a:txBody>
                    <a:bodyPr/>
                    <a:lstStyle/>
                    <a:p>
                      <a:r>
                        <a:rPr lang="en-US" sz="1400" strike="noStrike" dirty="0"/>
                        <a:t>- for completion 40min</a:t>
                      </a:r>
                    </a:p>
                  </a:txBody>
                  <a:tcPr marT="45712" marB="45712"/>
                </a:tc>
                <a:extLst>
                  <a:ext uri="{0D108BD9-81ED-4DB2-BD59-A6C34878D82A}">
                    <a16:rowId xmlns:a16="http://schemas.microsoft.com/office/drawing/2014/main" val="10003"/>
                  </a:ext>
                </a:extLst>
              </a:tr>
              <a:tr h="152392">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tc>
                  <a:txBody>
                    <a:bodyPr/>
                    <a:lstStyle/>
                    <a:p>
                      <a:r>
                        <a:rPr lang="en-US" sz="1400" strike="noStrike" dirty="0"/>
                        <a:t>15min</a:t>
                      </a:r>
                    </a:p>
                  </a:txBody>
                  <a:tcPr marT="45712" marB="45712"/>
                </a:tc>
                <a:extLst>
                  <a:ext uri="{0D108BD9-81ED-4DB2-BD59-A6C34878D82A}">
                    <a16:rowId xmlns:a16="http://schemas.microsoft.com/office/drawing/2014/main" val="2287878720"/>
                  </a:ext>
                </a:extLst>
              </a:tr>
              <a:tr h="152392">
                <a:tc>
                  <a:txBody>
                    <a:bodyPr/>
                    <a:lstStyle/>
                    <a:p>
                      <a:r>
                        <a:rPr lang="en-US" sz="1400" strike="noStrike" dirty="0"/>
                        <a:t>11-21-0047</a:t>
                      </a:r>
                    </a:p>
                  </a:txBody>
                  <a:tcPr marT="45712" marB="45712"/>
                </a:tc>
                <a:tc>
                  <a:txBody>
                    <a:bodyPr/>
                    <a:lstStyle/>
                    <a:p>
                      <a:r>
                        <a:rPr lang="en-US" sz="1400" strike="noStrike" dirty="0"/>
                        <a:t>Das Dibakar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for </a:t>
                      </a:r>
                      <a:r>
                        <a:rPr lang="en-US" sz="1400" strike="noStrike" dirty="0" err="1"/>
                        <a:t>misc</a:t>
                      </a:r>
                      <a:r>
                        <a:rPr lang="en-US" sz="1400" strike="noStrike" dirty="0"/>
                        <a:t> remaining CIDs </a:t>
                      </a:r>
                    </a:p>
                  </a:txBody>
                  <a:tcPr marT="45712" marB="45712"/>
                </a:tc>
                <a:tc>
                  <a:txBody>
                    <a:bodyPr/>
                    <a:lstStyle/>
                    <a:p>
                      <a:r>
                        <a:rPr lang="en-US" sz="1400" strike="noStrike" dirty="0"/>
                        <a:t>CR</a:t>
                      </a:r>
                    </a:p>
                  </a:txBody>
                  <a:tcPr marT="45712" marB="45712"/>
                </a:tc>
                <a:tc>
                  <a:txBody>
                    <a:bodyPr/>
                    <a:lstStyle/>
                    <a:p>
                      <a:r>
                        <a:rPr lang="en-US" sz="1400" strike="noStrike" dirty="0"/>
                        <a:t>20min</a:t>
                      </a:r>
                    </a:p>
                  </a:txBody>
                  <a:tcPr marT="45712" marB="45712"/>
                </a:tc>
                <a:extLst>
                  <a:ext uri="{0D108BD9-81ED-4DB2-BD59-A6C34878D82A}">
                    <a16:rowId xmlns:a16="http://schemas.microsoft.com/office/drawing/2014/main" val="2949829322"/>
                  </a:ext>
                </a:extLst>
              </a:tr>
              <a:tr h="152392">
                <a:tc>
                  <a:txBody>
                    <a:bodyPr/>
                    <a:lstStyle/>
                    <a:p>
                      <a:r>
                        <a:rPr lang="en-US" sz="1400" strike="sngStrike" dirty="0"/>
                        <a:t>11-21-0071</a:t>
                      </a:r>
                    </a:p>
                  </a:txBody>
                  <a:tcPr marT="45712" marB="45712"/>
                </a:tc>
                <a:tc>
                  <a:txBody>
                    <a:bodyPr/>
                    <a:lstStyle/>
                    <a:p>
                      <a:r>
                        <a:rPr lang="en-US" sz="1400" strike="sngStrike" dirty="0" err="1"/>
                        <a:t>Jianhan</a:t>
                      </a:r>
                      <a:r>
                        <a:rPr lang="en-US" sz="1400" strike="sngStrike"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On Capability of Supporting Windowing for Secure LTF</a:t>
                      </a:r>
                    </a:p>
                  </a:txBody>
                  <a:tcPr marT="45712" marB="45712"/>
                </a:tc>
                <a:tc>
                  <a:txBody>
                    <a:bodyPr/>
                    <a:lstStyle/>
                    <a:p>
                      <a:r>
                        <a:rPr lang="en-US" sz="1400" strike="sngStrike" dirty="0"/>
                        <a:t>Technical</a:t>
                      </a:r>
                    </a:p>
                  </a:txBody>
                  <a:tcPr marT="45712" marB="45712"/>
                </a:tc>
                <a:tc>
                  <a:txBody>
                    <a:bodyPr/>
                    <a:lstStyle/>
                    <a:p>
                      <a:r>
                        <a:rPr lang="en-US" sz="1400" strike="sngStrike" dirty="0"/>
                        <a:t>35min – as time permits</a:t>
                      </a:r>
                    </a:p>
                  </a:txBody>
                  <a:tcPr marT="45712" marB="45712"/>
                </a:tc>
                <a:extLst>
                  <a:ext uri="{0D108BD9-81ED-4DB2-BD59-A6C34878D82A}">
                    <a16:rowId xmlns:a16="http://schemas.microsoft.com/office/drawing/2014/main" val="10009"/>
                  </a:ext>
                </a:extLst>
              </a:tr>
              <a:tr h="152392">
                <a:tc>
                  <a:txBody>
                    <a:bodyPr/>
                    <a:lstStyle/>
                    <a:p>
                      <a:r>
                        <a:rPr lang="en-US" sz="1400" dirty="0"/>
                        <a:t>11-21-0053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CID3260</a:t>
                      </a:r>
                    </a:p>
                  </a:txBody>
                  <a:tcPr marT="45712" marB="45712"/>
                </a:tc>
                <a:tc>
                  <a:txBody>
                    <a:bodyPr/>
                    <a:lstStyle/>
                    <a:p>
                      <a:r>
                        <a:rPr lang="en-US" sz="1400" dirty="0"/>
                        <a:t>CR</a:t>
                      </a:r>
                    </a:p>
                  </a:txBody>
                  <a:tcPr marT="45712" marB="45712"/>
                </a:tc>
                <a:tc>
                  <a:txBody>
                    <a:bodyPr/>
                    <a:lstStyle/>
                    <a:p>
                      <a:r>
                        <a:rPr lang="en-US" sz="1400" strike="noStrike" dirty="0"/>
                        <a:t>30min</a:t>
                      </a:r>
                    </a:p>
                  </a:txBody>
                  <a:tcPr marT="45712" marB="45712"/>
                </a:tc>
                <a:extLst>
                  <a:ext uri="{0D108BD9-81ED-4DB2-BD59-A6C34878D82A}">
                    <a16:rowId xmlns:a16="http://schemas.microsoft.com/office/drawing/2014/main" val="3527185734"/>
                  </a:ext>
                </a:extLst>
              </a:tr>
            </a:tbl>
          </a:graphicData>
        </a:graphic>
      </p:graphicFrame>
    </p:spTree>
    <p:extLst>
      <p:ext uri="{BB962C8B-B14F-4D97-AF65-F5344CB8AC3E}">
        <p14:creationId xmlns:p14="http://schemas.microsoft.com/office/powerpoint/2010/main" val="2834119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11-21-040</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(202101-01):</a:t>
            </a:r>
            <a:endParaRPr lang="en-US" dirty="0">
              <a:solidFill>
                <a:schemeClr val="tx1"/>
              </a:solidFill>
            </a:endParaRPr>
          </a:p>
          <a:p>
            <a:pPr marL="0" indent="0"/>
            <a:r>
              <a:rPr lang="en-US" b="0" dirty="0"/>
              <a:t>Move to adopt the resolution depicted by document 11-21-040r2 for CIDs 3215, 3354, 3911, 3920 and 4018 (5 CIDs total), instruct the technical editor to incorporate it in the P802.11az draft and grant the editor editorial license. </a:t>
            </a:r>
          </a:p>
          <a:p>
            <a:pPr marL="0" indent="0"/>
            <a:endParaRPr lang="en-US" b="0" dirty="0"/>
          </a:p>
          <a:p>
            <a:pPr marL="0" indent="0"/>
            <a:r>
              <a:rPr lang="en-US" b="0" dirty="0"/>
              <a:t>Moved: Qi Wang</a:t>
            </a:r>
            <a:endParaRPr lang="en-US" b="0" dirty="0">
              <a:solidFill>
                <a:schemeClr val="bg2">
                  <a:lumMod val="20000"/>
                  <a:lumOff val="80000"/>
                </a:schemeClr>
              </a:solidFill>
            </a:endParaRPr>
          </a:p>
          <a:p>
            <a:pPr marL="0" indent="0"/>
            <a:r>
              <a:rPr lang="en-US" b="0" dirty="0"/>
              <a:t>Second: Nehru Bhandaru</a:t>
            </a:r>
          </a:p>
          <a:p>
            <a:pPr marL="0" indent="0"/>
            <a:r>
              <a:rPr lang="en-US" b="0" dirty="0"/>
              <a:t>Results (Y/N/A): 35/0/4</a:t>
            </a:r>
          </a:p>
          <a:p>
            <a:pPr marL="0" indent="0"/>
            <a:r>
              <a:rPr lang="en-US" b="0" dirty="0"/>
              <a:t>Motion passes.</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11-21-047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(202101-02):</a:t>
            </a:r>
            <a:endParaRPr lang="en-US" dirty="0">
              <a:solidFill>
                <a:schemeClr val="tx1"/>
              </a:solidFill>
            </a:endParaRPr>
          </a:p>
          <a:p>
            <a:pPr marL="0" indent="0"/>
            <a:r>
              <a:rPr lang="en-US" b="0" dirty="0"/>
              <a:t>Move to adopt the resolution depicted by document 11-21-047r2 for CIDs 3611 3214, 3376, 3356 (4 CIDs total), instruct the technical editor to incorporate it in the P802.11az draft and grant the editor editorial license. </a:t>
            </a:r>
          </a:p>
          <a:p>
            <a:pPr marL="0" indent="0"/>
            <a:endParaRPr lang="en-US" b="0" dirty="0"/>
          </a:p>
          <a:p>
            <a:pPr marL="0" indent="0"/>
            <a:r>
              <a:rPr lang="en-US" b="0" dirty="0"/>
              <a:t>Moved: Dibakar Das</a:t>
            </a:r>
            <a:endParaRPr lang="en-US" b="0" dirty="0">
              <a:solidFill>
                <a:schemeClr val="bg2">
                  <a:lumMod val="20000"/>
                  <a:lumOff val="80000"/>
                </a:schemeClr>
              </a:solidFill>
            </a:endParaRPr>
          </a:p>
          <a:p>
            <a:pPr marL="0" indent="0"/>
            <a:r>
              <a:rPr lang="en-US" b="0" dirty="0"/>
              <a:t>Second: Christian Berger</a:t>
            </a:r>
          </a:p>
          <a:p>
            <a:pPr marL="0" indent="0"/>
            <a:r>
              <a:rPr lang="en-US" b="0" dirty="0"/>
              <a:t>Results (Y/N/A): unanimous approval.</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6509131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11-21-053</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(202101-03):</a:t>
            </a:r>
            <a:endParaRPr lang="en-US" dirty="0">
              <a:solidFill>
                <a:schemeClr val="tx1"/>
              </a:solidFill>
            </a:endParaRPr>
          </a:p>
          <a:p>
            <a:pPr marL="0" indent="0"/>
            <a:r>
              <a:rPr lang="en-US" b="0" dirty="0"/>
              <a:t>Move to adopt the resolution depicted by document 11-21-053r1 for CID 3260 (1 CID total), instruct the technical editor to incorporate it in the P802.11az draft and grant the editor editorial license. </a:t>
            </a:r>
          </a:p>
          <a:p>
            <a:pPr marL="0" indent="0"/>
            <a:endParaRPr lang="en-US" b="0" dirty="0"/>
          </a:p>
          <a:p>
            <a:pPr marL="0" indent="0"/>
            <a:r>
              <a:rPr lang="en-US" b="0" dirty="0"/>
              <a:t>Moved: Christian Berger</a:t>
            </a:r>
            <a:endParaRPr lang="en-US" b="0" dirty="0">
              <a:solidFill>
                <a:schemeClr val="bg2">
                  <a:lumMod val="20000"/>
                  <a:lumOff val="80000"/>
                </a:schemeClr>
              </a:solidFill>
            </a:endParaRPr>
          </a:p>
          <a:p>
            <a:pPr marL="0" indent="0"/>
            <a:r>
              <a:rPr lang="en-US" b="0" dirty="0"/>
              <a:t>Second: Edward Au</a:t>
            </a:r>
          </a:p>
          <a:p>
            <a:pPr marL="0" indent="0"/>
            <a:r>
              <a:rPr lang="en-US" b="0" dirty="0"/>
              <a:t>Results (Y/N/A): unanimous consent </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363534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11-20-1817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(202101-04):</a:t>
            </a:r>
            <a:endParaRPr lang="en-US" dirty="0">
              <a:solidFill>
                <a:schemeClr val="tx1"/>
              </a:solidFill>
            </a:endParaRPr>
          </a:p>
          <a:p>
            <a:pPr marL="0" indent="0"/>
            <a:r>
              <a:rPr lang="en-US" b="0" dirty="0"/>
              <a:t>Move to adopt the resolution depicted by document 11-20-1817r2 for CID 3900 (1 CID total), instruct the technical editor to incorporate it in the P802.11az draft and grant the editor editorial license. </a:t>
            </a:r>
          </a:p>
          <a:p>
            <a:pPr marL="0" indent="0"/>
            <a:endParaRPr lang="en-US" b="0" dirty="0"/>
          </a:p>
          <a:p>
            <a:pPr marL="0" indent="0"/>
            <a:r>
              <a:rPr lang="en-US" b="0" dirty="0"/>
              <a:t>Moved: Qi Wang </a:t>
            </a:r>
            <a:endParaRPr lang="en-US" b="0" dirty="0">
              <a:solidFill>
                <a:schemeClr val="bg2">
                  <a:lumMod val="20000"/>
                  <a:lumOff val="80000"/>
                </a:schemeClr>
              </a:solidFill>
            </a:endParaRPr>
          </a:p>
          <a:p>
            <a:pPr marL="0" indent="0"/>
            <a:r>
              <a:rPr lang="en-US" b="0" dirty="0"/>
              <a:t>Second: Christian Berger </a:t>
            </a:r>
          </a:p>
          <a:p>
            <a:pPr marL="0" indent="0"/>
            <a:r>
              <a:rPr lang="en-US" b="0" dirty="0"/>
              <a:t>Results (Y/N/A): unanimous consent </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0050970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lvl="1" algn="just">
              <a:spcBef>
                <a:spcPct val="20000"/>
              </a:spcBef>
              <a:buFontTx/>
              <a:buChar char="•"/>
            </a:pPr>
            <a:r>
              <a:rPr lang="en-US" sz="1400" dirty="0"/>
              <a:t>11-20-1825 Comment Resolution LB249 - Additional CIDs Clause 11.21.6.4.3 Part 2 (Christian Berger) – 20min</a:t>
            </a:r>
          </a:p>
          <a:p>
            <a:pPr algn="just">
              <a:spcBef>
                <a:spcPct val="20000"/>
              </a:spcBef>
              <a:buFontTx/>
              <a:buChar char="•"/>
            </a:pPr>
            <a:r>
              <a:rPr lang="en-US" sz="1600" b="0" dirty="0"/>
              <a:t>Consider LB249 CR completion and re-circulation – 15min </a:t>
            </a:r>
          </a:p>
          <a:p>
            <a:pPr algn="just">
              <a:spcBef>
                <a:spcPct val="20000"/>
              </a:spcBef>
              <a:buFontTx/>
              <a:buChar char="•"/>
            </a:pPr>
            <a:r>
              <a:rPr lang="en-US" sz="1600" b="0" dirty="0"/>
              <a:t>Continue review of technical document submission:</a:t>
            </a:r>
          </a:p>
          <a:p>
            <a:pPr lvl="1" algn="just">
              <a:spcBef>
                <a:spcPct val="20000"/>
              </a:spcBef>
              <a:buFontTx/>
              <a:buChar char="•"/>
            </a:pPr>
            <a:r>
              <a:rPr lang="en-US" sz="1400" b="0" dirty="0"/>
              <a:t>11-21-0071 </a:t>
            </a:r>
            <a:r>
              <a:rPr lang="en-US" sz="1400" dirty="0"/>
              <a:t>On Capability of Supporting Windowing for Secure LTF (</a:t>
            </a:r>
            <a:r>
              <a:rPr lang="en-US" sz="1400" dirty="0" err="1"/>
              <a:t>Jianhan</a:t>
            </a:r>
            <a:r>
              <a:rPr lang="en-US" sz="1400" dirty="0"/>
              <a:t> Liu) – 25 min</a:t>
            </a:r>
          </a:p>
          <a:p>
            <a:pPr lvl="1" algn="just">
              <a:spcBef>
                <a:spcPct val="20000"/>
              </a:spcBef>
              <a:buFontTx/>
              <a:buChar char="•"/>
            </a:pPr>
            <a:r>
              <a:rPr lang="en-US" sz="1400" b="0" dirty="0"/>
              <a:t>11-21-0048 </a:t>
            </a:r>
            <a:r>
              <a:rPr lang="en-US" sz="1400" dirty="0" err="1"/>
              <a:t>Misc</a:t>
            </a:r>
            <a:r>
              <a:rPr lang="en-US" sz="1400" dirty="0"/>
              <a:t> text clarification (Dibakar Das) – 1hr (as time permits)</a:t>
            </a:r>
            <a:endParaRPr lang="en-US" sz="16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Jan.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7544332"/>
              </p:ext>
            </p:extLst>
          </p:nvPr>
        </p:nvGraphicFramePr>
        <p:xfrm>
          <a:off x="914401" y="1260086"/>
          <a:ext cx="10460567" cy="18896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824536">
                  <a:extLst>
                    <a:ext uri="{9D8B030D-6E8A-4147-A177-3AD203B41FA5}">
                      <a16:colId xmlns:a16="http://schemas.microsoft.com/office/drawing/2014/main" val="20002"/>
                    </a:ext>
                  </a:extLst>
                </a:gridCol>
                <a:gridCol w="1008112">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494458">
                <a:tc>
                  <a:txBody>
                    <a:bodyPr/>
                    <a:lstStyle/>
                    <a:p>
                      <a:r>
                        <a:rPr lang="en-US" sz="1400" dirty="0"/>
                        <a:t>11-20-1825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 Additional CIDs Clause 11.21.6.4.3 Part 2</a:t>
                      </a:r>
                    </a:p>
                  </a:txBody>
                  <a:tcPr marT="45712" marB="45712"/>
                </a:tc>
                <a:tc>
                  <a:txBody>
                    <a:bodyPr/>
                    <a:lstStyle/>
                    <a:p>
                      <a:r>
                        <a:rPr lang="en-US" sz="1400" dirty="0"/>
                        <a:t>CR</a:t>
                      </a:r>
                    </a:p>
                  </a:txBody>
                  <a:tcPr marT="45712" marB="45712"/>
                </a:tc>
                <a:tc>
                  <a:txBody>
                    <a:bodyPr/>
                    <a:lstStyle/>
                    <a:p>
                      <a:r>
                        <a:rPr lang="en-US" sz="1400" dirty="0"/>
                        <a:t>15min</a:t>
                      </a:r>
                      <a:endParaRPr lang="en-US" dirty="0"/>
                    </a:p>
                  </a:txBody>
                  <a:tcPr marT="45712" marB="45712"/>
                </a:tc>
                <a:extLst>
                  <a:ext uri="{0D108BD9-81ED-4DB2-BD59-A6C34878D82A}">
                    <a16:rowId xmlns:a16="http://schemas.microsoft.com/office/drawing/2014/main" val="3527185734"/>
                  </a:ext>
                </a:extLst>
              </a:tr>
              <a:tr h="259072">
                <a:tc>
                  <a:txBody>
                    <a:bodyPr/>
                    <a:lstStyle/>
                    <a:p>
                      <a:r>
                        <a:rPr lang="en-US" sz="1400" strike="noStrike" dirty="0"/>
                        <a:t>11-21-0071</a:t>
                      </a:r>
                    </a:p>
                  </a:txBody>
                  <a:tcPr marT="45712" marB="45712"/>
                </a:tc>
                <a:tc>
                  <a:txBody>
                    <a:bodyPr/>
                    <a:lstStyle/>
                    <a:p>
                      <a:r>
                        <a:rPr lang="en-US" sz="1400" strike="noStrike" dirty="0" err="1"/>
                        <a:t>Jianhan</a:t>
                      </a:r>
                      <a:r>
                        <a:rPr lang="en-US" sz="1400" strike="noStrike"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On Capability of Supporting Windowing for Secure LTF</a:t>
                      </a:r>
                    </a:p>
                  </a:txBody>
                  <a:tcPr marT="45712" marB="45712"/>
                </a:tc>
                <a:tc>
                  <a:txBody>
                    <a:bodyPr/>
                    <a:lstStyle/>
                    <a:p>
                      <a:r>
                        <a:rPr lang="en-US" sz="1400" strike="noStrike" dirty="0"/>
                        <a:t>Technical</a:t>
                      </a:r>
                    </a:p>
                  </a:txBody>
                  <a:tcPr marT="45712" marB="45712"/>
                </a:tc>
                <a:tc>
                  <a:txBody>
                    <a:bodyPr/>
                    <a:lstStyle/>
                    <a:p>
                      <a:r>
                        <a:rPr lang="en-US" sz="1400" strike="noStrike" dirty="0"/>
                        <a:t>35min – as time permits</a:t>
                      </a:r>
                    </a:p>
                  </a:txBody>
                  <a:tcPr marT="45712" marB="45712"/>
                </a:tc>
                <a:extLst>
                  <a:ext uri="{0D108BD9-81ED-4DB2-BD59-A6C34878D82A}">
                    <a16:rowId xmlns:a16="http://schemas.microsoft.com/office/drawing/2014/main" val="3910367507"/>
                  </a:ext>
                </a:extLst>
              </a:tr>
              <a:tr h="259072">
                <a:tc>
                  <a:txBody>
                    <a:bodyPr/>
                    <a:lstStyle/>
                    <a:p>
                      <a:r>
                        <a:rPr lang="en-US" sz="1400" strike="noStrike" dirty="0"/>
                        <a:t>11-21-0048</a:t>
                      </a:r>
                    </a:p>
                  </a:txBody>
                  <a:tcPr marT="45712" marB="45712"/>
                </a:tc>
                <a:tc>
                  <a:txBody>
                    <a:bodyPr/>
                    <a:lstStyle/>
                    <a:p>
                      <a:r>
                        <a:rPr lang="en-US" sz="1400" strike="noStrike" dirty="0"/>
                        <a:t>Das Dibakar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err="1"/>
                        <a:t>Misc</a:t>
                      </a:r>
                      <a:r>
                        <a:rPr lang="en-US" sz="1400" strike="noStrike" dirty="0"/>
                        <a:t> text clarification</a:t>
                      </a:r>
                    </a:p>
                  </a:txBody>
                  <a:tcPr marT="45712" marB="45712"/>
                </a:tc>
                <a:tc>
                  <a:txBody>
                    <a:bodyPr/>
                    <a:lstStyle/>
                    <a:p>
                      <a:r>
                        <a:rPr lang="en-US" sz="1400" strike="noStrike" dirty="0"/>
                        <a:t>Amendment text </a:t>
                      </a:r>
                    </a:p>
                  </a:txBody>
                  <a:tcPr marT="45712" marB="45712"/>
                </a:tc>
                <a:tc>
                  <a:txBody>
                    <a:bodyPr/>
                    <a:lstStyle/>
                    <a:p>
                      <a:r>
                        <a:rPr lang="en-US" sz="1400" strike="noStrike" dirty="0"/>
                        <a:t>35min – as time permits.</a:t>
                      </a:r>
                    </a:p>
                  </a:txBody>
                  <a:tcPr marT="45712" marB="45712"/>
                </a:tc>
                <a:extLst>
                  <a:ext uri="{0D108BD9-81ED-4DB2-BD59-A6C34878D82A}">
                    <a16:rowId xmlns:a16="http://schemas.microsoft.com/office/drawing/2014/main" val="514791618"/>
                  </a:ext>
                </a:extLst>
              </a:tr>
            </a:tbl>
          </a:graphicData>
        </a:graphic>
      </p:graphicFrame>
    </p:spTree>
    <p:extLst>
      <p:ext uri="{BB962C8B-B14F-4D97-AF65-F5344CB8AC3E}">
        <p14:creationId xmlns:p14="http://schemas.microsoft.com/office/powerpoint/2010/main" val="31113890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11-20-1825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(202101-05):</a:t>
            </a:r>
            <a:endParaRPr lang="en-US" dirty="0">
              <a:solidFill>
                <a:schemeClr val="tx1"/>
              </a:solidFill>
            </a:endParaRPr>
          </a:p>
          <a:p>
            <a:pPr marL="0" indent="0"/>
            <a:r>
              <a:rPr lang="en-US" b="0" dirty="0"/>
              <a:t>Move to adopt the resolution depicted by document 11-20-1825r1 for CID 3118 (1 CID total), instruct the technical editor to incorporate it in the P802.11az draft and grant the editor editorial license. </a:t>
            </a:r>
          </a:p>
          <a:p>
            <a:pPr marL="0" indent="0"/>
            <a:endParaRPr lang="en-US" b="0" dirty="0"/>
          </a:p>
          <a:p>
            <a:pPr marL="0" indent="0"/>
            <a:r>
              <a:rPr lang="en-US" b="0" dirty="0"/>
              <a:t>Moved: Christian Berger</a:t>
            </a:r>
            <a:endParaRPr lang="en-US" b="0" dirty="0">
              <a:solidFill>
                <a:schemeClr val="bg2">
                  <a:lumMod val="20000"/>
                  <a:lumOff val="80000"/>
                </a:schemeClr>
              </a:solidFill>
            </a:endParaRPr>
          </a:p>
          <a:p>
            <a:pPr marL="0" indent="0"/>
            <a:r>
              <a:rPr lang="en-US" b="0" dirty="0"/>
              <a:t>Second: Ali Raissinia </a:t>
            </a:r>
          </a:p>
          <a:p>
            <a:pPr marL="0" indent="0"/>
            <a:r>
              <a:rPr lang="en-US" b="0" dirty="0"/>
              <a:t>Results (Y/N/A): 22/0/2</a:t>
            </a:r>
          </a:p>
          <a:p>
            <a:pPr marL="0" indent="0"/>
            <a:r>
              <a:rPr lang="en-US" b="0" dirty="0"/>
              <a:t>Motion passes.</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1457995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0DA27-AE4C-41BE-9753-D8440D70F58C}"/>
              </a:ext>
            </a:extLst>
          </p:cNvPr>
          <p:cNvSpPr>
            <a:spLocks noGrp="1"/>
          </p:cNvSpPr>
          <p:nvPr>
            <p:ph type="title"/>
          </p:nvPr>
        </p:nvSpPr>
        <p:spPr/>
        <p:txBody>
          <a:bodyPr/>
          <a:lstStyle/>
          <a:p>
            <a:r>
              <a:rPr lang="en-US" dirty="0"/>
              <a:t>Submission 11-21-0071</a:t>
            </a:r>
          </a:p>
        </p:txBody>
      </p:sp>
      <p:sp>
        <p:nvSpPr>
          <p:cNvPr id="3" name="Content Placeholder 2">
            <a:extLst>
              <a:ext uri="{FF2B5EF4-FFF2-40B4-BE49-F238E27FC236}">
                <a16:creationId xmlns:a16="http://schemas.microsoft.com/office/drawing/2014/main" id="{228A8B3C-FCC9-4BD9-928E-4548082618B1}"/>
              </a:ext>
            </a:extLst>
          </p:cNvPr>
          <p:cNvSpPr>
            <a:spLocks noGrp="1"/>
          </p:cNvSpPr>
          <p:nvPr>
            <p:ph idx="1"/>
          </p:nvPr>
        </p:nvSpPr>
        <p:spPr/>
        <p:txBody>
          <a:bodyPr/>
          <a:lstStyle/>
          <a:p>
            <a:r>
              <a:rPr lang="en-US" dirty="0" err="1"/>
              <a:t>Strawpoll</a:t>
            </a:r>
            <a:endParaRPr lang="en-US" dirty="0"/>
          </a:p>
          <a:p>
            <a:r>
              <a:rPr lang="en-US" b="0" dirty="0"/>
              <a:t>Do you agree to add the transmit and receive capability of supporting Flat Top window on Secure LTF?</a:t>
            </a:r>
          </a:p>
          <a:p>
            <a:endParaRPr lang="en-US" b="0" dirty="0"/>
          </a:p>
          <a:p>
            <a:r>
              <a:rPr lang="en-US" b="0" dirty="0"/>
              <a:t>Results (Y/N/A): 37/3/3</a:t>
            </a:r>
          </a:p>
          <a:p>
            <a:endParaRPr lang="en-US" dirty="0"/>
          </a:p>
        </p:txBody>
      </p:sp>
      <p:sp>
        <p:nvSpPr>
          <p:cNvPr id="4" name="Slide Number Placeholder 3">
            <a:extLst>
              <a:ext uri="{FF2B5EF4-FFF2-40B4-BE49-F238E27FC236}">
                <a16:creationId xmlns:a16="http://schemas.microsoft.com/office/drawing/2014/main" id="{EBF2553B-FBEC-4515-BB12-23BB3ADB7806}"/>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D882AC6E-B6F4-447C-B608-5B076885B2B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2D19BBE-D798-4086-A786-F3DE9CA2912F}"/>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0841070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D7CE2-92AE-43A1-81A6-774751814C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9F73377-E2C4-4FB6-9EDA-31D3B105655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D55FB3-D2A3-4DE8-BFAA-CDD3BF20BDF1}"/>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EC020596-A005-47EF-93D8-A2175A6D599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B20079-3FB9-40A0-A860-F54F3B4AF9A4}"/>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0804598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Consider LB249 CR completion and re-circulation – as needed.</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6476744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981201"/>
            <a:ext cx="11377264" cy="4113213"/>
          </a:xfrm>
        </p:spPr>
        <p:txBody>
          <a:bodyPr/>
          <a:lstStyle/>
          <a:p>
            <a:r>
              <a:rPr lang="en-US" sz="2000" dirty="0"/>
              <a:t>Motion (202101-06</a:t>
            </a:r>
            <a:r>
              <a:rPr lang="en-US" sz="2000" b="0" dirty="0"/>
              <a:t>):</a:t>
            </a:r>
          </a:p>
          <a:p>
            <a:r>
              <a:rPr lang="en-US" sz="2000" dirty="0"/>
              <a:t>•	</a:t>
            </a:r>
            <a:r>
              <a:rPr lang="en-US" sz="2000" b="0" dirty="0"/>
              <a:t>Having approved comment resolutions for all of the comments received from LB249 on </a:t>
            </a:r>
            <a:r>
              <a:rPr lang="en-US" sz="2000" b="0" dirty="0" err="1"/>
              <a:t>TGaz</a:t>
            </a:r>
            <a:r>
              <a:rPr lang="en-US" sz="2000" b="0" dirty="0"/>
              <a:t> D2.0 as contained in document 11-20-017r11, </a:t>
            </a:r>
          </a:p>
          <a:p>
            <a:r>
              <a:rPr lang="en-US" sz="2000" b="0" dirty="0"/>
              <a:t>•	Instruct the editor to prepare Draft D3.0 incorporating these resolutions and,</a:t>
            </a:r>
          </a:p>
          <a:p>
            <a:r>
              <a:rPr lang="en-US" sz="2000" b="0" dirty="0"/>
              <a:t>•	Approve a 15 day Working Group Recirculation Ballot asking the question “Should </a:t>
            </a:r>
            <a:r>
              <a:rPr lang="en-US" sz="2000" b="0" dirty="0" err="1"/>
              <a:t>TGaz</a:t>
            </a:r>
            <a:r>
              <a:rPr lang="en-US" sz="2000" b="0" dirty="0"/>
              <a:t> D3.0 be forwarded to Sponsor Ballot?”</a:t>
            </a:r>
          </a:p>
          <a:p>
            <a:endParaRPr lang="en-US" sz="2000" dirty="0"/>
          </a:p>
          <a:p>
            <a:r>
              <a:rPr lang="en-US" sz="2000" dirty="0"/>
              <a:t>Moved:</a:t>
            </a:r>
          </a:p>
          <a:p>
            <a:r>
              <a:rPr lang="en-US" sz="2000" dirty="0"/>
              <a:t>Second: </a:t>
            </a:r>
          </a:p>
          <a:p>
            <a:r>
              <a:rPr lang="en-US" sz="2000" dirty="0"/>
              <a:t>Results (Y/N/A): </a:t>
            </a:r>
            <a:r>
              <a:rPr lang="en-US" sz="2000" b="0" dirty="0">
                <a:highlight>
                  <a:srgbClr val="FFFF00"/>
                </a:highlight>
              </a:rPr>
              <a:t>count/individual register</a:t>
            </a:r>
          </a:p>
          <a:p>
            <a:r>
              <a:rPr lang="en-US" sz="2000" b="0" dirty="0">
                <a:highlight>
                  <a:srgbClr val="FFFF00"/>
                </a:highlight>
              </a:rPr>
              <a:t>Moved to </a:t>
            </a:r>
            <a:endParaRPr lang="en-US" sz="2000" dirty="0">
              <a:highlight>
                <a:srgbClr val="FFFF00"/>
              </a:highlight>
            </a:endParaRP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FDEBD-0C8E-472E-B694-CA2DBF9CC4B6}"/>
              </a:ext>
            </a:extLst>
          </p:cNvPr>
          <p:cNvSpPr>
            <a:spLocks noGrp="1"/>
          </p:cNvSpPr>
          <p:nvPr>
            <p:ph type="title"/>
          </p:nvPr>
        </p:nvSpPr>
        <p:spPr/>
        <p:txBody>
          <a:bodyPr/>
          <a:lstStyle/>
          <a:p>
            <a:r>
              <a:rPr lang="en-US" dirty="0"/>
              <a:t>Review TG Progress and Status</a:t>
            </a:r>
          </a:p>
        </p:txBody>
      </p:sp>
      <p:sp>
        <p:nvSpPr>
          <p:cNvPr id="3" name="Content Placeholder 2">
            <a:extLst>
              <a:ext uri="{FF2B5EF4-FFF2-40B4-BE49-F238E27FC236}">
                <a16:creationId xmlns:a16="http://schemas.microsoft.com/office/drawing/2014/main" id="{E99632A8-54B5-4620-8AF7-88B14AD6B60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Completed LB249 comment resolution and approved recirculation out of the Jan. meeting.</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EB0CD5-6C72-47ED-AD15-9B6CA2C08591}"/>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69052E84-BDDC-4F97-9765-0E25BB7489A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EFAD975-A0B9-4425-9DAF-9F5895F0ED37}"/>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8776790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p:txBody>
          <a:bodyPr/>
          <a:lstStyle/>
          <a:p>
            <a:pPr>
              <a:buFont typeface="Arial" panose="020B0604020202020204" pitchFamily="34" charset="0"/>
              <a:buChar char="•"/>
            </a:pPr>
            <a:r>
              <a:rPr lang="en-US" dirty="0"/>
              <a:t>Generate P802.11az D3.0.</a:t>
            </a:r>
          </a:p>
          <a:p>
            <a:pPr>
              <a:buFont typeface="Arial" panose="020B0604020202020204" pitchFamily="34" charset="0"/>
              <a:buChar char="•"/>
            </a:pPr>
            <a:r>
              <a:rPr lang="en-US" dirty="0"/>
              <a:t>Conduct a 14 day re-circulation ballot.</a:t>
            </a:r>
          </a:p>
          <a:p>
            <a:pPr>
              <a:buFont typeface="Arial" panose="020B0604020202020204" pitchFamily="34" charset="0"/>
              <a:buChar char="•"/>
            </a:pPr>
            <a:r>
              <a:rPr lang="en-US" dirty="0"/>
              <a:t>Review and assign comments from recirculation ballot.</a:t>
            </a:r>
          </a:p>
          <a:p>
            <a:pPr>
              <a:buFont typeface="Arial" panose="020B0604020202020204" pitchFamily="34" charset="0"/>
              <a:buChar char="•"/>
            </a:pPr>
            <a:r>
              <a:rPr lang="en-US" dirty="0"/>
              <a:t>Conduct CR coming from recirculation ballot.</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updated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927894" cy="245673"/>
          </a:xfrm>
          <a:prstGeom prst="rect">
            <a:avLst/>
          </a:prstGeom>
          <a:gradFill flip="none" rotWithShape="1">
            <a:gsLst>
              <a:gs pos="0">
                <a:srgbClr val="FFFF00"/>
              </a:gs>
              <a:gs pos="0">
                <a:srgbClr val="FFFF00"/>
              </a:gs>
              <a:gs pos="0">
                <a:srgbClr val="FFFF00"/>
              </a:gs>
              <a:gs pos="4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3554728"/>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7481"/>
              <a:gd name="adj2" fmla="val -13013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grpSp>
        <p:nvGrpSpPr>
          <p:cNvPr id="3" name="Group 2">
            <a:extLst>
              <a:ext uri="{FF2B5EF4-FFF2-40B4-BE49-F238E27FC236}">
                <a16:creationId xmlns:a16="http://schemas.microsoft.com/office/drawing/2014/main" id="{757B8210-E1F5-41BF-AE46-573C5029F80A}"/>
              </a:ext>
            </a:extLst>
          </p:cNvPr>
          <p:cNvGrpSpPr/>
          <p:nvPr/>
        </p:nvGrpSpPr>
        <p:grpSpPr>
          <a:xfrm>
            <a:off x="6754638" y="2425355"/>
            <a:ext cx="4401745" cy="682536"/>
            <a:chOff x="6369381" y="2399487"/>
            <a:chExt cx="4401745" cy="682536"/>
          </a:xfrm>
        </p:grpSpPr>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8133792"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325204"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543305"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863484"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11-2021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grpSp>
      <p:sp>
        <p:nvSpPr>
          <p:cNvPr id="168" name="Rectangle 167">
            <a:extLst>
              <a:ext uri="{FF2B5EF4-FFF2-40B4-BE49-F238E27FC236}">
                <a16:creationId xmlns:a16="http://schemas.microsoft.com/office/drawing/2014/main" id="{A6609AD8-0BD0-4DE6-98A2-627D5F941659}"/>
              </a:ext>
            </a:extLst>
          </p:cNvPr>
          <p:cNvSpPr/>
          <p:nvPr/>
        </p:nvSpPr>
        <p:spPr>
          <a:xfrm>
            <a:off x="7055129" y="3262769"/>
            <a:ext cx="1037171"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70" name="Rectangle 169">
            <a:extLst>
              <a:ext uri="{FF2B5EF4-FFF2-40B4-BE49-F238E27FC236}">
                <a16:creationId xmlns:a16="http://schemas.microsoft.com/office/drawing/2014/main" id="{67AF27AE-0EAD-4603-A050-028DEEF65666}"/>
              </a:ext>
            </a:extLst>
          </p:cNvPr>
          <p:cNvSpPr/>
          <p:nvPr/>
        </p:nvSpPr>
        <p:spPr>
          <a:xfrm>
            <a:off x="8414480" y="3262620"/>
            <a:ext cx="79958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260435"/>
            <a:ext cx="646913"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
        <p:nvSpPr>
          <p:cNvPr id="169" name="Rectangle 168">
            <a:extLst>
              <a:ext uri="{FF2B5EF4-FFF2-40B4-BE49-F238E27FC236}">
                <a16:creationId xmlns:a16="http://schemas.microsoft.com/office/drawing/2014/main" id="{8200F9A2-67E5-4987-9546-12211A6042BD}"/>
              </a:ext>
            </a:extLst>
          </p:cNvPr>
          <p:cNvSpPr/>
          <p:nvPr/>
        </p:nvSpPr>
        <p:spPr>
          <a:xfrm>
            <a:off x="8092303" y="3262305"/>
            <a:ext cx="523977" cy="24391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Tree>
    <p:extLst>
      <p:ext uri="{BB962C8B-B14F-4D97-AF65-F5344CB8AC3E}">
        <p14:creationId xmlns:p14="http://schemas.microsoft.com/office/powerpoint/2010/main" val="5307389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Timeline Approval</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p:txBody>
          <a:bodyPr/>
          <a:lstStyle/>
          <a:p>
            <a:r>
              <a:rPr lang="en-US" dirty="0"/>
              <a:t>Motion:</a:t>
            </a:r>
          </a:p>
          <a:p>
            <a:r>
              <a:rPr lang="en-US" dirty="0"/>
              <a:t>We commit to the updated timelines as depicted in submission 11-20-1919r?</a:t>
            </a:r>
          </a:p>
          <a:p>
            <a:endParaRPr lang="en-US" dirty="0"/>
          </a:p>
          <a:p>
            <a:r>
              <a:rPr lang="en-US" dirty="0"/>
              <a:t>Moved:</a:t>
            </a:r>
          </a:p>
          <a:p>
            <a:r>
              <a:rPr lang="en-US" dirty="0"/>
              <a:t>Second:</a:t>
            </a:r>
          </a:p>
          <a:p>
            <a:r>
              <a:rPr lang="en-US" dirty="0"/>
              <a:t>Results:</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9430232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p:txBody>
          <a:bodyPr/>
          <a:lstStyle/>
          <a:p>
            <a:pPr>
              <a:buFont typeface="Arial" panose="020B0604020202020204" pitchFamily="34" charset="0"/>
              <a:buChar char="•"/>
            </a:pPr>
            <a:r>
              <a:rPr lang="en-US" altLang="en-US" sz="2000" b="0" dirty="0"/>
              <a:t>Feb. 17</a:t>
            </a:r>
            <a:r>
              <a:rPr lang="en-US" altLang="en-US" sz="2000" b="0" baseline="30000" dirty="0"/>
              <a:t>th</a:t>
            </a:r>
            <a:r>
              <a:rPr lang="en-US" altLang="en-US" sz="2000" b="0" dirty="0"/>
              <a:t> 	(Wed.),  	13:00 ET – 15:00 ET</a:t>
            </a:r>
          </a:p>
          <a:p>
            <a:pPr>
              <a:buFont typeface="Arial" panose="020B0604020202020204" pitchFamily="34" charset="0"/>
              <a:buChar char="•"/>
            </a:pPr>
            <a:r>
              <a:rPr lang="en-US" altLang="en-US" sz="2000" b="0" dirty="0"/>
              <a:t>Feb. 24</a:t>
            </a:r>
            <a:r>
              <a:rPr lang="en-US" altLang="en-US" sz="2000" b="0" baseline="30000" dirty="0"/>
              <a:t>th</a:t>
            </a:r>
            <a:r>
              <a:rPr lang="en-US" altLang="en-US" sz="2000" b="0" dirty="0"/>
              <a:t> 	(Wed.),  	13:00 ET – 15:00 ET</a:t>
            </a:r>
          </a:p>
          <a:p>
            <a:pPr>
              <a:buFont typeface="Arial" panose="020B0604020202020204" pitchFamily="34" charset="0"/>
              <a:buChar char="•"/>
            </a:pPr>
            <a:r>
              <a:rPr lang="en-US" altLang="en-US" sz="2000" b="0" dirty="0"/>
              <a:t>Mar. 3</a:t>
            </a:r>
            <a:r>
              <a:rPr lang="en-US" altLang="en-US" sz="2000" b="0" baseline="30000" dirty="0"/>
              <a:t>rd</a:t>
            </a:r>
            <a:r>
              <a:rPr lang="en-US" altLang="en-US" sz="2000" b="0" dirty="0"/>
              <a:t>  (Wed.),  		13:00 ET – 15:00 ET</a:t>
            </a:r>
          </a:p>
          <a:p>
            <a:pPr>
              <a:buFont typeface="Arial" panose="020B0604020202020204" pitchFamily="34" charset="0"/>
              <a:buChar char="•"/>
            </a:pPr>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r>
              <a:rPr lang="en-US" altLang="en-US" sz="2000" b="0" dirty="0"/>
              <a:t>Note: </a:t>
            </a:r>
            <a:r>
              <a:rPr lang="en-US" altLang="en-US" sz="1400" b="0" dirty="0"/>
              <a:t>WG March meeting is running Mar. 8</a:t>
            </a:r>
            <a:r>
              <a:rPr lang="en-US" altLang="en-US" sz="1400" b="0" baseline="30000" dirty="0"/>
              <a:t>th</a:t>
            </a:r>
            <a:r>
              <a:rPr lang="en-US" altLang="en-US" sz="1400" b="0" dirty="0"/>
              <a:t> – 16</a:t>
            </a:r>
            <a:r>
              <a:rPr lang="en-US" altLang="en-US" sz="1400" b="0" baseline="30000" dirty="0"/>
              <a:t>th</a:t>
            </a:r>
            <a:r>
              <a:rPr lang="en-US" altLang="en-US" sz="1400" b="0" dirty="0"/>
              <a:t> </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endParaRPr lang="en-US" dirty="0"/>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8254025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53531482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85761620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Feb. 18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LB253 results an call </a:t>
            </a:r>
            <a:r>
              <a:rPr lang="en-US" altLang="en-US" sz="1600" b="0"/>
              <a:t>for volunteers (</a:t>
            </a:r>
            <a:r>
              <a:rPr lang="en-US" altLang="en-US" sz="1600" b="0" dirty="0"/>
              <a:t>Editors) – as needed</a:t>
            </a:r>
          </a:p>
          <a:p>
            <a:pPr algn="just">
              <a:spcBef>
                <a:spcPct val="20000"/>
              </a:spcBef>
              <a:buFontTx/>
              <a:buChar char="•"/>
            </a:pPr>
            <a:r>
              <a:rPr lang="en-US" sz="1600" b="0" dirty="0"/>
              <a:t>Review submission 11-20-1972-Secured LTF Versioning (Roy Want) – 45min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8593283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5055440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513654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105580</TotalTime>
  <Words>6046</Words>
  <Application>Microsoft Office PowerPoint</Application>
  <PresentationFormat>Widescreen</PresentationFormat>
  <Paragraphs>881</Paragraphs>
  <Slides>69</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69</vt:i4>
      </vt:variant>
    </vt:vector>
  </HeadingPairs>
  <TitlesOfParts>
    <vt:vector size="77" baseType="lpstr">
      <vt:lpstr>Arial</vt:lpstr>
      <vt:lpstr>Calibri</vt:lpstr>
      <vt:lpstr>Monotype Sorts</vt:lpstr>
      <vt:lpstr>Montserrat</vt:lpstr>
      <vt:lpstr>Times</vt:lpstr>
      <vt:lpstr>Times New Roman</vt:lpstr>
      <vt:lpstr>Office Theme</vt:lpstr>
      <vt:lpstr>Document</vt:lpstr>
      <vt:lpstr>TGaz Next Generation Positioning  Jan.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Jan. IEEE  Electronic Meeting Week Agenda</vt:lpstr>
      <vt:lpstr>Submission List for the week</vt:lpstr>
      <vt:lpstr>TG Process</vt:lpstr>
      <vt:lpstr>Reminder of Scheduled TGaz Meetings for the Jan. IEEE week</vt:lpstr>
      <vt:lpstr>IEEE Electronic Meeting Week – Jan. 11th </vt:lpstr>
      <vt:lpstr>Submission List for the Jan. 11th meeting slot</vt:lpstr>
      <vt:lpstr>Approval of previous meeting minutes</vt:lpstr>
      <vt:lpstr>Approval of previous meeting minutes</vt:lpstr>
      <vt:lpstr>Review Submissions</vt:lpstr>
      <vt:lpstr>PowerPoint Presentation</vt:lpstr>
      <vt:lpstr>IEEE Electronic Meeting slot - Jan. 12th</vt:lpstr>
      <vt:lpstr>Submission List for Jan. 12th meeting</vt:lpstr>
      <vt:lpstr>Review Submissions</vt:lpstr>
      <vt:lpstr>Submission 11-21-040</vt:lpstr>
      <vt:lpstr>Submission 11-21-047</vt:lpstr>
      <vt:lpstr>Submission 11-21-053</vt:lpstr>
      <vt:lpstr>Submission 11-20-1817</vt:lpstr>
      <vt:lpstr>PowerPoint Presentation</vt:lpstr>
      <vt:lpstr>PowerPoint Presentation</vt:lpstr>
      <vt:lpstr>IEEE Electronic Meeting slot - Jan. 13th</vt:lpstr>
      <vt:lpstr>Submission List for Jan. 13th meeting</vt:lpstr>
      <vt:lpstr>Submission 11-20-1825</vt:lpstr>
      <vt:lpstr>Submission 11-21-0071</vt:lpstr>
      <vt:lpstr>PowerPoint Presentation</vt:lpstr>
      <vt:lpstr>PowerPoint Presentation</vt:lpstr>
      <vt:lpstr>PowerPoint Presentation</vt:lpstr>
      <vt:lpstr>IEEE Electronic Meeting slot - Jan. 14th </vt:lpstr>
      <vt:lpstr>Recirculation Ballot</vt:lpstr>
      <vt:lpstr>Review TG Progress and Status</vt:lpstr>
      <vt:lpstr>Targets Towards March Meeting</vt:lpstr>
      <vt:lpstr>Timelines - updated</vt:lpstr>
      <vt:lpstr>Timeline Approval</vt:lpstr>
      <vt:lpstr>Scheduled telecons</vt:lpstr>
      <vt:lpstr>PowerPoint Presentation</vt:lpstr>
      <vt:lpstr>PowerPoint Presentation</vt:lpstr>
      <vt:lpstr>IEEE Electronic Meeting slot - Feb. 18th </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743</cp:revision>
  <cp:lastPrinted>2021-01-13T17:05:57Z</cp:lastPrinted>
  <dcterms:created xsi:type="dcterms:W3CDTF">2018-08-06T10:28:59Z</dcterms:created>
  <dcterms:modified xsi:type="dcterms:W3CDTF">2021-02-16T20:28:14Z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