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83" r:id="rId4"/>
    <p:sldId id="281" r:id="rId5"/>
    <p:sldId id="262" r:id="rId6"/>
    <p:sldId id="265" r:id="rId7"/>
    <p:sldId id="266" r:id="rId8"/>
    <p:sldId id="267" r:id="rId9"/>
    <p:sldId id="269" r:id="rId10"/>
    <p:sldId id="270" r:id="rId11"/>
    <p:sldId id="278" r:id="rId12"/>
    <p:sldId id="271" r:id="rId13"/>
    <p:sldId id="272" r:id="rId14"/>
    <p:sldId id="273" r:id="rId15"/>
    <p:sldId id="274" r:id="rId16"/>
    <p:sldId id="282" r:id="rId17"/>
    <p:sldId id="277" r:id="rId18"/>
    <p:sldId id="275" r:id="rId19"/>
    <p:sldId id="276" r:id="rId20"/>
    <p:sldId id="279" r:id="rId21"/>
    <p:sldId id="263" r:id="rId22"/>
    <p:sldId id="286" r:id="rId23"/>
    <p:sldId id="288" r:id="rId24"/>
    <p:sldId id="289" r:id="rId25"/>
    <p:sldId id="287" r:id="rId26"/>
    <p:sldId id="268"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57" d="100"/>
          <a:sy n="57" d="100"/>
        </p:scale>
        <p:origin x="78" y="4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802.11-20/1918r1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claudio.da.silva@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bahareh.sagedhi@intel.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 Id="rId14" Type="http://schemas.openxmlformats.org/officeDocument/2006/relationships/hyperlink" Target="mailto:emily.h.qi@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2021-01-11</a:t>
            </a:r>
          </a:p>
        </p:txBody>
      </p:sp>
      <p:sp>
        <p:nvSpPr>
          <p:cNvPr id="6" name="Date Placeholder 3"/>
          <p:cNvSpPr>
            <a:spLocks noGrp="1"/>
          </p:cNvSpPr>
          <p:nvPr>
            <p:ph type="dt" idx="10"/>
          </p:nvPr>
        </p:nvSpPr>
        <p:spPr/>
        <p:txBody>
          <a:bodyPr/>
          <a:lstStyle/>
          <a:p>
            <a:r>
              <a:rPr lang="en-US"/>
              <a:t>January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435"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rgbClr val="FF0000"/>
                </a:solidFill>
              </a:rPr>
              <a:t>17</a:t>
            </a:r>
            <a:r>
              <a:rPr lang="en-GB" dirty="0"/>
              <a:t>-0000-802-11-editorial-style-guide.docx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2017 is used at IEEE-SA.</a:t>
            </a:r>
            <a:endParaRPr lang="en-US" dirty="0"/>
          </a:p>
          <a:p>
            <a:r>
              <a:rPr lang="en-US" dirty="0"/>
              <a:t>Creating a Redline, Graphics, Numbering and ANA, Source Control. Subversion server for source control. Use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409325060"/>
              </p:ext>
            </p:extLst>
          </p:nvPr>
        </p:nvGraphicFramePr>
        <p:xfrm>
          <a:off x="794783" y="2057400"/>
          <a:ext cx="10589685" cy="5074920"/>
        </p:xfrm>
        <a:graphic>
          <a:graphicData uri="http://schemas.openxmlformats.org/drawingml/2006/table">
            <a:tbl>
              <a:tblPr firstRow="1" bandRow="1">
                <a:tableStyleId>{5C22544A-7EE6-4342-B048-85BDC9FD1C3A}</a:tableStyleId>
              </a:tblPr>
              <a:tblGrid>
                <a:gridCol w="3167617">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4668</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Feb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Mar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Mar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264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002060"/>
                          </a:solidFill>
                          <a:effectLst/>
                          <a:latin typeface="Times New Roman" pitchFamily="18" charset="0"/>
                        </a:rPr>
                        <a:t>41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Jul 2022</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198238003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approved Dec, 2020,</a:t>
                      </a:r>
                      <a:r>
                        <a:rPr kumimoji="0" lang="en-US" sz="2000" b="0" i="0" u="none" strike="noStrike" cap="none" normalizeH="0" baseline="0" dirty="0">
                          <a:ln>
                            <a:noFill/>
                          </a:ln>
                          <a:solidFill>
                            <a:srgbClr val="0070C0"/>
                          </a:solidFill>
                          <a:effectLst/>
                          <a:latin typeface="Times New Roman" pitchFamily="18" charset="0"/>
                        </a:rPr>
                        <a:t>** Other amendments need </a:t>
                      </a:r>
                      <a:r>
                        <a:rPr kumimoji="0" lang="en-US" sz="2000" b="0" i="0" u="none" strike="noStrike" cap="none" normalizeH="0" baseline="0" dirty="0" err="1">
                          <a:ln>
                            <a:noFill/>
                          </a:ln>
                          <a:solidFill>
                            <a:srgbClr val="0070C0"/>
                          </a:solidFill>
                          <a:effectLst/>
                          <a:latin typeface="Times New Roman" pitchFamily="18" charset="0"/>
                        </a:rPr>
                        <a:t>RevCom</a:t>
                      </a:r>
                      <a:r>
                        <a:rPr kumimoji="0" lang="en-US" sz="2000" b="0" i="0" u="none" strike="noStrike" cap="none" normalizeH="0" baseline="0" dirty="0">
                          <a:ln>
                            <a:noFill/>
                          </a:ln>
                          <a:solidFill>
                            <a:srgbClr val="0070C0"/>
                          </a:solidFill>
                          <a:effectLst/>
                          <a:latin typeface="Times New Roman" pitchFamily="18" charset="0"/>
                        </a:rPr>
                        <a:t> dates</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164311446"/>
              </p:ext>
            </p:extLst>
          </p:nvPr>
        </p:nvGraphicFramePr>
        <p:xfrm>
          <a:off x="737392" y="1374227"/>
          <a:ext cx="9832832" cy="500937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436886">
                  <a:extLst>
                    <a:ext uri="{9D8B030D-6E8A-4147-A177-3AD203B41FA5}">
                      <a16:colId xmlns:a16="http://schemas.microsoft.com/office/drawing/2014/main" val="145119986"/>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10-Jan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2.6</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FF0000"/>
                          </a:solidFill>
                          <a:effectLst/>
                          <a:latin typeface="+mn-lt"/>
                        </a:rPr>
                        <a:t>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11-Jan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accent2"/>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10-Jan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10-Jan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2021-01-11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09/1034r17</a:t>
            </a:r>
          </a:p>
          <a:p>
            <a:r>
              <a:rPr lang="en-US" dirty="0"/>
              <a:t>Review WG Style Guide and </a:t>
            </a:r>
            <a:r>
              <a:rPr lang="en-US" dirty="0" err="1"/>
              <a:t>REVmd</a:t>
            </a:r>
            <a:r>
              <a:rPr lang="en-US" dirty="0"/>
              <a:t> practice</a:t>
            </a:r>
          </a:p>
          <a:p>
            <a:r>
              <a:rPr lang="en-US" dirty="0"/>
              <a:t>Comment Resolution Tool Demo</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2021-01-11</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P802.11ay Amendment (NG60) – Carlos Cordeiro</a:t>
            </a:r>
          </a:p>
          <a:p>
            <a:pPr lvl="1">
              <a:lnSpc>
                <a:spcPct val="80000"/>
              </a:lnSpc>
              <a:buFont typeface="Arial" panose="020B0604020202020204" pitchFamily="34" charset="0"/>
              <a:buChar char="•"/>
              <a:defRPr/>
            </a:pPr>
            <a:r>
              <a:rPr lang="en-US" sz="1600" dirty="0"/>
              <a:t>P802.11az Amendment (NGP) – Roy Want, Chao-Chun Wang</a:t>
            </a:r>
          </a:p>
          <a:p>
            <a:pPr lvl="1">
              <a:lnSpc>
                <a:spcPct val="80000"/>
              </a:lnSpc>
              <a:buFontTx/>
              <a:buChar char="•"/>
              <a:defRPr/>
            </a:pPr>
            <a:r>
              <a:rPr lang="en-US" sz="1600" dirty="0"/>
              <a:t>P802.11ba Amendment (WUR) – Po-kai Huang</a:t>
            </a:r>
          </a:p>
          <a:p>
            <a:pPr lvl="1">
              <a:lnSpc>
                <a:spcPct val="80000"/>
              </a:lnSpc>
              <a:buFontTx/>
              <a:buChar char="•"/>
              <a:defRPr/>
            </a:pPr>
            <a:r>
              <a:rPr lang="en-US" sz="1600" dirty="0"/>
              <a:t>P802.11bb Amendment (LC) – Volker Jungnickel, Harry </a:t>
            </a:r>
            <a:r>
              <a:rPr lang="en-US" sz="1600" dirty="0" err="1"/>
              <a:t>Bims</a:t>
            </a:r>
            <a:endParaRPr lang="en-US" sz="1600" dirty="0"/>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err="1"/>
              <a:t>REVmd</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 </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Jon Rosdahl, Joseph Levy, Mark Hamilton</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400" dirty="0"/>
              <a:t>	</a:t>
            </a:r>
            <a:r>
              <a:rPr lang="en-US" sz="1800" dirty="0"/>
              <a:t>	Catherine Berger, Jonathan Goldberg</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3"/>
              </a:rPr>
              <a:t>claudio.da.silva@intel.com</a:t>
            </a:r>
            <a:r>
              <a:rPr lang="en-US" sz="1600" dirty="0"/>
              <a:t> </a:t>
            </a:r>
          </a:p>
          <a:p>
            <a:pPr marL="342900" lvl="1" indent="-342900">
              <a:buFontTx/>
              <a:buChar char="•"/>
            </a:pPr>
            <a:r>
              <a:rPr lang="en-US" sz="1600" b="1" dirty="0" err="1"/>
              <a:t>REVmd</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 11</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400" dirty="0" err="1"/>
              <a:t>REVmd</a:t>
            </a:r>
            <a:r>
              <a:rPr lang="en-GB" sz="1400" dirty="0"/>
              <a:t> – Approved, await publication editing requests with large preparation needed, will break up the document for review. </a:t>
            </a:r>
          </a:p>
          <a:p>
            <a:r>
              <a:rPr lang="en-GB" sz="1400" dirty="0"/>
              <a:t>11ax </a:t>
            </a:r>
            <a:r>
              <a:rPr lang="en-US" sz="1400" dirty="0"/>
              <a:t>– draft 8.0 on </a:t>
            </a:r>
            <a:r>
              <a:rPr lang="en-US" sz="1400" dirty="0" err="1"/>
              <a:t>RevCom</a:t>
            </a:r>
            <a:r>
              <a:rPr lang="en-US" sz="1400" dirty="0"/>
              <a:t> January 26 agenda. Similarly, a large document to help with publication and Robert will coordinate publication editing </a:t>
            </a:r>
          </a:p>
          <a:p>
            <a:r>
              <a:rPr lang="en-US" sz="1400" dirty="0"/>
              <a:t>11ay –  draft 7.0 completed, package is on </a:t>
            </a:r>
            <a:r>
              <a:rPr lang="en-US" sz="1400" dirty="0" err="1"/>
              <a:t>RevCom</a:t>
            </a:r>
            <a:r>
              <a:rPr lang="en-US" sz="1400" dirty="0"/>
              <a:t> March agenda</a:t>
            </a:r>
          </a:p>
          <a:p>
            <a:r>
              <a:rPr lang="en-GB" sz="1400" dirty="0"/>
              <a:t>11az – </a:t>
            </a:r>
            <a:r>
              <a:rPr lang="en-US" sz="1400" dirty="0"/>
              <a:t> draft 2.6 processing LB249 comments, 11 remain. There is a PHY security attack consideration. Hope to have draft 3.0 WG recirc LB by early February, (alternatively, would need </a:t>
            </a:r>
            <a:r>
              <a:rPr lang="en-US" sz="1400" dirty="0" err="1"/>
              <a:t>epoll</a:t>
            </a:r>
            <a:r>
              <a:rPr lang="en-US" sz="1400" dirty="0"/>
              <a:t> 10-day whether D3.0 should go to ballot if comment resolutions are not adopted by end of Jan 14).  </a:t>
            </a:r>
            <a:endParaRPr lang="en-GB" sz="1400" dirty="0"/>
          </a:p>
          <a:p>
            <a:r>
              <a:rPr lang="en-GB" sz="1400" dirty="0"/>
              <a:t>11ba – </a:t>
            </a:r>
            <a:r>
              <a:rPr lang="en-US" sz="1400" dirty="0"/>
              <a:t>draft 8.0 completed, package is on </a:t>
            </a:r>
            <a:r>
              <a:rPr lang="en-US" sz="1400" dirty="0" err="1"/>
              <a:t>RevCom</a:t>
            </a:r>
            <a:r>
              <a:rPr lang="en-US" sz="1400" dirty="0"/>
              <a:t> March agenda  </a:t>
            </a:r>
          </a:p>
          <a:p>
            <a:r>
              <a:rPr lang="en-GB" sz="1400" dirty="0"/>
              <a:t>11bb – working on draft 0.3, further action awaits motion. Hope for further draft from this week’s work. Want PHY and MAC together before WG initial LB.  </a:t>
            </a:r>
          </a:p>
          <a:p>
            <a:r>
              <a:rPr lang="en-GB" sz="1400" dirty="0"/>
              <a:t>11bc – Draft 1.0 received 643 comments, do not know if they can be resolved this week, are working on comment resolutions this week. Hope for WG recirc LB out of March  </a:t>
            </a:r>
          </a:p>
          <a:p>
            <a:r>
              <a:rPr lang="en-GB" sz="1400" dirty="0"/>
              <a:t>11bd – comment resolution from LB251 845 comments, 366 resolved, draft 1.1 posted this week, hope for WG recirc LB out of March. </a:t>
            </a:r>
            <a:r>
              <a:rPr lang="en-GB" sz="1400" dirty="0" err="1"/>
              <a:t>Bahar</a:t>
            </a:r>
            <a:r>
              <a:rPr lang="en-GB" sz="1400" dirty="0"/>
              <a:t> on sabbatical to March, Emily Qi will cover in her absence.  </a:t>
            </a:r>
          </a:p>
          <a:p>
            <a:r>
              <a:rPr lang="en-GB" sz="1400" dirty="0"/>
              <a:t>11be – expect to have draft 0.3 by Jan 22, 2021. TG chair may ask for a comment collection after draft 0.3</a:t>
            </a:r>
            <a:r>
              <a:rPr lang="en-US" sz="1400" dirty="0"/>
              <a:t>. SFD is rev 22</a:t>
            </a:r>
          </a:p>
          <a:p>
            <a:r>
              <a:rPr lang="en-US" sz="1400" dirty="0"/>
              <a:t>11bf </a:t>
            </a:r>
            <a:r>
              <a:rPr lang="en-GB" sz="1400" dirty="0"/>
              <a:t>–</a:t>
            </a:r>
            <a:r>
              <a:rPr lang="en-US" sz="1400" dirty="0"/>
              <a:t> Claudio reports timeline approved, expect draft 0.1 in Jan 2022, and draft 1.0 in July 2022. Expect SFD in March</a:t>
            </a:r>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802.11-2016 December 14, 2016</a:t>
            </a:r>
          </a:p>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10576</TotalTime>
  <Words>3435</Words>
  <Application>Microsoft Office PowerPoint</Application>
  <PresentationFormat>Widescreen</PresentationFormat>
  <Paragraphs>509</Paragraphs>
  <Slides>26</Slides>
  <Notes>23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Office Theme</vt:lpstr>
      <vt:lpstr>Document</vt:lpstr>
      <vt:lpstr>802.11 WG Editor’s Meeting (Jan 2021)</vt:lpstr>
      <vt:lpstr>Abstract</vt:lpstr>
      <vt:lpstr>Agenda for 2021-01-11 meeting</vt:lpstr>
      <vt:lpstr>Roll Call – 2021-01-11</vt:lpstr>
      <vt:lpstr>Volunteer Editor Contacts</vt:lpstr>
      <vt:lpstr>Jan 11th roundtable status report</vt:lpstr>
      <vt:lpstr>Reflector Updates</vt:lpstr>
      <vt:lpstr>IEEE Publication Status</vt:lpstr>
      <vt:lpstr>MDR Status</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Update on numbering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367</cp:revision>
  <cp:lastPrinted>1601-01-01T00:00:00Z</cp:lastPrinted>
  <dcterms:created xsi:type="dcterms:W3CDTF">2018-01-07T18:30:13Z</dcterms:created>
  <dcterms:modified xsi:type="dcterms:W3CDTF">2021-01-12T16:29:03Z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