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1025" r:id="rId2"/>
    <p:sldId id="1034" r:id="rId3"/>
    <p:sldId id="1037" r:id="rId4"/>
    <p:sldId id="1035" r:id="rId5"/>
    <p:sldId id="1038" r:id="rId6"/>
    <p:sldId id="1039" r:id="rId7"/>
    <p:sldId id="1033" r:id="rId8"/>
    <p:sldId id="1046" r:id="rId9"/>
    <p:sldId id="1047" r:id="rId10"/>
    <p:sldId id="1048" r:id="rId11"/>
    <p:sldId id="1050" r:id="rId12"/>
    <p:sldId id="1041" r:id="rId13"/>
    <p:sldId id="1049" r:id="rId14"/>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어두운 스타일 2 - 강조 3/강조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보통 스타일 4 - 강조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보통 스타일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5758FB7-9AC5-4552-8A53-C91805E547FA}" styleName="테마 스타일 1 - 강조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보통 스타일 1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21" autoAdjust="0"/>
    <p:restoredTop sz="96118" autoAdjust="0"/>
  </p:normalViewPr>
  <p:slideViewPr>
    <p:cSldViewPr>
      <p:cViewPr varScale="1">
        <p:scale>
          <a:sx n="87" d="100"/>
          <a:sy n="87" d="100"/>
        </p:scale>
        <p:origin x="360"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634" y="6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6514523" y="6475413"/>
            <a:ext cx="2029402" cy="184666"/>
          </a:xfrm>
        </p:spPr>
        <p:txBody>
          <a:bodyPr/>
          <a:lstStyle>
            <a:lvl1pPr>
              <a:defRPr/>
            </a:lvl1pPr>
          </a:lstStyle>
          <a:p>
            <a:pPr>
              <a:defRPr/>
            </a:pPr>
            <a:r>
              <a:rPr lang="en-US" altLang="ko-KR" dirty="0" err="1" smtClean="0"/>
              <a:t>Jinyoung</a:t>
            </a:r>
            <a:r>
              <a:rPr lang="en-US" altLang="ko-KR" dirty="0" smtClean="0"/>
              <a:t> Chun,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2"/>
          <p:cNvSpPr>
            <a:spLocks noGrp="1" noChangeArrowheads="1"/>
          </p:cNvSpPr>
          <p:nvPr>
            <p:ph type="title"/>
          </p:nvPr>
        </p:nvSpPr>
        <p:spPr>
          <a:xfrm>
            <a:off x="381000" y="685800"/>
            <a:ext cx="8305800" cy="1143000"/>
          </a:xfrm>
        </p:spPr>
        <p:txBody>
          <a:bodyPr/>
          <a:lstStyle/>
          <a:p>
            <a:endParaRPr lang="en-US" altLang="ko-KR" dirty="0" smtClean="0">
              <a:ea typeface="굴림" panose="020B0600000101010101" pitchFamily="50" charset="-127"/>
            </a:endParaRPr>
          </a:p>
        </p:txBody>
      </p:sp>
      <p:sp>
        <p:nvSpPr>
          <p:cNvPr id="10" name="Rectangle 12"/>
          <p:cNvSpPr>
            <a:spLocks noChangeArrowheads="1"/>
          </p:cNvSpPr>
          <p:nvPr userDrawn="1"/>
        </p:nvSpPr>
        <p:spPr bwMode="auto">
          <a:xfrm>
            <a:off x="533400" y="2438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11" name="Table 12"/>
          <p:cNvGraphicFramePr>
            <a:graphicFrameLocks noGrp="1"/>
          </p:cNvGraphicFramePr>
          <p:nvPr userDrawn="1">
            <p:extLst>
              <p:ext uri="{D42A27DB-BD31-4B8C-83A1-F6EECF244321}">
                <p14:modId xmlns:p14="http://schemas.microsoft.com/office/powerpoint/2010/main" val="1155277456"/>
              </p:ext>
            </p:extLst>
          </p:nvPr>
        </p:nvGraphicFramePr>
        <p:xfrm>
          <a:off x="762000" y="2971798"/>
          <a:ext cx="7620000" cy="2514602"/>
        </p:xfrm>
        <a:graphic>
          <a:graphicData uri="http://schemas.openxmlformats.org/drawingml/2006/table">
            <a:tbl>
              <a:tblPr/>
              <a:tblGrid>
                <a:gridCol w="1524000"/>
                <a:gridCol w="1203325"/>
                <a:gridCol w="1684338"/>
                <a:gridCol w="1363662"/>
                <a:gridCol w="1844675"/>
              </a:tblGrid>
              <a:tr h="65766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algn="ct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Chun</a:t>
                      </a:r>
                      <a:endParaRPr kumimoji="0" lang="ko-KR" altLang="en-US" sz="12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jiny.chun@lge.com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Rectangle 12"/>
          <p:cNvSpPr>
            <a:spLocks noChangeArrowheads="1"/>
          </p:cNvSpPr>
          <p:nvPr userDrawn="1"/>
        </p:nvSpPr>
        <p:spPr bwMode="auto">
          <a:xfrm>
            <a:off x="2897188" y="1905000"/>
            <a:ext cx="25130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smtClean="0">
                <a:cs typeface="Arial" panose="020B0604020202020204" pitchFamily="34" charset="0"/>
              </a:rPr>
              <a:t>Date: </a:t>
            </a:r>
            <a:r>
              <a:rPr kumimoji="0" lang="en-US" altLang="ko-KR" sz="2000" dirty="0" smtClean="0">
                <a:cs typeface="Arial" panose="020B0604020202020204" pitchFamily="34" charset="0"/>
              </a:rPr>
              <a:t>2020-01-05</a:t>
            </a:r>
            <a:endParaRPr kumimoji="0" lang="en-US" altLang="ko-KR" sz="2000" b="0" dirty="0">
              <a:cs typeface="Arial" panose="020B0604020202020204" pitchFamily="34" charset="0"/>
            </a:endParaRPr>
          </a:p>
        </p:txBody>
      </p:sp>
      <p:sp>
        <p:nvSpPr>
          <p:cNvPr id="9"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0"/>
            <a:ext cx="7772400" cy="44958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6591467" y="6475413"/>
            <a:ext cx="1952458" cy="184666"/>
          </a:xfrm>
        </p:spPr>
        <p:txBody>
          <a:bodyPr/>
          <a:lstStyle>
            <a:lvl1pPr>
              <a:defRPr/>
            </a:lvl1pPr>
          </a:lstStyle>
          <a:p>
            <a:pPr>
              <a:defRPr/>
            </a:pPr>
            <a:r>
              <a:rPr lang="en-US" altLang="ko-KR" dirty="0" err="1" smtClean="0"/>
              <a:t>Jinyoung</a:t>
            </a:r>
            <a:r>
              <a:rPr lang="en-US" altLang="ko-KR" dirty="0" smtClean="0"/>
              <a:t> Chun,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591467" y="6475413"/>
            <a:ext cx="19524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75245" y="332601"/>
            <a:ext cx="327025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802.11-20/1911r2</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a:t>
            </a:r>
            <a:r>
              <a:rPr lang="en-US" dirty="0" smtClean="0"/>
              <a:t>2021</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3" name="슬라이드 번호 개체 틀 2"/>
          <p:cNvSpPr>
            <a:spLocks noGrp="1"/>
          </p:cNvSpPr>
          <p:nvPr>
            <p:ph type="sldNum" sz="quarter" idx="12"/>
          </p:nvPr>
        </p:nvSpPr>
        <p:spPr/>
        <p:txBody>
          <a:bodyPr/>
          <a:lstStyle/>
          <a:p>
            <a:pPr>
              <a:defRPr/>
            </a:pPr>
            <a:r>
              <a:rPr lang="en-US" altLang="ko-KR" smtClean="0"/>
              <a:t>Slide </a:t>
            </a:r>
            <a:fld id="{7344F568-301E-46A9-87B7-B3D2507D3257}" type="slidenum">
              <a:rPr lang="en-US" altLang="ko-KR" smtClean="0"/>
              <a:pPr>
                <a:defRPr/>
              </a:pPr>
              <a:t>1</a:t>
            </a:fld>
            <a:endParaRPr lang="en-US" altLang="ko-KR"/>
          </a:p>
        </p:txBody>
      </p:sp>
      <p:sp>
        <p:nvSpPr>
          <p:cNvPr id="5" name="제목 4"/>
          <p:cNvSpPr>
            <a:spLocks noGrp="1"/>
          </p:cNvSpPr>
          <p:nvPr>
            <p:ph type="title"/>
          </p:nvPr>
        </p:nvSpPr>
        <p:spPr>
          <a:xfrm>
            <a:off x="696912" y="685800"/>
            <a:ext cx="7989887" cy="1143000"/>
          </a:xfrm>
        </p:spPr>
        <p:txBody>
          <a:bodyPr/>
          <a:lstStyle/>
          <a:p>
            <a:r>
              <a:rPr lang="en-US" altLang="ko-KR" dirty="0" smtClean="0"/>
              <a:t>UL BW subfield design in Trigger frame</a:t>
            </a:r>
            <a:endParaRPr lang="ko-KR" altLang="en-US"/>
          </a:p>
        </p:txBody>
      </p:sp>
      <p:sp>
        <p:nvSpPr>
          <p:cNvPr id="6"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3126688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R1: Summary</a:t>
            </a:r>
            <a:endParaRPr lang="ko-KR" altLang="en-US"/>
          </a:p>
        </p:txBody>
      </p:sp>
      <p:sp>
        <p:nvSpPr>
          <p:cNvPr id="3" name="내용 개체 틀 2"/>
          <p:cNvSpPr>
            <a:spLocks noGrp="1"/>
          </p:cNvSpPr>
          <p:nvPr>
            <p:ph idx="1"/>
          </p:nvPr>
        </p:nvSpPr>
        <p:spPr/>
        <p:txBody>
          <a:bodyPr/>
          <a:lstStyle/>
          <a:p>
            <a:r>
              <a:rPr lang="en-US" altLang="ko-KR" dirty="0" smtClean="0"/>
              <a:t>The subfields are added in Common Info field of Trigger frame to support EHT TB PPDU or TB A-PPDU.</a:t>
            </a:r>
          </a:p>
          <a:p>
            <a:pPr lvl="1"/>
            <a:r>
              <a:rPr lang="en-US" altLang="ko-KR" sz="1600" dirty="0"/>
              <a:t>Enhanced Trigger frame </a:t>
            </a:r>
            <a:r>
              <a:rPr lang="en-US" altLang="ko-KR" sz="1600" dirty="0" smtClean="0"/>
              <a:t>flag: 1bit</a:t>
            </a:r>
            <a:endParaRPr lang="en-US" altLang="ko-KR" sz="1600" dirty="0"/>
          </a:p>
          <a:p>
            <a:pPr lvl="1"/>
            <a:r>
              <a:rPr lang="en-US" altLang="ko-KR" sz="1600" dirty="0" smtClean="0"/>
              <a:t>HE/EHT indication: 1~2 bits</a:t>
            </a:r>
            <a:endParaRPr lang="en-US" altLang="ko-KR" sz="1600" dirty="0"/>
          </a:p>
          <a:p>
            <a:pPr lvl="1"/>
            <a:r>
              <a:rPr lang="en-US" altLang="ko-KR" sz="1600" dirty="0" smtClean="0"/>
              <a:t>Extended </a:t>
            </a:r>
            <a:r>
              <a:rPr lang="en-US" altLang="ko-KR" sz="1600" dirty="0"/>
              <a:t>UL </a:t>
            </a:r>
            <a:r>
              <a:rPr lang="en-US" altLang="ko-KR" sz="1600" dirty="0" smtClean="0"/>
              <a:t>BW: 1bits</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1436206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1</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UL </a:t>
            </a:r>
            <a:r>
              <a:rPr lang="en-US" altLang="ko-KR" dirty="0"/>
              <a:t>BW subfield (B18~B19) in Common Info field of the Trigger frame indicates UL BW of HE TB PPDU or EHT TB PPDU when the BW is 20/40/80/160MHz?</a:t>
            </a:r>
          </a:p>
          <a:p>
            <a:pPr lvl="2"/>
            <a:r>
              <a:rPr lang="en-US" altLang="ko-KR" dirty="0"/>
              <a:t>TBD in case of TB A-PPDU (</a:t>
            </a:r>
            <a:r>
              <a:rPr lang="en-US" altLang="ko-KR" dirty="0" smtClean="0"/>
              <a:t>R2 issue)</a:t>
            </a:r>
            <a:endParaRPr lang="en-US" altLang="ko-KR" dirty="0"/>
          </a:p>
          <a:p>
            <a:pPr lvl="1"/>
            <a:endParaRPr lang="en-US" altLang="ko-KR" dirty="0"/>
          </a:p>
          <a:p>
            <a:pPr lvl="1"/>
            <a:r>
              <a:rPr lang="en-US" altLang="ko-KR" dirty="0"/>
              <a:t>Y/N/A</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altLang="ko-KR" smtClean="0"/>
              <a:t>Jan </a:t>
            </a:r>
            <a:r>
              <a:rPr lang="en-US" smtClean="0"/>
              <a:t>2021</a:t>
            </a:r>
            <a:endParaRPr lang="en-US" dirty="0"/>
          </a:p>
        </p:txBody>
      </p:sp>
    </p:spTree>
    <p:extLst>
      <p:ext uri="{BB962C8B-B14F-4D97-AF65-F5344CB8AC3E}">
        <p14:creationId xmlns:p14="http://schemas.microsoft.com/office/powerpoint/2010/main" val="1431365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2</a:t>
            </a:r>
            <a:endParaRPr lang="ko-KR" altLang="en-US"/>
          </a:p>
        </p:txBody>
      </p:sp>
      <p:sp>
        <p:nvSpPr>
          <p:cNvPr id="3" name="내용 개체 틀 2"/>
          <p:cNvSpPr>
            <a:spLocks noGrp="1"/>
          </p:cNvSpPr>
          <p:nvPr>
            <p:ph idx="1"/>
          </p:nvPr>
        </p:nvSpPr>
        <p:spPr>
          <a:xfrm>
            <a:off x="685800" y="1600200"/>
            <a:ext cx="7772400" cy="4495800"/>
          </a:xfrm>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Extended </a:t>
            </a:r>
            <a:r>
              <a:rPr lang="en-US" altLang="ko-KR" dirty="0"/>
              <a:t>UL </a:t>
            </a:r>
            <a:r>
              <a:rPr lang="en-US" altLang="ko-KR" dirty="0" smtClean="0"/>
              <a:t>BW subfield is defined for 320MHz EHT TB PPDU transmission in Common Info field of Trigger frame.</a:t>
            </a:r>
          </a:p>
          <a:p>
            <a:pPr lvl="1"/>
            <a:endParaRPr lang="en-US" altLang="ko-KR" dirty="0"/>
          </a:p>
          <a:p>
            <a:pPr lvl="1"/>
            <a:r>
              <a:rPr lang="en-US" altLang="ko-KR" dirty="0" smtClean="0"/>
              <a:t>Y/N/A</a:t>
            </a:r>
            <a:endParaRPr lang="en-US" altLang="ko-KR"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708980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3</a:t>
            </a:r>
            <a:endParaRPr lang="ko-KR" altLang="en-US"/>
          </a:p>
        </p:txBody>
      </p:sp>
      <p:sp>
        <p:nvSpPr>
          <p:cNvPr id="3" name="내용 개체 틀 2"/>
          <p:cNvSpPr>
            <a:spLocks noGrp="1"/>
          </p:cNvSpPr>
          <p:nvPr>
            <p:ph idx="1"/>
          </p:nvPr>
        </p:nvSpPr>
        <p:spPr>
          <a:xfrm>
            <a:off x="685800" y="1600200"/>
            <a:ext cx="7772400" cy="4495800"/>
          </a:xfrm>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1bit Extended </a:t>
            </a:r>
            <a:r>
              <a:rPr lang="en-US" altLang="ko-KR" dirty="0"/>
              <a:t>UL </a:t>
            </a:r>
            <a:r>
              <a:rPr lang="en-US" altLang="ko-KR" dirty="0" smtClean="0"/>
              <a:t>BW subfield is defined in Common Info field of Trigger frame as below when only EHT TB PPDUs are triggered.</a:t>
            </a:r>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smtClean="0"/>
          </a:p>
          <a:p>
            <a:pPr lvl="2"/>
            <a:r>
              <a:rPr lang="en-US" altLang="ko-KR" dirty="0" smtClean="0"/>
              <a:t>The interpretation of UL BW subfield and Extended UL BW subfield can be modified for TB A-PPDU in R2.</a:t>
            </a:r>
          </a:p>
          <a:p>
            <a:pPr lvl="1"/>
            <a:endParaRPr lang="en-US" altLang="ko-KR" dirty="0"/>
          </a:p>
          <a:p>
            <a:pPr lvl="1"/>
            <a:r>
              <a:rPr lang="en-US" altLang="ko-KR" dirty="0"/>
              <a:t>Y/N/A</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748878523"/>
              </p:ext>
            </p:extLst>
          </p:nvPr>
        </p:nvGraphicFramePr>
        <p:xfrm>
          <a:off x="2362200" y="2590800"/>
          <a:ext cx="3810000" cy="2286000"/>
        </p:xfrm>
        <a:graphic>
          <a:graphicData uri="http://schemas.openxmlformats.org/drawingml/2006/table">
            <a:tbl>
              <a:tblPr firstRow="1" firstCol="1" bandRow="1">
                <a:tableStyleId>{5C22544A-7EE6-4342-B048-85BDC9FD1C3A}</a:tableStyleId>
              </a:tblPr>
              <a:tblGrid>
                <a:gridCol w="685800"/>
                <a:gridCol w="1066800"/>
                <a:gridCol w="2057400"/>
              </a:tblGrid>
              <a:tr h="228600">
                <a:tc rowSpan="2">
                  <a:txBody>
                    <a:bodyPr/>
                    <a:lstStyle/>
                    <a:p>
                      <a:pPr algn="ctr" latinLnBrk="1">
                        <a:lnSpc>
                          <a:spcPts val="1800"/>
                        </a:lnSpc>
                        <a:spcBef>
                          <a:spcPts val="0"/>
                        </a:spcBef>
                        <a:spcAft>
                          <a:spcPts val="0"/>
                        </a:spcAft>
                      </a:pPr>
                      <a:r>
                        <a:rPr lang="en-GB" sz="1200" dirty="0" smtClean="0">
                          <a:effectLst/>
                        </a:rPr>
                        <a:t>UL </a:t>
                      </a:r>
                      <a:r>
                        <a:rPr lang="en-GB" sz="1200" dirty="0">
                          <a:effectLst/>
                        </a:rPr>
                        <a:t>BW </a:t>
                      </a:r>
                      <a:endParaRPr lang="en-GB" sz="1200" dirty="0" smtClean="0">
                        <a:effectLst/>
                      </a:endParaRPr>
                    </a:p>
                    <a:p>
                      <a:pPr algn="ctr" latinLnBrk="1">
                        <a:lnSpc>
                          <a:spcPts val="1800"/>
                        </a:lnSpc>
                        <a:spcBef>
                          <a:spcPts val="0"/>
                        </a:spcBef>
                        <a:spcAft>
                          <a:spcPts val="0"/>
                        </a:spcAft>
                      </a:pPr>
                      <a:r>
                        <a:rPr lang="en-GB" sz="1200" dirty="0" smtClean="0">
                          <a:effectLst/>
                        </a:rPr>
                        <a:t>(</a:t>
                      </a:r>
                      <a:r>
                        <a:rPr lang="en-GB" sz="1200" dirty="0">
                          <a:effectLst/>
                        </a:rPr>
                        <a:t>2bits)</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rowSpan="2">
                  <a:txBody>
                    <a:bodyPr/>
                    <a:lstStyle/>
                    <a:p>
                      <a:pPr algn="ctr" latinLnBrk="1">
                        <a:lnSpc>
                          <a:spcPts val="1800"/>
                        </a:lnSpc>
                        <a:spcBef>
                          <a:spcPts val="0"/>
                        </a:spcBef>
                        <a:spcAft>
                          <a:spcPts val="0"/>
                        </a:spcAft>
                      </a:pPr>
                      <a:r>
                        <a:rPr lang="en-GB" sz="1200" dirty="0">
                          <a:effectLst/>
                        </a:rPr>
                        <a:t>Extended UL </a:t>
                      </a:r>
                      <a:r>
                        <a:rPr lang="en-GB" sz="1200" dirty="0" smtClean="0">
                          <a:effectLst/>
                        </a:rPr>
                        <a:t>BW (1bit</a:t>
                      </a:r>
                      <a:r>
                        <a:rPr lang="en-GB" sz="1200" dirty="0">
                          <a:effectLst/>
                        </a:rPr>
                        <a:t>)</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rowSpan="2">
                  <a:txBody>
                    <a:bodyPr/>
                    <a:lstStyle/>
                    <a:p>
                      <a:pPr algn="ctr" latinLnBrk="1">
                        <a:lnSpc>
                          <a:spcPts val="1800"/>
                        </a:lnSpc>
                        <a:spcBef>
                          <a:spcPts val="0"/>
                        </a:spcBef>
                        <a:spcAft>
                          <a:spcPts val="0"/>
                        </a:spcAft>
                      </a:pPr>
                      <a:r>
                        <a:rPr lang="en-US" altLang="ko-KR" sz="1200" dirty="0" smtClean="0">
                          <a:effectLst/>
                          <a:latin typeface="Times New Roman" panose="02020603050405020304" pitchFamily="18" charset="0"/>
                          <a:ea typeface="맑은 고딕" panose="020B0503020000020004" pitchFamily="50" charset="-127"/>
                        </a:rPr>
                        <a:t>When EHT TB PPDU only</a:t>
                      </a:r>
                    </a:p>
                  </a:txBody>
                  <a:tcPr marL="68580" marR="68580" marT="0" marB="0" anchor="ctr">
                    <a:lnR w="12700" cap="flat" cmpd="sng" algn="ctr">
                      <a:solidFill>
                        <a:schemeClr val="bg1"/>
                      </a:solidFill>
                      <a:prstDash val="solid"/>
                      <a:round/>
                      <a:headEnd type="none" w="med" len="med"/>
                      <a:tailEnd type="none" w="med" len="med"/>
                    </a:lnR>
                  </a:tcPr>
                </a:tc>
              </a:tr>
              <a:tr h="228600">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0">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smtClean="0">
                          <a:effectLst/>
                        </a:rPr>
                        <a:t>20MHz</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1</a:t>
                      </a:r>
                      <a:endParaRPr lang="ko-KR" sz="120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smtClean="0">
                          <a:effectLst/>
                        </a:rPr>
                        <a:t>40MHz</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dirty="0">
                          <a:effectLst/>
                        </a:rPr>
                        <a:t>2</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smtClean="0">
                          <a:effectLst/>
                        </a:rPr>
                        <a:t>80MHz</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dirty="0">
                          <a:effectLst/>
                        </a:rPr>
                        <a:t>3</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smtClean="0">
                          <a:effectLst/>
                        </a:rPr>
                        <a:t>160MHz</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dirty="0">
                          <a:effectLst/>
                        </a:rPr>
                        <a:t>0</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320MHz_1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320MHz_2</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a:effectLst/>
                        </a:rPr>
                        <a:t>2</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reserved</a:t>
                      </a:r>
                      <a:endParaRPr lang="ko-KR" sz="1200" dirty="0">
                        <a:effectLst/>
                        <a:latin typeface="Times New Roman" panose="02020603050405020304" pitchFamily="18" charset="0"/>
                        <a:ea typeface="맑은 고딕" panose="020B0503020000020004" pitchFamily="50" charset="-127"/>
                      </a:endParaRPr>
                    </a:p>
                  </a:txBody>
                  <a:tcPr marL="68580" marR="68580" marT="0" marB="0" anchor="ctr"/>
                </a:tc>
              </a:tr>
              <a:tr h="0">
                <a:tc>
                  <a:txBody>
                    <a:bodyPr/>
                    <a:lstStyle/>
                    <a:p>
                      <a:pPr algn="l" latinLnBrk="1">
                        <a:lnSpc>
                          <a:spcPts val="1800"/>
                        </a:lnSpc>
                        <a:spcBef>
                          <a:spcPts val="600"/>
                        </a:spcBef>
                        <a:spcAft>
                          <a:spcPts val="0"/>
                        </a:spcAft>
                      </a:pPr>
                      <a:r>
                        <a:rPr lang="en-GB" sz="1200">
                          <a:effectLst/>
                        </a:rPr>
                        <a:t>3</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200" dirty="0">
                          <a:effectLst/>
                        </a:rPr>
                        <a:t>1</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200" dirty="0" smtClean="0">
                          <a:effectLst/>
                          <a:latin typeface="Times New Roman" panose="02020603050405020304" pitchFamily="18" charset="0"/>
                          <a:ea typeface="맑은 고딕" panose="020B0503020000020004" pitchFamily="50" charset="-127"/>
                        </a:rPr>
                        <a:t>reserved</a:t>
                      </a:r>
                      <a:endParaRPr lang="ko-KR" sz="1200">
                        <a:effectLst/>
                        <a:latin typeface="Times New Roman" panose="02020603050405020304" pitchFamily="18" charset="0"/>
                        <a:ea typeface="맑은 고딕" panose="020B0503020000020004" pitchFamily="50" charset="-127"/>
                      </a:endParaRPr>
                    </a:p>
                  </a:txBody>
                  <a:tcPr marL="68580" marR="68580" marT="0" marB="0" anchor="ctr"/>
                </a:tc>
              </a:tr>
            </a:tbl>
          </a:graphicData>
        </a:graphic>
      </p:graphicFrame>
      <p:sp>
        <p:nvSpPr>
          <p:cNvPr id="8"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180455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a:xfrm>
            <a:off x="685800" y="1600200"/>
            <a:ext cx="7772400" cy="4495800"/>
          </a:xfrm>
        </p:spPr>
        <p:txBody>
          <a:bodyPr/>
          <a:lstStyle/>
          <a:p>
            <a:r>
              <a:rPr lang="en-US" altLang="ko-KR" dirty="0" smtClean="0"/>
              <a:t>There are several contributions about Trigger frame design in 11be [1-3].</a:t>
            </a:r>
          </a:p>
          <a:p>
            <a:r>
              <a:rPr lang="en-US" altLang="ko-KR" dirty="0" smtClean="0"/>
              <a:t>We think that Trigger frame in 11be is designed with the consideration of A-PPDU of HE TB PPDU(s) and EHT TB PPDU(s).</a:t>
            </a:r>
          </a:p>
          <a:p>
            <a:pPr lvl="1"/>
            <a:r>
              <a:rPr lang="en-US" altLang="ko-KR" dirty="0" smtClean="0"/>
              <a:t>That means, the </a:t>
            </a:r>
            <a:r>
              <a:rPr lang="en-US" altLang="ko-KR" dirty="0"/>
              <a:t>T</a:t>
            </a:r>
            <a:r>
              <a:rPr lang="en-US" altLang="ko-KR" dirty="0" smtClean="0"/>
              <a:t>rigger frame can </a:t>
            </a:r>
            <a:r>
              <a:rPr lang="en-US" altLang="ko-KR" dirty="0"/>
              <a:t>trigger HE </a:t>
            </a:r>
            <a:r>
              <a:rPr lang="en-US" altLang="ko-KR" dirty="0" smtClean="0"/>
              <a:t>STA(s) and </a:t>
            </a:r>
            <a:r>
              <a:rPr lang="en-US" altLang="ko-KR" dirty="0"/>
              <a:t>EHT </a:t>
            </a:r>
            <a:r>
              <a:rPr lang="en-US" altLang="ko-KR" dirty="0" smtClean="0"/>
              <a:t>STA(s) </a:t>
            </a:r>
            <a:r>
              <a:rPr lang="en-US" altLang="ko-KR" dirty="0"/>
              <a:t>at the same </a:t>
            </a:r>
            <a:r>
              <a:rPr lang="en-US" altLang="ko-KR" dirty="0" smtClean="0"/>
              <a:t>time if present.</a:t>
            </a:r>
          </a:p>
          <a:p>
            <a:pPr lvl="1"/>
            <a:r>
              <a:rPr lang="en-US" altLang="ko-KR" dirty="0" smtClean="0"/>
              <a:t>HE </a:t>
            </a:r>
            <a:r>
              <a:rPr lang="en-US" altLang="ko-KR" dirty="0"/>
              <a:t>STA </a:t>
            </a:r>
            <a:r>
              <a:rPr lang="en-US" altLang="ko-KR" dirty="0" smtClean="0"/>
              <a:t>receives </a:t>
            </a:r>
            <a:r>
              <a:rPr lang="en-US" altLang="ko-KR" dirty="0"/>
              <a:t>the </a:t>
            </a:r>
            <a:r>
              <a:rPr lang="en-US" altLang="ko-KR" dirty="0" smtClean="0"/>
              <a:t>Trigger </a:t>
            </a:r>
            <a:r>
              <a:rPr lang="en-US" altLang="ko-KR" dirty="0"/>
              <a:t>frame as </a:t>
            </a:r>
            <a:r>
              <a:rPr lang="en-US" altLang="ko-KR" dirty="0" smtClean="0"/>
              <a:t>HE </a:t>
            </a:r>
            <a:r>
              <a:rPr lang="en-US" altLang="ko-KR" dirty="0"/>
              <a:t>T</a:t>
            </a:r>
            <a:r>
              <a:rPr lang="en-US" altLang="ko-KR" dirty="0" smtClean="0"/>
              <a:t>rigger </a:t>
            </a:r>
            <a:r>
              <a:rPr lang="en-US" altLang="ko-KR" dirty="0"/>
              <a:t>frame. It means the </a:t>
            </a:r>
            <a:r>
              <a:rPr lang="en-US" altLang="ko-KR" dirty="0" smtClean="0"/>
              <a:t>Trigger </a:t>
            </a:r>
            <a:r>
              <a:rPr lang="en-US" altLang="ko-KR" dirty="0"/>
              <a:t>frame </a:t>
            </a:r>
            <a:r>
              <a:rPr lang="en-US" altLang="ko-KR" dirty="0" smtClean="0"/>
              <a:t>shall be designed with </a:t>
            </a:r>
            <a:r>
              <a:rPr lang="en-US" altLang="ko-KR" dirty="0"/>
              <a:t>backward compatibility.</a:t>
            </a:r>
          </a:p>
          <a:p>
            <a:pPr lvl="1"/>
            <a:r>
              <a:rPr lang="en-US" altLang="ko-KR" dirty="0"/>
              <a:t>EHT STA </a:t>
            </a:r>
            <a:r>
              <a:rPr lang="en-US" altLang="ko-KR" dirty="0" smtClean="0"/>
              <a:t>receives </a:t>
            </a:r>
            <a:r>
              <a:rPr lang="en-US" altLang="ko-KR" dirty="0"/>
              <a:t>the </a:t>
            </a:r>
            <a:r>
              <a:rPr lang="en-US" altLang="ko-KR" dirty="0" smtClean="0"/>
              <a:t>Trigger </a:t>
            </a:r>
            <a:r>
              <a:rPr lang="en-US" altLang="ko-KR" dirty="0"/>
              <a:t>frame </a:t>
            </a:r>
            <a:r>
              <a:rPr lang="en-US" altLang="ko-KR" dirty="0" smtClean="0"/>
              <a:t>aligned with 11be spec, for example, supporting larger BW than 160MHz, 16 spatial streams, and 11be RU/MRU allocation that cannot be understood by HE STA.</a:t>
            </a:r>
          </a:p>
          <a:p>
            <a:r>
              <a:rPr lang="en-US" altLang="ko-KR" dirty="0" smtClean="0"/>
              <a:t>Based on the assumption, here we </a:t>
            </a:r>
            <a:r>
              <a:rPr lang="en-US" altLang="ko-KR" dirty="0"/>
              <a:t>focus on UL </a:t>
            </a:r>
            <a:r>
              <a:rPr lang="en-US" altLang="ko-KR" dirty="0" smtClean="0"/>
              <a:t>BW subfield design of Trigger frame in 11be. </a:t>
            </a:r>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54133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Common info field</a:t>
            </a:r>
            <a:endParaRPr lang="ko-KR" altLang="en-US"/>
          </a:p>
        </p:txBody>
      </p:sp>
      <p:sp>
        <p:nvSpPr>
          <p:cNvPr id="3" name="내용 개체 틀 2"/>
          <p:cNvSpPr>
            <a:spLocks noGrp="1"/>
          </p:cNvSpPr>
          <p:nvPr>
            <p:ph idx="1"/>
          </p:nvPr>
        </p:nvSpPr>
        <p:spPr/>
        <p:txBody>
          <a:bodyPr/>
          <a:lstStyle/>
          <a:p>
            <a:pPr marL="342900" lvl="1" indent="-342900">
              <a:buFontTx/>
              <a:buChar char="•"/>
            </a:pPr>
            <a:r>
              <a:rPr lang="en-US" altLang="ko-KR" sz="2000" b="1" dirty="0">
                <a:ea typeface="+mn-ea"/>
                <a:cs typeface="+mn-cs"/>
              </a:rPr>
              <a:t>Common </a:t>
            </a:r>
            <a:r>
              <a:rPr lang="en-US" altLang="ko-KR" sz="2000" b="1" dirty="0" smtClean="0">
                <a:ea typeface="+mn-ea"/>
                <a:cs typeface="+mn-cs"/>
              </a:rPr>
              <a:t>Info </a:t>
            </a:r>
            <a:r>
              <a:rPr lang="en-US" altLang="ko-KR" sz="2000" b="1" dirty="0">
                <a:ea typeface="+mn-ea"/>
                <a:cs typeface="+mn-cs"/>
              </a:rPr>
              <a:t>field </a:t>
            </a:r>
            <a:r>
              <a:rPr lang="en-US" altLang="ko-KR" sz="2000" b="1" dirty="0" smtClean="0">
                <a:ea typeface="+mn-ea"/>
                <a:cs typeface="+mn-cs"/>
              </a:rPr>
              <a:t>of Trigger frame in 11ax</a:t>
            </a:r>
            <a:endParaRPr lang="en-US" altLang="ko-KR" b="1" dirty="0">
              <a:ea typeface="+mn-ea"/>
              <a:cs typeface="+mn-cs"/>
            </a:endParaRPr>
          </a:p>
          <a:p>
            <a:pPr marL="628650" lvl="2" indent="-285750">
              <a:buFont typeface="Verdana" panose="020B0604030504040204" pitchFamily="34" charset="0"/>
              <a:buChar char="-"/>
            </a:pPr>
            <a:r>
              <a:rPr lang="en-US" altLang="ko-KR" sz="1800" dirty="0" smtClean="0">
                <a:ea typeface="+mn-ea"/>
                <a:cs typeface="+mn-cs"/>
              </a:rPr>
              <a:t>UL </a:t>
            </a:r>
            <a:r>
              <a:rPr lang="en-US" altLang="ko-KR" sz="1800" dirty="0">
                <a:ea typeface="+mn-ea"/>
                <a:cs typeface="+mn-cs"/>
              </a:rPr>
              <a:t>BW </a:t>
            </a:r>
            <a:r>
              <a:rPr lang="en-US" altLang="ko-KR" sz="1800" dirty="0" smtClean="0">
                <a:ea typeface="+mn-ea"/>
                <a:cs typeface="+mn-cs"/>
              </a:rPr>
              <a:t>subfield </a:t>
            </a:r>
            <a:r>
              <a:rPr lang="en-US" altLang="ko-KR" sz="1800" dirty="0">
                <a:ea typeface="+mn-ea"/>
                <a:cs typeface="+mn-cs"/>
              </a:rPr>
              <a:t>is included </a:t>
            </a:r>
            <a:r>
              <a:rPr lang="en-US" altLang="ko-KR" sz="1800" dirty="0" smtClean="0">
                <a:ea typeface="+mn-ea"/>
                <a:cs typeface="+mn-cs"/>
              </a:rPr>
              <a:t>in B18-19 of Common </a:t>
            </a:r>
            <a:r>
              <a:rPr lang="en-US" altLang="ko-KR" sz="1800" dirty="0">
                <a:ea typeface="+mn-ea"/>
                <a:cs typeface="+mn-cs"/>
              </a:rPr>
              <a:t>I</a:t>
            </a:r>
            <a:r>
              <a:rPr lang="en-US" altLang="ko-KR" sz="1800" dirty="0" smtClean="0">
                <a:ea typeface="+mn-ea"/>
                <a:cs typeface="+mn-cs"/>
              </a:rPr>
              <a:t>nfo </a:t>
            </a:r>
            <a:r>
              <a:rPr lang="en-US" altLang="ko-KR" sz="1800" dirty="0">
                <a:ea typeface="+mn-ea"/>
                <a:cs typeface="+mn-cs"/>
              </a:rPr>
              <a:t>field.</a:t>
            </a:r>
          </a:p>
          <a:p>
            <a:pPr marL="342900" lvl="1" indent="-342900">
              <a:buFontTx/>
              <a:buChar char="•"/>
            </a:pPr>
            <a:endParaRPr lang="en-US" altLang="ko-KR" sz="2000" dirty="0" smtClean="0"/>
          </a:p>
          <a:p>
            <a:pPr marL="342900" lvl="1" indent="-342900">
              <a:buFontTx/>
              <a:buChar char="•"/>
            </a:pPr>
            <a:endParaRPr lang="en-US" altLang="ko-KR" sz="2000" dirty="0"/>
          </a:p>
          <a:p>
            <a:pPr marL="342900" lvl="1" indent="-342900">
              <a:buFontTx/>
              <a:buChar char="•"/>
            </a:pPr>
            <a:endParaRPr lang="en-US" altLang="ko-KR" sz="2000" dirty="0" smtClean="0"/>
          </a:p>
          <a:p>
            <a:pPr marL="342900" lvl="1" indent="-342900">
              <a:buFontTx/>
              <a:buChar char="•"/>
            </a:pPr>
            <a:endParaRPr lang="en-US" altLang="ko-KR" sz="2000" dirty="0"/>
          </a:p>
          <a:p>
            <a:pPr marL="342900" lvl="1" indent="-342900">
              <a:buFontTx/>
              <a:buChar char="•"/>
            </a:pPr>
            <a:endParaRPr lang="en-US" altLang="ko-KR" sz="2000" dirty="0" smtClean="0"/>
          </a:p>
          <a:p>
            <a:pPr marL="342900" lvl="1" indent="-342900">
              <a:buFontTx/>
              <a:buChar char="•"/>
            </a:pPr>
            <a:endParaRPr lang="en-US" altLang="ko-KR" sz="2000" dirty="0"/>
          </a:p>
          <a:p>
            <a:pPr marL="342900" lvl="1" indent="-342900">
              <a:buFontTx/>
              <a:buChar char="•"/>
            </a:pPr>
            <a:r>
              <a:rPr lang="en-US" altLang="ko-KR" sz="2000" b="1" dirty="0" smtClean="0"/>
              <a:t>Common Info field of Trigger frame in 11be</a:t>
            </a:r>
            <a:endParaRPr lang="en-US" altLang="ko-KR" dirty="0">
              <a:ea typeface="+mn-ea"/>
              <a:cs typeface="+mn-cs"/>
            </a:endParaRPr>
          </a:p>
          <a:p>
            <a:pPr marL="685800" lvl="2" indent="-342900">
              <a:buFont typeface="Verdana" panose="020B0604030504040204" pitchFamily="34" charset="0"/>
              <a:buChar char="-"/>
            </a:pPr>
            <a:r>
              <a:rPr lang="en-US" altLang="ko-KR" sz="1800" dirty="0" smtClean="0">
                <a:ea typeface="+mn-ea"/>
                <a:cs typeface="+mn-cs"/>
              </a:rPr>
              <a:t>It can be used for HE </a:t>
            </a:r>
            <a:r>
              <a:rPr lang="en-US" altLang="ko-KR" sz="1800" dirty="0">
                <a:ea typeface="+mn-ea"/>
                <a:cs typeface="+mn-cs"/>
              </a:rPr>
              <a:t>STA. So we can’t revise the used subfields for HE STA. We only can touch the reserved bits (B54~B63</a:t>
            </a:r>
            <a:r>
              <a:rPr lang="en-US" altLang="ko-KR" sz="1800" dirty="0" smtClean="0">
                <a:ea typeface="+mn-ea"/>
                <a:cs typeface="+mn-cs"/>
              </a:rPr>
              <a:t>).</a:t>
            </a:r>
          </a:p>
          <a:p>
            <a:pPr marL="685800" lvl="2" indent="-342900">
              <a:buFont typeface="Verdana" panose="020B0604030504040204" pitchFamily="34" charset="0"/>
              <a:buChar char="-"/>
            </a:pPr>
            <a:r>
              <a:rPr lang="en-US" altLang="ko-KR" sz="1800" dirty="0" smtClean="0">
                <a:ea typeface="+mn-ea"/>
                <a:cs typeface="+mn-cs"/>
              </a:rPr>
              <a:t>For </a:t>
            </a:r>
            <a:r>
              <a:rPr lang="en-US" altLang="ko-KR" sz="1800" dirty="0">
                <a:ea typeface="+mn-ea"/>
                <a:cs typeface="+mn-cs"/>
              </a:rPr>
              <a:t>EHT STA, </a:t>
            </a:r>
            <a:r>
              <a:rPr lang="en-US" altLang="ko-KR" sz="1800" dirty="0" smtClean="0">
                <a:ea typeface="+mn-ea"/>
                <a:cs typeface="+mn-cs"/>
              </a:rPr>
              <a:t>Trigger </a:t>
            </a:r>
            <a:r>
              <a:rPr lang="en-US" altLang="ko-KR" sz="1800" dirty="0">
                <a:ea typeface="+mn-ea"/>
                <a:cs typeface="+mn-cs"/>
              </a:rPr>
              <a:t>frame has to indicate over 160MHz UL BW</a:t>
            </a:r>
            <a:r>
              <a:rPr lang="en-US" altLang="ko-KR" b="1" dirty="0" smtClean="0"/>
              <a:t>.</a:t>
            </a:r>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pic>
        <p:nvPicPr>
          <p:cNvPr id="8" name="그림 7"/>
          <p:cNvPicPr/>
          <p:nvPr/>
        </p:nvPicPr>
        <p:blipFill rotWithShape="1">
          <a:blip r:embed="rId2"/>
          <a:srcRect t="17361"/>
          <a:stretch/>
        </p:blipFill>
        <p:spPr>
          <a:xfrm>
            <a:off x="609600" y="2339340"/>
            <a:ext cx="4823460" cy="1813560"/>
          </a:xfrm>
          <a:prstGeom prst="rect">
            <a:avLst/>
          </a:prstGeom>
        </p:spPr>
      </p:pic>
      <p:pic>
        <p:nvPicPr>
          <p:cNvPr id="9" name="그림 8"/>
          <p:cNvPicPr/>
          <p:nvPr/>
        </p:nvPicPr>
        <p:blipFill rotWithShape="1">
          <a:blip r:embed="rId3"/>
          <a:srcRect l="53665" r="9091" b="22094"/>
          <a:stretch/>
        </p:blipFill>
        <p:spPr>
          <a:xfrm>
            <a:off x="5334000" y="3390899"/>
            <a:ext cx="1143000" cy="800101"/>
          </a:xfrm>
          <a:prstGeom prst="rect">
            <a:avLst/>
          </a:prstGeom>
        </p:spPr>
      </p:pic>
      <p:pic>
        <p:nvPicPr>
          <p:cNvPr id="10" name="그림 9"/>
          <p:cNvPicPr/>
          <p:nvPr/>
        </p:nvPicPr>
        <p:blipFill rotWithShape="1">
          <a:blip r:embed="rId4"/>
          <a:srcRect l="27671" t="22044" r="27671" b="4571"/>
          <a:stretch/>
        </p:blipFill>
        <p:spPr>
          <a:xfrm>
            <a:off x="6553200" y="2552699"/>
            <a:ext cx="2133600" cy="1600201"/>
          </a:xfrm>
          <a:prstGeom prst="rect">
            <a:avLst/>
          </a:prstGeom>
        </p:spPr>
      </p:pic>
      <p:sp>
        <p:nvSpPr>
          <p:cNvPr id="11" name="직사각형 10"/>
          <p:cNvSpPr/>
          <p:nvPr/>
        </p:nvSpPr>
        <p:spPr bwMode="auto">
          <a:xfrm>
            <a:off x="4700124" y="3352800"/>
            <a:ext cx="1143000" cy="9144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2971800" y="2318773"/>
            <a:ext cx="457200" cy="805427"/>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197475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UL BW subfield </a:t>
            </a:r>
            <a:r>
              <a:rPr lang="en-US" altLang="ko-KR" dirty="0" smtClean="0"/>
              <a:t>design (1/2)</a:t>
            </a:r>
            <a:endParaRPr lang="ko-KR" altLang="en-US"/>
          </a:p>
        </p:txBody>
      </p:sp>
      <p:sp>
        <p:nvSpPr>
          <p:cNvPr id="3" name="내용 개체 틀 2"/>
          <p:cNvSpPr>
            <a:spLocks noGrp="1"/>
          </p:cNvSpPr>
          <p:nvPr>
            <p:ph idx="1"/>
          </p:nvPr>
        </p:nvSpPr>
        <p:spPr/>
        <p:txBody>
          <a:bodyPr/>
          <a:lstStyle/>
          <a:p>
            <a:r>
              <a:rPr lang="en-US" altLang="ko-KR" dirty="0" smtClean="0"/>
              <a:t>HE STA reads UL BW subfield (B18-19) to transmit HE TB PPDU as in HE Trigger frame.</a:t>
            </a:r>
          </a:p>
          <a:p>
            <a:r>
              <a:rPr lang="en-US" altLang="ko-KR" dirty="0" smtClean="0"/>
              <a:t>And there are two ways to indicate UL BW for EHT STA</a:t>
            </a:r>
          </a:p>
          <a:p>
            <a:pPr lvl="1"/>
            <a:r>
              <a:rPr lang="en-US" altLang="ko-KR" u="sng" dirty="0" smtClean="0"/>
              <a:t>Option1</a:t>
            </a:r>
            <a:r>
              <a:rPr lang="en-US" altLang="ko-KR" dirty="0" smtClean="0"/>
              <a:t>: use the same UL BW subfield except 320MHz</a:t>
            </a:r>
          </a:p>
          <a:p>
            <a:pPr lvl="2"/>
            <a:r>
              <a:rPr lang="en-US" altLang="ko-KR" dirty="0"/>
              <a:t>In case of  UL BW of </a:t>
            </a:r>
            <a:r>
              <a:rPr lang="en-US" altLang="ko-KR" dirty="0" smtClean="0"/>
              <a:t>TB A-PPDU </a:t>
            </a:r>
            <a:r>
              <a:rPr lang="en-US" altLang="ko-KR" dirty="0"/>
              <a:t>&lt;=160MHz</a:t>
            </a:r>
          </a:p>
          <a:p>
            <a:pPr lvl="3"/>
            <a:r>
              <a:rPr lang="en-US" altLang="ko-KR" dirty="0" smtClean="0"/>
              <a:t>Set ‘Wide UL BW Indication’ subfield (e.g. B63) to ‘0’</a:t>
            </a:r>
            <a:endParaRPr lang="en-US" altLang="ko-KR" dirty="0"/>
          </a:p>
          <a:p>
            <a:pPr lvl="3"/>
            <a:r>
              <a:rPr lang="en-US" altLang="ko-KR" dirty="0" smtClean="0"/>
              <a:t>B18~19 </a:t>
            </a:r>
            <a:r>
              <a:rPr lang="en-US" altLang="ko-KR" dirty="0"/>
              <a:t>indicates the </a:t>
            </a:r>
            <a:r>
              <a:rPr lang="en-US" altLang="ko-KR" dirty="0" smtClean="0"/>
              <a:t>total UL </a:t>
            </a:r>
            <a:r>
              <a:rPr lang="en-US" altLang="ko-KR" dirty="0"/>
              <a:t>BW </a:t>
            </a:r>
            <a:r>
              <a:rPr lang="en-US" altLang="ko-KR" dirty="0" smtClean="0"/>
              <a:t>of TB A-PPDU</a:t>
            </a:r>
          </a:p>
          <a:p>
            <a:pPr lvl="3"/>
            <a:r>
              <a:rPr lang="en-US" altLang="ko-KR" dirty="0" smtClean="0"/>
              <a:t>AP can’t point out each UL BW for HE STA and EHT STA. But there may be no problem because each TB PPDU is transmitted according to the each RU Allocation in User Info field.</a:t>
            </a:r>
            <a:endParaRPr lang="en-US" altLang="ko-KR" dirty="0"/>
          </a:p>
          <a:p>
            <a:pPr lvl="2"/>
            <a:r>
              <a:rPr lang="en-US" altLang="ko-KR" dirty="0" smtClean="0"/>
              <a:t>In </a:t>
            </a:r>
            <a:r>
              <a:rPr lang="en-US" altLang="ko-KR" dirty="0"/>
              <a:t>case of UL BW of </a:t>
            </a:r>
            <a:r>
              <a:rPr lang="en-US" altLang="ko-KR" dirty="0" smtClean="0"/>
              <a:t>TB A-PPDU </a:t>
            </a:r>
            <a:r>
              <a:rPr lang="en-US" altLang="ko-KR" dirty="0"/>
              <a:t>= 320MHz</a:t>
            </a:r>
          </a:p>
          <a:p>
            <a:pPr lvl="3"/>
            <a:r>
              <a:rPr lang="en-US" altLang="ko-KR" dirty="0" smtClean="0"/>
              <a:t>Set </a:t>
            </a:r>
            <a:r>
              <a:rPr lang="en-US" altLang="ko-KR" dirty="0"/>
              <a:t>‘Wide UL </a:t>
            </a:r>
            <a:r>
              <a:rPr lang="en-US" altLang="ko-KR" dirty="0" smtClean="0"/>
              <a:t>BW Indication’ subfield (e.g. B63</a:t>
            </a:r>
            <a:r>
              <a:rPr lang="en-US" altLang="ko-KR" dirty="0"/>
              <a:t>) </a:t>
            </a:r>
            <a:r>
              <a:rPr lang="en-US" altLang="ko-KR" dirty="0" smtClean="0"/>
              <a:t>to ‘1’</a:t>
            </a:r>
          </a:p>
          <a:p>
            <a:pPr lvl="3"/>
            <a:r>
              <a:rPr lang="en-US" altLang="ko-KR" dirty="0"/>
              <a:t>B18~B19 </a:t>
            </a:r>
            <a:r>
              <a:rPr lang="en-US" altLang="ko-KR" dirty="0" smtClean="0"/>
              <a:t>is used for HE STA as in HE Trigger frame</a:t>
            </a:r>
          </a:p>
          <a:p>
            <a:pPr lvl="3"/>
            <a:endParaRPr lang="en-US" altLang="ko-KR" dirty="0" smtClean="0"/>
          </a:p>
          <a:p>
            <a:pPr marL="1076325" lvl="1" indent="-266700">
              <a:buFont typeface="Wingdings" panose="05000000000000000000" pitchFamily="2" charset="2"/>
              <a:buChar char="è"/>
            </a:pPr>
            <a:r>
              <a:rPr lang="en-US" altLang="ko-KR" sz="1600" dirty="0"/>
              <a:t>‘Wide UL </a:t>
            </a:r>
            <a:r>
              <a:rPr lang="en-US" altLang="ko-KR" sz="1600" dirty="0" smtClean="0"/>
              <a:t>BW Indication’ subfield is needed. It consists of 1 bit (for 320MHz) or 2 bits (for 320MHz and the future extension).</a:t>
            </a:r>
            <a:endParaRPr lang="en-US" altLang="ko-KR" dirty="0" smtClean="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14171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UL BW subfield </a:t>
            </a:r>
            <a:r>
              <a:rPr lang="en-US" altLang="ko-KR" dirty="0" smtClean="0"/>
              <a:t>design (2/2)</a:t>
            </a:r>
            <a:endParaRPr lang="ko-KR" altLang="en-US"/>
          </a:p>
        </p:txBody>
      </p:sp>
      <p:sp>
        <p:nvSpPr>
          <p:cNvPr id="3" name="내용 개체 틀 2"/>
          <p:cNvSpPr>
            <a:spLocks noGrp="1"/>
          </p:cNvSpPr>
          <p:nvPr>
            <p:ph idx="1"/>
          </p:nvPr>
        </p:nvSpPr>
        <p:spPr/>
        <p:txBody>
          <a:bodyPr/>
          <a:lstStyle/>
          <a:p>
            <a:r>
              <a:rPr lang="en-US" altLang="ko-KR" dirty="0"/>
              <a:t>There are two ways to indicate UL BW for EHT </a:t>
            </a:r>
            <a:r>
              <a:rPr lang="en-US" altLang="ko-KR" dirty="0" smtClean="0"/>
              <a:t>STA (Cont’d)</a:t>
            </a:r>
          </a:p>
          <a:p>
            <a:pPr lvl="1"/>
            <a:r>
              <a:rPr lang="en-US" altLang="ko-KR" u="sng" dirty="0" smtClean="0"/>
              <a:t>Option2</a:t>
            </a:r>
            <a:r>
              <a:rPr lang="en-US" altLang="ko-KR" dirty="0"/>
              <a:t>: use </a:t>
            </a:r>
            <a:r>
              <a:rPr lang="en-US" altLang="ko-KR" dirty="0" smtClean="0"/>
              <a:t>two separate UL </a:t>
            </a:r>
            <a:r>
              <a:rPr lang="en-US" altLang="ko-KR" dirty="0"/>
              <a:t>BW </a:t>
            </a:r>
            <a:r>
              <a:rPr lang="en-US" altLang="ko-KR" dirty="0" smtClean="0"/>
              <a:t>subfields</a:t>
            </a:r>
            <a:endParaRPr lang="en-US" altLang="ko-KR" dirty="0"/>
          </a:p>
          <a:p>
            <a:pPr lvl="2"/>
            <a:r>
              <a:rPr lang="en-US" altLang="ko-KR" dirty="0" smtClean="0"/>
              <a:t>B18~19 only indicates ‘HE’ UL BW for HE TB PPDU(s)</a:t>
            </a:r>
          </a:p>
          <a:p>
            <a:pPr lvl="2"/>
            <a:r>
              <a:rPr lang="en-US" altLang="ko-KR" dirty="0" smtClean="0"/>
              <a:t>New ‘EHT UL BW’ subfield </a:t>
            </a:r>
            <a:r>
              <a:rPr lang="en-US" altLang="ko-KR" dirty="0"/>
              <a:t>are defined for EHT TB PPDU(s).</a:t>
            </a:r>
            <a:endParaRPr lang="en-US" altLang="ko-KR" dirty="0" smtClean="0"/>
          </a:p>
          <a:p>
            <a:pPr lvl="3"/>
            <a:r>
              <a:rPr lang="en-US" altLang="ko-KR" dirty="0" smtClean="0"/>
              <a:t>It indicates BW of EHT TB PPDU or BW of total TB A-PPDU. </a:t>
            </a:r>
            <a:r>
              <a:rPr lang="en-US" altLang="ko-KR" dirty="0"/>
              <a:t>If the </a:t>
            </a:r>
            <a:r>
              <a:rPr lang="en-US" altLang="ko-KR" dirty="0" smtClean="0"/>
              <a:t>former, it may need the variable size’s BW indication (e.g. </a:t>
            </a:r>
            <a:r>
              <a:rPr lang="en-US" altLang="ko-KR" dirty="0"/>
              <a:t>(300MHz EHT TB PPDU and 20MHz HE TB PPDU, for total 320MHz TB A-PPDU) </a:t>
            </a:r>
            <a:endParaRPr lang="en-US" altLang="ko-KR" dirty="0" smtClean="0"/>
          </a:p>
          <a:p>
            <a:pPr lvl="3"/>
            <a:r>
              <a:rPr lang="en-US" altLang="ko-KR" dirty="0" smtClean="0"/>
              <a:t>The EHT UL BW subfield are defined in some reserved bits. </a:t>
            </a:r>
            <a:r>
              <a:rPr lang="en-US" altLang="ko-KR" dirty="0"/>
              <a:t>We can use B54~62 (UL HE-SIG-A2 reserved) or </a:t>
            </a:r>
            <a:r>
              <a:rPr lang="en-US" altLang="ko-KR" dirty="0" smtClean="0"/>
              <a:t>Extended Common Info </a:t>
            </a:r>
            <a:r>
              <a:rPr lang="en-US" altLang="ko-KR" dirty="0"/>
              <a:t>field </a:t>
            </a:r>
            <a:r>
              <a:rPr lang="en-US" altLang="ko-KR" dirty="0" smtClean="0"/>
              <a:t>by setting </a:t>
            </a:r>
            <a:r>
              <a:rPr lang="en-US" altLang="ko-KR" dirty="0"/>
              <a:t>Special AID in </a:t>
            </a:r>
            <a:r>
              <a:rPr lang="en-US" altLang="ko-KR" dirty="0" smtClean="0"/>
              <a:t>User Info </a:t>
            </a:r>
            <a:r>
              <a:rPr lang="en-US" altLang="ko-KR" dirty="0"/>
              <a:t>field [3].</a:t>
            </a:r>
            <a:endParaRPr lang="en-US" altLang="ko-KR" dirty="0" smtClean="0"/>
          </a:p>
          <a:p>
            <a:pPr lvl="2"/>
            <a:r>
              <a:rPr lang="en-US" altLang="ko-KR" dirty="0" smtClean="0"/>
              <a:t>AP can announce each own BW for HE STA and EHT STA. But </a:t>
            </a:r>
            <a:r>
              <a:rPr lang="en-US" altLang="ko-KR" dirty="0"/>
              <a:t>the arrangement </a:t>
            </a:r>
            <a:r>
              <a:rPr lang="en-US" altLang="ko-KR" dirty="0" smtClean="0"/>
              <a:t>rule </a:t>
            </a:r>
            <a:r>
              <a:rPr lang="en-US" altLang="ko-KR" dirty="0"/>
              <a:t>is needed between HE’s BW and EHT’s </a:t>
            </a:r>
            <a:r>
              <a:rPr lang="en-US" altLang="ko-KR" dirty="0" smtClean="0"/>
              <a:t>BW in total TB A-PPDU’s BW, for example, BW for HE PPDU is primary located and then BW for EHT PPDU is followed.</a:t>
            </a:r>
          </a:p>
          <a:p>
            <a:pPr lvl="3"/>
            <a:endParaRPr lang="en-US" altLang="ko-KR" dirty="0" smtClean="0"/>
          </a:p>
          <a:p>
            <a:pPr marL="987425" lvl="1" indent="-177800">
              <a:buFont typeface="Wingdings" panose="05000000000000000000" pitchFamily="2" charset="2"/>
              <a:buChar char="è"/>
            </a:pPr>
            <a:r>
              <a:rPr lang="en-US" altLang="ko-KR" sz="1600" dirty="0" smtClean="0"/>
              <a:t> It needs two UL BW subfields for HE TB PPDU and EHT TB PPDU, separately, but looks simple to each HE STA and EHT STA.</a:t>
            </a:r>
            <a:endParaRPr lang="ko-KR" altLang="en-US" sz="1400"/>
          </a:p>
          <a:p>
            <a:pPr lvl="2"/>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1725880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3" name="내용 개체 틀 2"/>
          <p:cNvSpPr>
            <a:spLocks noGrp="1"/>
          </p:cNvSpPr>
          <p:nvPr>
            <p:ph idx="1"/>
          </p:nvPr>
        </p:nvSpPr>
        <p:spPr/>
        <p:txBody>
          <a:bodyPr/>
          <a:lstStyle/>
          <a:p>
            <a:r>
              <a:rPr lang="en-US" altLang="ko-KR" dirty="0" smtClean="0"/>
              <a:t>In this contribution, we discuss how the UL BW of HE/EHT TB PPDU is indicated in Trigger frame in 11be.</a:t>
            </a:r>
          </a:p>
          <a:p>
            <a:r>
              <a:rPr lang="en-US" altLang="ko-KR" dirty="0" smtClean="0"/>
              <a:t>We think that the Trigger frame can trigger both of HE TB PPDU and EHT TB PPDU simultaneously. </a:t>
            </a:r>
          </a:p>
          <a:p>
            <a:r>
              <a:rPr lang="en-US" altLang="ko-KR" dirty="0" smtClean="0"/>
              <a:t>For that, UL BW subfield of Common </a:t>
            </a:r>
            <a:r>
              <a:rPr lang="en-US" altLang="ko-KR" dirty="0"/>
              <a:t>I</a:t>
            </a:r>
            <a:r>
              <a:rPr lang="en-US" altLang="ko-KR" dirty="0" smtClean="0"/>
              <a:t>nfo field shall be defined for HE STA and/or EHT STA.</a:t>
            </a:r>
          </a:p>
          <a:p>
            <a:r>
              <a:rPr lang="en-US" altLang="ko-KR" dirty="0" smtClean="0"/>
              <a:t>We slightly prefer option1 to set </a:t>
            </a:r>
            <a:r>
              <a:rPr lang="en-US" altLang="ko-KR" dirty="0"/>
              <a:t>‘Wide BW </a:t>
            </a:r>
            <a:r>
              <a:rPr lang="en-US" altLang="ko-KR" dirty="0" smtClean="0"/>
              <a:t>Indication’ subfield for 320MHz BW and reuse the existed UL BW subfield for both of HE TB PPDU(s) and EHT TB PPDU(s).</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1966981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pPr marL="0" indent="0">
              <a:buNone/>
            </a:pPr>
            <a:r>
              <a:rPr lang="en-US" altLang="ko-KR" sz="2000" dirty="0" smtClean="0"/>
              <a:t>[1] </a:t>
            </a:r>
            <a:r>
              <a:rPr lang="en-US" altLang="ko-KR" dirty="0" smtClean="0"/>
              <a:t>IEEE802.11-20/0831r2, “Trigger frame for frequency-domain A-PPDU support”, </a:t>
            </a:r>
            <a:r>
              <a:rPr lang="en-US" altLang="ko-KR" dirty="0" err="1" smtClean="0"/>
              <a:t>Jonghun</a:t>
            </a:r>
            <a:r>
              <a:rPr lang="en-US" altLang="ko-KR" dirty="0" smtClean="0"/>
              <a:t> Han</a:t>
            </a:r>
          </a:p>
          <a:p>
            <a:pPr marL="0" indent="0">
              <a:buNone/>
            </a:pPr>
            <a:r>
              <a:rPr lang="en-US" altLang="ko-KR" dirty="0" smtClean="0"/>
              <a:t>[2] IEEE802.11-20-0840r3, “Backward compatible EHT Trigger frame”, Ming </a:t>
            </a:r>
            <a:r>
              <a:rPr lang="en-US" altLang="ko-KR" dirty="0" err="1" smtClean="0"/>
              <a:t>Gan</a:t>
            </a:r>
            <a:endParaRPr lang="en-US" altLang="ko-KR" dirty="0" smtClean="0"/>
          </a:p>
          <a:p>
            <a:pPr marL="0" indent="0">
              <a:buNone/>
            </a:pPr>
            <a:r>
              <a:rPr lang="en-US" altLang="ko-KR" sz="2000" dirty="0" smtClean="0"/>
              <a:t>[3] IEEE802.11-20-1429r3, “Enhanced Trigger frame for EHT support”, Steve </a:t>
            </a:r>
            <a:r>
              <a:rPr lang="en-US" altLang="ko-KR" sz="2000" dirty="0" err="1" smtClean="0"/>
              <a:t>Shellhammer</a:t>
            </a:r>
            <a:endParaRPr lang="en-US" altLang="ko-KR" sz="2000" dirty="0" smtClean="0"/>
          </a:p>
          <a:p>
            <a:pPr marL="0" indent="0">
              <a:buNone/>
            </a:pPr>
            <a:r>
              <a:rPr lang="en-US" altLang="ko-KR" sz="2000" dirty="0" smtClean="0"/>
              <a:t>[4] IEEE802.11-20-1808r1, “Backward Compatible EHT Trigger Frame follow-up“, Ming </a:t>
            </a:r>
            <a:r>
              <a:rPr lang="en-US" altLang="ko-KR" sz="2000" dirty="0" err="1" smtClean="0"/>
              <a:t>Gan</a:t>
            </a:r>
            <a:endParaRPr lang="en-US" altLang="ko-KR" sz="2000" dirty="0" smtClean="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4163549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R1: BW related Information</a:t>
            </a:r>
            <a:endParaRPr lang="ko-KR" altLang="en-US"/>
          </a:p>
        </p:txBody>
      </p:sp>
      <p:sp>
        <p:nvSpPr>
          <p:cNvPr id="3" name="내용 개체 틀 2"/>
          <p:cNvSpPr>
            <a:spLocks noGrp="1"/>
          </p:cNvSpPr>
          <p:nvPr>
            <p:ph idx="1"/>
          </p:nvPr>
        </p:nvSpPr>
        <p:spPr/>
        <p:txBody>
          <a:bodyPr/>
          <a:lstStyle/>
          <a:p>
            <a:r>
              <a:rPr lang="en-US" altLang="ko-KR" dirty="0" smtClean="0"/>
              <a:t>Common Information for EHT TB PPDU or TB A-PPDU</a:t>
            </a:r>
          </a:p>
          <a:p>
            <a:pPr lvl="1"/>
            <a:r>
              <a:rPr lang="en-US" altLang="ko-KR" sz="1600" dirty="0" smtClean="0"/>
              <a:t>Enhanced Trigger frame flag: 1bit [3]</a:t>
            </a:r>
          </a:p>
          <a:p>
            <a:pPr lvl="2"/>
            <a:r>
              <a:rPr lang="en-US" altLang="ko-KR" sz="1400" dirty="0"/>
              <a:t>If </a:t>
            </a:r>
            <a:r>
              <a:rPr lang="en-US" altLang="ko-KR" sz="1400" dirty="0" smtClean="0"/>
              <a:t>it sets </a:t>
            </a:r>
            <a:r>
              <a:rPr lang="en-US" altLang="ko-KR" sz="1400" dirty="0"/>
              <a:t>to </a:t>
            </a:r>
            <a:r>
              <a:rPr lang="en-US" altLang="ko-KR" sz="1400" dirty="0" smtClean="0"/>
              <a:t>one, EHT STA </a:t>
            </a:r>
            <a:r>
              <a:rPr lang="en-US" altLang="ko-KR" sz="1400" dirty="0"/>
              <a:t>knows this is an Enhanced Trigger f</a:t>
            </a:r>
            <a:r>
              <a:rPr lang="en-US" altLang="ko-KR" sz="1400" dirty="0" smtClean="0"/>
              <a:t>rame, which triggers EHT TB PPDU or TB A-PPDU.</a:t>
            </a:r>
            <a:endParaRPr lang="en-US" altLang="ko-KR" sz="1400" dirty="0"/>
          </a:p>
          <a:p>
            <a:pPr lvl="2"/>
            <a:r>
              <a:rPr lang="en-US" altLang="ko-KR" sz="1400" dirty="0" smtClean="0"/>
              <a:t>It presents </a:t>
            </a:r>
            <a:r>
              <a:rPr lang="en-US" altLang="ko-KR" sz="1400" dirty="0"/>
              <a:t>regardless the presence of the Special </a:t>
            </a:r>
            <a:r>
              <a:rPr lang="en-US" altLang="ko-KR" sz="1400" dirty="0" smtClean="0"/>
              <a:t>AID User </a:t>
            </a:r>
            <a:r>
              <a:rPr lang="en-US" altLang="ko-KR" sz="1400" dirty="0"/>
              <a:t>Info Field </a:t>
            </a:r>
            <a:r>
              <a:rPr lang="en-US" altLang="ko-KR" sz="1400" dirty="0" smtClean="0"/>
              <a:t>as </a:t>
            </a:r>
            <a:r>
              <a:rPr lang="en-US" altLang="ko-KR" sz="1400" dirty="0"/>
              <a:t>[3</a:t>
            </a:r>
            <a:r>
              <a:rPr lang="en-US" altLang="ko-KR" sz="1400" dirty="0" smtClean="0"/>
              <a:t>].</a:t>
            </a:r>
          </a:p>
          <a:p>
            <a:pPr lvl="2"/>
            <a:endParaRPr lang="en-US" altLang="ko-KR" sz="1400" dirty="0" smtClean="0"/>
          </a:p>
          <a:p>
            <a:pPr lvl="1"/>
            <a:r>
              <a:rPr lang="en-US" altLang="ko-KR" sz="1600" dirty="0" smtClean="0"/>
              <a:t>HE/EHT indication: 1~2bits [4]</a:t>
            </a:r>
          </a:p>
          <a:p>
            <a:pPr lvl="2"/>
            <a:r>
              <a:rPr lang="en-US" altLang="ko-KR" sz="1400" dirty="0" smtClean="0"/>
              <a:t>If it sets to zero, HE </a:t>
            </a:r>
            <a:r>
              <a:rPr lang="en-US" altLang="ko-KR" sz="1400" dirty="0"/>
              <a:t>TB PPDU </a:t>
            </a:r>
            <a:r>
              <a:rPr lang="en-US" altLang="ko-KR" sz="1400" dirty="0" smtClean="0"/>
              <a:t>is </a:t>
            </a:r>
            <a:r>
              <a:rPr lang="en-US" altLang="ko-KR" sz="1400" dirty="0"/>
              <a:t>triggered </a:t>
            </a:r>
            <a:r>
              <a:rPr lang="en-US" altLang="ko-KR" sz="1400" dirty="0" smtClean="0"/>
              <a:t>in the part of whole BW. If one, EHT TB PPDU is triggered. 1~2bits </a:t>
            </a:r>
            <a:r>
              <a:rPr lang="en-US" altLang="ko-KR" sz="1400" dirty="0"/>
              <a:t>are required by the number of </a:t>
            </a:r>
            <a:r>
              <a:rPr lang="en-US" altLang="ko-KR" sz="1400" dirty="0" smtClean="0"/>
              <a:t>parts.</a:t>
            </a:r>
          </a:p>
          <a:p>
            <a:pPr lvl="3"/>
            <a:r>
              <a:rPr lang="en-US" altLang="ko-KR" sz="1200" dirty="0" smtClean="0"/>
              <a:t>The details (How many parts are needed or what parts can include HE TB PPDUs) are R2 issues.</a:t>
            </a:r>
          </a:p>
          <a:p>
            <a:pPr lvl="2"/>
            <a:r>
              <a:rPr lang="en-US" altLang="ko-KR" sz="1400" dirty="0" smtClean="0"/>
              <a:t>From the subfield, EHT STA can know whether TB A-PPDU is supported or not in the Trigger frame. If Enhanced Trigger frame flag = 1 and HE/EHT indication = 0 in some parts, TB A-PPDU is supported. According to that, we can interpret UL BW subfield as the two ways in the next page.</a:t>
            </a:r>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2084768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R1: BW related Information</a:t>
            </a:r>
            <a:endParaRPr lang="ko-KR" altLang="en-US"/>
          </a:p>
        </p:txBody>
      </p:sp>
      <p:sp>
        <p:nvSpPr>
          <p:cNvPr id="3" name="내용 개체 틀 2"/>
          <p:cNvSpPr>
            <a:spLocks noGrp="1"/>
          </p:cNvSpPr>
          <p:nvPr>
            <p:ph idx="1"/>
          </p:nvPr>
        </p:nvSpPr>
        <p:spPr/>
        <p:txBody>
          <a:bodyPr/>
          <a:lstStyle/>
          <a:p>
            <a:pPr lvl="1"/>
            <a:r>
              <a:rPr lang="en-US" altLang="ko-KR" dirty="0" smtClean="0"/>
              <a:t>Extended UL BW: 1bit</a:t>
            </a:r>
          </a:p>
          <a:p>
            <a:pPr lvl="2"/>
            <a:r>
              <a:rPr lang="en-US" altLang="ko-KR" dirty="0" smtClean="0"/>
              <a:t>STA can know whether the Trigger frame triggers EHT TB PPDU only or TB A-PPDU </a:t>
            </a:r>
            <a:r>
              <a:rPr lang="en-US" altLang="ko-KR" dirty="0"/>
              <a:t>by Enhanced Trigger frame flag </a:t>
            </a:r>
            <a:r>
              <a:rPr lang="en-US" altLang="ko-KR" dirty="0" smtClean="0"/>
              <a:t>and HE/EHT indication.</a:t>
            </a:r>
          </a:p>
          <a:p>
            <a:pPr lvl="3"/>
            <a:r>
              <a:rPr lang="en-US" altLang="ko-KR" dirty="0" smtClean="0"/>
              <a:t>EHT TB PPDU only </a:t>
            </a:r>
            <a:r>
              <a:rPr lang="en-US" altLang="ko-KR" dirty="0"/>
              <a:t>if Enhanced Trigger frame flag =1, </a:t>
            </a:r>
            <a:r>
              <a:rPr lang="en-US" altLang="ko-KR" dirty="0">
                <a:latin typeface="Times New Roman" panose="02020603050405020304" pitchFamily="18" charset="0"/>
                <a:ea typeface="맑은 고딕" panose="020B0503020000020004" pitchFamily="50" charset="-127"/>
              </a:rPr>
              <a:t>all HE/EHT indications = </a:t>
            </a:r>
            <a:r>
              <a:rPr lang="en-US" altLang="ko-KR" dirty="0" smtClean="0">
                <a:latin typeface="Times New Roman" panose="02020603050405020304" pitchFamily="18" charset="0"/>
                <a:ea typeface="맑은 고딕" panose="020B0503020000020004" pitchFamily="50" charset="-127"/>
              </a:rPr>
              <a:t>1</a:t>
            </a:r>
          </a:p>
          <a:p>
            <a:pPr lvl="3"/>
            <a:r>
              <a:rPr lang="en-US" altLang="ko-KR" dirty="0" smtClean="0"/>
              <a:t>TB A-PPDU </a:t>
            </a:r>
            <a:r>
              <a:rPr lang="en-US" altLang="ko-KR" dirty="0"/>
              <a:t>if Enhanced Trigger frame flag =1, some</a:t>
            </a:r>
            <a:r>
              <a:rPr lang="en-US" altLang="ko-KR" dirty="0">
                <a:latin typeface="Times New Roman" panose="02020603050405020304" pitchFamily="18" charset="0"/>
                <a:ea typeface="맑은 고딕" panose="020B0503020000020004" pitchFamily="50" charset="-127"/>
              </a:rPr>
              <a:t> HE/EHT </a:t>
            </a:r>
            <a:r>
              <a:rPr lang="en-US" altLang="ko-KR" dirty="0" smtClean="0">
                <a:latin typeface="Times New Roman" panose="02020603050405020304" pitchFamily="18" charset="0"/>
                <a:ea typeface="맑은 고딕" panose="020B0503020000020004" pitchFamily="50" charset="-127"/>
              </a:rPr>
              <a:t>indication </a:t>
            </a:r>
            <a:r>
              <a:rPr lang="en-US" altLang="ko-KR" dirty="0">
                <a:latin typeface="Times New Roman" panose="02020603050405020304" pitchFamily="18" charset="0"/>
                <a:ea typeface="맑은 고딕" panose="020B0503020000020004" pitchFamily="50" charset="-127"/>
              </a:rPr>
              <a:t>= 0</a:t>
            </a:r>
            <a:endParaRPr lang="en-US" altLang="ko-KR" dirty="0" smtClean="0"/>
          </a:p>
          <a:p>
            <a:pPr lvl="2"/>
            <a:r>
              <a:rPr lang="en-US" altLang="ko-KR" dirty="0" smtClean="0"/>
              <a:t>So </a:t>
            </a:r>
            <a:r>
              <a:rPr lang="en-US" altLang="ko-KR" dirty="0" smtClean="0"/>
              <a:t>EHT STA interprets the UL BW subfields as </a:t>
            </a:r>
            <a:r>
              <a:rPr lang="en-US" altLang="ko-KR" dirty="0" smtClean="0"/>
              <a:t>below</a:t>
            </a:r>
          </a:p>
          <a:p>
            <a:pPr lvl="3"/>
            <a:r>
              <a:rPr lang="en-US" altLang="ko-KR" dirty="0" smtClean="0"/>
              <a:t>In case of TB A-PPDU, the BW depends on the minimum mixed BW between HE TB PPDU and EHT TB PPDU.</a:t>
            </a:r>
            <a:r>
              <a:rPr lang="en-US" altLang="ko-KR" dirty="0"/>
              <a:t> </a:t>
            </a:r>
            <a:r>
              <a:rPr lang="en-US" altLang="ko-KR" dirty="0" smtClean="0"/>
              <a:t>The table is an example. We </a:t>
            </a:r>
            <a:r>
              <a:rPr lang="en-US" altLang="ko-KR" dirty="0"/>
              <a:t>can discuss the details in R2.</a:t>
            </a:r>
            <a:endParaRPr lang="ko-KR" altLang="en-US"/>
          </a:p>
          <a:p>
            <a:pPr lvl="3"/>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3310172299"/>
              </p:ext>
            </p:extLst>
          </p:nvPr>
        </p:nvGraphicFramePr>
        <p:xfrm>
          <a:off x="1613831" y="3886200"/>
          <a:ext cx="6781800" cy="2286000"/>
        </p:xfrm>
        <a:graphic>
          <a:graphicData uri="http://schemas.openxmlformats.org/drawingml/2006/table">
            <a:tbl>
              <a:tblPr firstRow="1" firstCol="1" bandRow="1">
                <a:tableStyleId>{5C22544A-7EE6-4342-B048-85BDC9FD1C3A}</a:tableStyleId>
              </a:tblPr>
              <a:tblGrid>
                <a:gridCol w="685800"/>
                <a:gridCol w="1066800"/>
                <a:gridCol w="2057400"/>
                <a:gridCol w="1143000"/>
                <a:gridCol w="1828800"/>
              </a:tblGrid>
              <a:tr h="228600">
                <a:tc rowSpan="2">
                  <a:txBody>
                    <a:bodyPr/>
                    <a:lstStyle/>
                    <a:p>
                      <a:pPr algn="ctr" latinLnBrk="1">
                        <a:lnSpc>
                          <a:spcPts val="1800"/>
                        </a:lnSpc>
                        <a:spcBef>
                          <a:spcPts val="0"/>
                        </a:spcBef>
                        <a:spcAft>
                          <a:spcPts val="0"/>
                        </a:spcAft>
                      </a:pPr>
                      <a:r>
                        <a:rPr lang="en-GB" sz="1100" dirty="0" smtClean="0">
                          <a:effectLst/>
                        </a:rPr>
                        <a:t>UL </a:t>
                      </a:r>
                      <a:r>
                        <a:rPr lang="en-GB" sz="1100" dirty="0">
                          <a:effectLst/>
                        </a:rPr>
                        <a:t>BW </a:t>
                      </a:r>
                      <a:endParaRPr lang="en-GB" sz="1100" dirty="0" smtClean="0">
                        <a:effectLst/>
                      </a:endParaRPr>
                    </a:p>
                    <a:p>
                      <a:pPr algn="ctr" latinLnBrk="1">
                        <a:lnSpc>
                          <a:spcPts val="1800"/>
                        </a:lnSpc>
                        <a:spcBef>
                          <a:spcPts val="0"/>
                        </a:spcBef>
                        <a:spcAft>
                          <a:spcPts val="0"/>
                        </a:spcAft>
                      </a:pPr>
                      <a:r>
                        <a:rPr lang="en-GB" sz="1100" dirty="0" smtClean="0">
                          <a:effectLst/>
                        </a:rPr>
                        <a:t>(</a:t>
                      </a:r>
                      <a:r>
                        <a:rPr lang="en-GB" sz="1100" dirty="0">
                          <a:effectLst/>
                        </a:rPr>
                        <a:t>2bits)</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rowSpan="2">
                  <a:txBody>
                    <a:bodyPr/>
                    <a:lstStyle/>
                    <a:p>
                      <a:pPr algn="ctr" latinLnBrk="1">
                        <a:lnSpc>
                          <a:spcPts val="1800"/>
                        </a:lnSpc>
                        <a:spcBef>
                          <a:spcPts val="0"/>
                        </a:spcBef>
                        <a:spcAft>
                          <a:spcPts val="0"/>
                        </a:spcAft>
                      </a:pPr>
                      <a:r>
                        <a:rPr lang="en-GB" sz="1100" dirty="0">
                          <a:effectLst/>
                        </a:rPr>
                        <a:t>Extended UL </a:t>
                      </a:r>
                      <a:r>
                        <a:rPr lang="en-GB" sz="1100" dirty="0" smtClean="0">
                          <a:effectLst/>
                        </a:rPr>
                        <a:t>BW (1bit</a:t>
                      </a:r>
                      <a:r>
                        <a:rPr lang="en-GB" sz="1100" dirty="0">
                          <a:effectLst/>
                        </a:rPr>
                        <a:t>)</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rowSpan="2">
                  <a:txBody>
                    <a:bodyPr/>
                    <a:lstStyle/>
                    <a:p>
                      <a:pPr algn="ctr" latinLnBrk="1">
                        <a:lnSpc>
                          <a:spcPts val="1800"/>
                        </a:lnSpc>
                        <a:spcBef>
                          <a:spcPts val="0"/>
                        </a:spcBef>
                        <a:spcAft>
                          <a:spcPts val="0"/>
                        </a:spcAft>
                      </a:pPr>
                      <a:r>
                        <a:rPr lang="en-US" altLang="ko-KR" sz="1100" dirty="0" smtClean="0">
                          <a:effectLst/>
                          <a:latin typeface="Times New Roman" panose="02020603050405020304" pitchFamily="18" charset="0"/>
                          <a:ea typeface="맑은 고딕" panose="020B0503020000020004" pitchFamily="50" charset="-127"/>
                        </a:rPr>
                        <a:t>When EHT TB PPDU only</a:t>
                      </a:r>
                    </a:p>
                  </a:txBody>
                  <a:tcPr marL="68580" marR="68580" marT="0" marB="0" anchor="ctr">
                    <a:lnR w="12700" cap="flat" cmpd="sng" algn="ctr">
                      <a:solidFill>
                        <a:schemeClr val="bg1"/>
                      </a:solidFill>
                      <a:prstDash val="solid"/>
                      <a:round/>
                      <a:headEnd type="none" w="med" len="med"/>
                      <a:tailEnd type="none" w="med" len="med"/>
                    </a:lnR>
                  </a:tcPr>
                </a:tc>
                <a:tc gridSpan="2">
                  <a:txBody>
                    <a:bodyPr/>
                    <a:lstStyle/>
                    <a:p>
                      <a:pPr marL="0" marR="0" indent="0" algn="ctr" defTabSz="914400" rtl="0" eaLnBrk="1" fontAlgn="auto" latinLnBrk="1" hangingPunct="1">
                        <a:lnSpc>
                          <a:spcPts val="1800"/>
                        </a:lnSpc>
                        <a:spcBef>
                          <a:spcPts val="0"/>
                        </a:spcBef>
                        <a:spcAft>
                          <a:spcPts val="0"/>
                        </a:spcAft>
                        <a:buClrTx/>
                        <a:buSzTx/>
                        <a:buFontTx/>
                        <a:buNone/>
                        <a:tabLst/>
                        <a:defRPr/>
                      </a:pPr>
                      <a:r>
                        <a:rPr lang="en-US" altLang="ko-KR" sz="1100" dirty="0" smtClean="0">
                          <a:effectLst/>
                          <a:latin typeface="Times New Roman" panose="02020603050405020304" pitchFamily="18" charset="0"/>
                          <a:ea typeface="맑은 고딕" panose="020B0503020000020004" pitchFamily="50" charset="-127"/>
                        </a:rPr>
                        <a:t>When TB A-PPDU</a:t>
                      </a:r>
                    </a:p>
                  </a:txBody>
                  <a:tcPr marL="68580" marR="68580" marT="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latinLnBrk="1"/>
                      <a:endParaRPr lang="ko-KR" altLang="en-US"/>
                    </a:p>
                  </a:txBody>
                  <a:tcPr/>
                </a:tc>
              </a:tr>
              <a:tr h="228600">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ctr" latinLnBrk="1">
                        <a:lnSpc>
                          <a:spcPts val="1800"/>
                        </a:lnSpc>
                        <a:spcBef>
                          <a:spcPts val="600"/>
                        </a:spcBef>
                        <a:spcAft>
                          <a:spcPts val="0"/>
                        </a:spcAft>
                      </a:pPr>
                      <a:r>
                        <a:rPr lang="en-US" altLang="ko-KR" sz="1100" dirty="0" smtClean="0">
                          <a:solidFill>
                            <a:schemeClr val="bg1"/>
                          </a:solidFill>
                          <a:effectLst/>
                          <a:latin typeface="Times New Roman" panose="02020603050405020304" pitchFamily="18" charset="0"/>
                          <a:ea typeface="맑은 고딕" panose="020B0503020000020004" pitchFamily="50" charset="-127"/>
                        </a:rPr>
                        <a:t>HE TB PPDU</a:t>
                      </a:r>
                      <a:endParaRPr lang="ko-KR" sz="1100" dirty="0">
                        <a:solidFill>
                          <a:schemeClr val="bg1"/>
                        </a:solidFill>
                        <a:effectLst/>
                        <a:latin typeface="Times New Roman" panose="02020603050405020304" pitchFamily="18" charset="0"/>
                        <a:ea typeface="맑은 고딕" panose="020B0503020000020004" pitchFamily="50" charset="-127"/>
                      </a:endParaRPr>
                    </a:p>
                  </a:txBody>
                  <a:tcPr marL="68580" marR="6858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latinLnBrk="1">
                        <a:lnSpc>
                          <a:spcPts val="1800"/>
                        </a:lnSpc>
                        <a:spcBef>
                          <a:spcPts val="600"/>
                        </a:spcBef>
                        <a:spcAft>
                          <a:spcPts val="0"/>
                        </a:spcAft>
                      </a:pPr>
                      <a:r>
                        <a:rPr lang="en-US" altLang="ko-KR" sz="1100" dirty="0" smtClean="0">
                          <a:solidFill>
                            <a:schemeClr val="bg1"/>
                          </a:solidFill>
                          <a:effectLst/>
                          <a:latin typeface="Times New Roman" panose="02020603050405020304" pitchFamily="18" charset="0"/>
                          <a:ea typeface="맑은 고딕" panose="020B0503020000020004" pitchFamily="50" charset="-127"/>
                        </a:rPr>
                        <a:t>EHT TB PPDU</a:t>
                      </a:r>
                      <a:endParaRPr lang="ko-KR" sz="1100" dirty="0">
                        <a:solidFill>
                          <a:schemeClr val="bg1"/>
                        </a:solidFill>
                        <a:effectLst/>
                        <a:latin typeface="Times New Roman" panose="02020603050405020304" pitchFamily="18" charset="0"/>
                        <a:ea typeface="맑은 고딕" panose="020B0503020000020004" pitchFamily="50" charset="-127"/>
                      </a:endParaRPr>
                    </a:p>
                  </a:txBody>
                  <a:tcPr marL="68580" marR="68580" marT="0" marB="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0">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smtClean="0">
                          <a:effectLst/>
                        </a:rPr>
                        <a:t>20MHz</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smtClean="0">
                          <a:solidFill>
                            <a:schemeClr val="bg1">
                              <a:lumMod val="50000"/>
                            </a:schemeClr>
                          </a:solidFill>
                          <a:effectLst/>
                          <a:latin typeface="+mn-lt"/>
                          <a:ea typeface="+mn-ea"/>
                          <a:cs typeface="+mn-cs"/>
                        </a:rPr>
                        <a:t>20MHz</a:t>
                      </a:r>
                      <a:endParaRPr lang="ko-KR" sz="1100" kern="1200">
                        <a:solidFill>
                          <a:schemeClr val="bg1">
                            <a:lumMod val="50000"/>
                          </a:schemeClr>
                        </a:solidFill>
                        <a:effectLst/>
                        <a:latin typeface="+mn-lt"/>
                        <a:ea typeface="+mn-ea"/>
                        <a:cs typeface="+mn-cs"/>
                      </a:endParaRPr>
                    </a:p>
                  </a:txBody>
                  <a:tcPr marL="68580" marR="68580" marT="9525" marB="0" anchor="ctr">
                    <a:lnT w="38100" cap="flat" cmpd="sng" algn="ctr">
                      <a:solidFill>
                        <a:schemeClr val="bg1"/>
                      </a:solidFill>
                      <a:prstDash val="solid"/>
                      <a:round/>
                      <a:headEnd type="none" w="med" len="med"/>
                      <a:tailEnd type="none" w="med" len="med"/>
                    </a:lnT>
                  </a:tcPr>
                </a:tc>
                <a:tc>
                  <a:txBody>
                    <a:bodyPr/>
                    <a:lstStyle/>
                    <a:p>
                      <a:pPr algn="just">
                        <a:spcBef>
                          <a:spcPts val="600"/>
                        </a:spcBef>
                        <a:spcAft>
                          <a:spcPts val="0"/>
                        </a:spcAft>
                      </a:pPr>
                      <a:r>
                        <a:rPr lang="en-US" altLang="ko-KR" sz="1100" kern="1200" dirty="0" smtClean="0">
                          <a:solidFill>
                            <a:schemeClr val="bg1">
                              <a:lumMod val="50000"/>
                            </a:schemeClr>
                          </a:solidFill>
                          <a:effectLst/>
                          <a:latin typeface="+mn-lt"/>
                          <a:ea typeface="+mn-ea"/>
                          <a:cs typeface="+mn-cs"/>
                        </a:rPr>
                        <a:t>TBD</a:t>
                      </a:r>
                      <a:endParaRPr lang="ko-KR" sz="1100" kern="1200">
                        <a:solidFill>
                          <a:schemeClr val="bg1">
                            <a:lumMod val="50000"/>
                          </a:schemeClr>
                        </a:solidFill>
                        <a:effectLst/>
                        <a:latin typeface="+mn-lt"/>
                        <a:ea typeface="+mn-ea"/>
                        <a:cs typeface="+mn-cs"/>
                      </a:endParaRPr>
                    </a:p>
                  </a:txBody>
                  <a:tcPr marL="68580" marR="68580" marT="9525" marB="0" anchor="ctr">
                    <a:lnT w="38100" cap="flat" cmpd="sng" algn="ctr">
                      <a:solidFill>
                        <a:schemeClr val="bg1"/>
                      </a:solidFill>
                      <a:prstDash val="solid"/>
                      <a:round/>
                      <a:headEnd type="none" w="med" len="med"/>
                      <a:tailEnd type="none" w="med" len="med"/>
                    </a:lnT>
                  </a:tcPr>
                </a:tc>
              </a:tr>
              <a:tr h="0">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1</a:t>
                      </a:r>
                      <a:endParaRPr lang="ko-KR" sz="110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smtClean="0">
                          <a:effectLst/>
                        </a:rPr>
                        <a:t>40MHz</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smtClean="0">
                          <a:solidFill>
                            <a:schemeClr val="bg1">
                              <a:lumMod val="50000"/>
                            </a:schemeClr>
                          </a:solidFill>
                          <a:effectLst/>
                          <a:latin typeface="+mn-lt"/>
                          <a:ea typeface="+mn-ea"/>
                          <a:cs typeface="+mn-cs"/>
                        </a:rPr>
                        <a:t>40MHz</a:t>
                      </a:r>
                      <a:endParaRPr lang="ko-KR" sz="1100" kern="1200">
                        <a:solidFill>
                          <a:schemeClr val="bg1">
                            <a:lumMod val="50000"/>
                          </a:schemeClr>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altLang="ko-KR" sz="1100" kern="1200" dirty="0" smtClean="0">
                          <a:solidFill>
                            <a:schemeClr val="bg1">
                              <a:lumMod val="50000"/>
                            </a:schemeClr>
                          </a:solidFill>
                          <a:effectLst/>
                          <a:latin typeface="+mn-lt"/>
                          <a:ea typeface="+mn-ea"/>
                          <a:cs typeface="+mn-cs"/>
                        </a:rPr>
                        <a:t>TBD</a:t>
                      </a:r>
                      <a:endParaRPr lang="ko-KR" sz="1100" kern="1200">
                        <a:solidFill>
                          <a:schemeClr val="bg1">
                            <a:lumMod val="50000"/>
                          </a:schemeClr>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dirty="0">
                          <a:effectLst/>
                        </a:rPr>
                        <a:t>2</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smtClean="0">
                          <a:effectLst/>
                        </a:rPr>
                        <a:t>80MHz</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a:solidFill>
                            <a:schemeClr val="bg1">
                              <a:lumMod val="50000"/>
                            </a:schemeClr>
                          </a:solidFill>
                          <a:effectLst/>
                          <a:latin typeface="+mn-lt"/>
                          <a:ea typeface="+mn-ea"/>
                          <a:cs typeface="+mn-cs"/>
                        </a:rPr>
                        <a:t>80MHz</a:t>
                      </a:r>
                      <a:endParaRPr lang="ko-KR" sz="1100" kern="1200">
                        <a:solidFill>
                          <a:schemeClr val="bg1">
                            <a:lumMod val="50000"/>
                          </a:schemeClr>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altLang="ko-KR" sz="1100" kern="1200" dirty="0" smtClean="0">
                          <a:solidFill>
                            <a:schemeClr val="bg1">
                              <a:lumMod val="50000"/>
                            </a:schemeClr>
                          </a:solidFill>
                          <a:effectLst/>
                          <a:latin typeface="+mn-lt"/>
                          <a:ea typeface="+mn-ea"/>
                          <a:cs typeface="+mn-cs"/>
                        </a:rPr>
                        <a:t>TBD</a:t>
                      </a:r>
                      <a:endParaRPr lang="ko-KR" sz="1100" kern="1200" dirty="0">
                        <a:solidFill>
                          <a:schemeClr val="bg1">
                            <a:lumMod val="50000"/>
                          </a:schemeClr>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dirty="0">
                          <a:effectLst/>
                        </a:rPr>
                        <a:t>3</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smtClean="0">
                          <a:effectLst/>
                        </a:rPr>
                        <a:t>160MHz</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a:solidFill>
                            <a:schemeClr val="bg1">
                              <a:lumMod val="50000"/>
                            </a:schemeClr>
                          </a:solidFill>
                          <a:effectLst/>
                          <a:latin typeface="+mn-lt"/>
                          <a:ea typeface="+mn-ea"/>
                          <a:cs typeface="+mn-cs"/>
                        </a:rPr>
                        <a:t>160MHz</a:t>
                      </a:r>
                      <a:endParaRPr lang="ko-KR" sz="1100" kern="1200">
                        <a:solidFill>
                          <a:schemeClr val="bg1">
                            <a:lumMod val="50000"/>
                          </a:schemeClr>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sz="1100" kern="1200" dirty="0" smtClean="0">
                          <a:solidFill>
                            <a:schemeClr val="bg1">
                              <a:lumMod val="50000"/>
                            </a:schemeClr>
                          </a:solidFill>
                          <a:effectLst/>
                          <a:latin typeface="+mn-lt"/>
                          <a:ea typeface="+mn-ea"/>
                          <a:cs typeface="+mn-cs"/>
                        </a:rPr>
                        <a:t>S160 in 320MHz_1</a:t>
                      </a:r>
                      <a:endParaRPr lang="ko-KR" sz="1100" kern="1200">
                        <a:solidFill>
                          <a:schemeClr val="bg1">
                            <a:lumMod val="50000"/>
                          </a:schemeClr>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a:effectLst/>
                        </a:rPr>
                        <a:t>0</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320MHz_1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smtClean="0">
                          <a:solidFill>
                            <a:schemeClr val="bg1">
                              <a:lumMod val="50000"/>
                            </a:schemeClr>
                          </a:solidFill>
                          <a:effectLst/>
                          <a:latin typeface="+mn-lt"/>
                          <a:ea typeface="+mn-ea"/>
                          <a:cs typeface="+mn-cs"/>
                        </a:rPr>
                        <a:t>20MHz</a:t>
                      </a:r>
                      <a:endParaRPr lang="ko-KR" sz="1100" kern="1200">
                        <a:solidFill>
                          <a:schemeClr val="bg1">
                            <a:lumMod val="50000"/>
                          </a:schemeClr>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altLang="ko-KR" sz="1100" kern="1200" dirty="0" smtClean="0">
                          <a:solidFill>
                            <a:schemeClr val="bg1">
                              <a:lumMod val="50000"/>
                            </a:schemeClr>
                          </a:solidFill>
                          <a:effectLst/>
                          <a:latin typeface="+mn-lt"/>
                          <a:ea typeface="+mn-ea"/>
                          <a:cs typeface="+mn-cs"/>
                        </a:rPr>
                        <a:t>TBD</a:t>
                      </a:r>
                      <a:endParaRPr lang="ko-KR" sz="1100" kern="1200">
                        <a:solidFill>
                          <a:schemeClr val="bg1">
                            <a:lumMod val="50000"/>
                          </a:schemeClr>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320MHz_2</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smtClean="0">
                          <a:solidFill>
                            <a:schemeClr val="bg1">
                              <a:lumMod val="50000"/>
                            </a:schemeClr>
                          </a:solidFill>
                          <a:effectLst/>
                          <a:latin typeface="+mn-lt"/>
                          <a:ea typeface="+mn-ea"/>
                          <a:cs typeface="+mn-cs"/>
                        </a:rPr>
                        <a:t>40MHz</a:t>
                      </a:r>
                      <a:endParaRPr lang="ko-KR" sz="1100" kern="1200">
                        <a:solidFill>
                          <a:schemeClr val="bg1">
                            <a:lumMod val="50000"/>
                          </a:schemeClr>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altLang="ko-KR" sz="1100" kern="1200" dirty="0" smtClean="0">
                          <a:solidFill>
                            <a:schemeClr val="bg1">
                              <a:lumMod val="50000"/>
                            </a:schemeClr>
                          </a:solidFill>
                          <a:effectLst/>
                          <a:latin typeface="+mn-lt"/>
                          <a:ea typeface="+mn-ea"/>
                          <a:cs typeface="+mn-cs"/>
                        </a:rPr>
                        <a:t>TBD</a:t>
                      </a:r>
                      <a:endParaRPr lang="ko-KR" sz="1100" kern="1200">
                        <a:solidFill>
                          <a:schemeClr val="bg1">
                            <a:lumMod val="50000"/>
                          </a:schemeClr>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a:effectLst/>
                        </a:rPr>
                        <a:t>2</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reserved</a:t>
                      </a:r>
                      <a:endParaRPr lang="ko-KR" sz="110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a:solidFill>
                            <a:schemeClr val="bg1">
                              <a:lumMod val="50000"/>
                            </a:schemeClr>
                          </a:solidFill>
                          <a:effectLst/>
                          <a:latin typeface="+mn-lt"/>
                          <a:ea typeface="+mn-ea"/>
                          <a:cs typeface="+mn-cs"/>
                        </a:rPr>
                        <a:t>80MHz</a:t>
                      </a:r>
                      <a:endParaRPr lang="ko-KR" sz="1100" kern="1200">
                        <a:solidFill>
                          <a:schemeClr val="bg1">
                            <a:lumMod val="50000"/>
                          </a:schemeClr>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altLang="ko-KR" sz="1100" kern="1200" dirty="0" smtClean="0">
                          <a:solidFill>
                            <a:schemeClr val="bg1">
                              <a:lumMod val="50000"/>
                            </a:schemeClr>
                          </a:solidFill>
                          <a:effectLst/>
                          <a:latin typeface="+mn-lt"/>
                          <a:ea typeface="+mn-ea"/>
                          <a:cs typeface="+mn-cs"/>
                        </a:rPr>
                        <a:t>TBD</a:t>
                      </a:r>
                      <a:endParaRPr lang="ko-KR" sz="1100" kern="1200">
                        <a:solidFill>
                          <a:schemeClr val="bg1">
                            <a:lumMod val="50000"/>
                          </a:schemeClr>
                        </a:solidFill>
                        <a:effectLst/>
                        <a:latin typeface="+mn-lt"/>
                        <a:ea typeface="+mn-ea"/>
                        <a:cs typeface="+mn-cs"/>
                      </a:endParaRPr>
                    </a:p>
                  </a:txBody>
                  <a:tcPr marL="68580" marR="68580" marT="9525" marB="0" anchor="ctr"/>
                </a:tc>
              </a:tr>
              <a:tr h="0">
                <a:tc>
                  <a:txBody>
                    <a:bodyPr/>
                    <a:lstStyle/>
                    <a:p>
                      <a:pPr algn="l" latinLnBrk="1">
                        <a:lnSpc>
                          <a:spcPts val="1800"/>
                        </a:lnSpc>
                        <a:spcBef>
                          <a:spcPts val="600"/>
                        </a:spcBef>
                        <a:spcAft>
                          <a:spcPts val="0"/>
                        </a:spcAft>
                      </a:pPr>
                      <a:r>
                        <a:rPr lang="en-GB" sz="1100" dirty="0">
                          <a:effectLst/>
                        </a:rPr>
                        <a:t>3</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GB" sz="1100" dirty="0">
                          <a:effectLst/>
                        </a:rPr>
                        <a:t>1</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l" latinLnBrk="1">
                        <a:lnSpc>
                          <a:spcPts val="1800"/>
                        </a:lnSpc>
                        <a:spcBef>
                          <a:spcPts val="600"/>
                        </a:spcBef>
                        <a:spcAft>
                          <a:spcPts val="0"/>
                        </a:spcAft>
                      </a:pPr>
                      <a:r>
                        <a:rPr lang="en-US" altLang="ko-KR" sz="1100" dirty="0" smtClean="0">
                          <a:effectLst/>
                          <a:latin typeface="Times New Roman" panose="02020603050405020304" pitchFamily="18" charset="0"/>
                          <a:ea typeface="맑은 고딕" panose="020B0503020000020004" pitchFamily="50" charset="-127"/>
                        </a:rPr>
                        <a:t>reserved</a:t>
                      </a:r>
                      <a:endParaRPr lang="ko-KR" sz="110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just">
                        <a:spcBef>
                          <a:spcPts val="600"/>
                        </a:spcBef>
                        <a:spcAft>
                          <a:spcPts val="0"/>
                        </a:spcAft>
                      </a:pPr>
                      <a:r>
                        <a:rPr lang="en-US" sz="1100" kern="1200" dirty="0">
                          <a:solidFill>
                            <a:schemeClr val="bg1">
                              <a:lumMod val="50000"/>
                            </a:schemeClr>
                          </a:solidFill>
                          <a:effectLst/>
                          <a:latin typeface="+mn-lt"/>
                          <a:ea typeface="+mn-ea"/>
                          <a:cs typeface="+mn-cs"/>
                        </a:rPr>
                        <a:t>160MHz</a:t>
                      </a:r>
                      <a:endParaRPr lang="ko-KR" sz="1100" kern="1200">
                        <a:solidFill>
                          <a:schemeClr val="bg1">
                            <a:lumMod val="50000"/>
                          </a:schemeClr>
                        </a:solidFill>
                        <a:effectLst/>
                        <a:latin typeface="+mn-lt"/>
                        <a:ea typeface="+mn-ea"/>
                        <a:cs typeface="+mn-cs"/>
                      </a:endParaRPr>
                    </a:p>
                  </a:txBody>
                  <a:tcPr marL="68580" marR="68580" marT="9525" marB="0" anchor="ctr"/>
                </a:tc>
                <a:tc>
                  <a:txBody>
                    <a:bodyPr/>
                    <a:lstStyle/>
                    <a:p>
                      <a:pPr algn="just">
                        <a:spcBef>
                          <a:spcPts val="600"/>
                        </a:spcBef>
                        <a:spcAft>
                          <a:spcPts val="0"/>
                        </a:spcAft>
                      </a:pPr>
                      <a:r>
                        <a:rPr lang="en-US" altLang="ko-KR" sz="1100" kern="1200" dirty="0" smtClean="0">
                          <a:solidFill>
                            <a:schemeClr val="bg1">
                              <a:lumMod val="50000"/>
                            </a:schemeClr>
                          </a:solidFill>
                          <a:effectLst/>
                          <a:latin typeface="+mn-lt"/>
                          <a:ea typeface="+mn-ea"/>
                          <a:cs typeface="+mn-cs"/>
                        </a:rPr>
                        <a:t>S160 in 320MHz_2</a:t>
                      </a:r>
                      <a:endParaRPr lang="ko-KR" altLang="ko-KR" sz="1100" kern="1200">
                        <a:solidFill>
                          <a:schemeClr val="bg1">
                            <a:lumMod val="50000"/>
                          </a:schemeClr>
                        </a:solidFill>
                        <a:effectLst/>
                        <a:latin typeface="+mn-lt"/>
                        <a:ea typeface="+mn-ea"/>
                        <a:cs typeface="+mn-cs"/>
                      </a:endParaRPr>
                    </a:p>
                  </a:txBody>
                  <a:tcPr marL="68580" marR="68580" marT="9525" marB="0" anchor="ctr"/>
                </a:tc>
              </a:tr>
            </a:tbl>
          </a:graphicData>
        </a:graphic>
      </p:graphicFrame>
      <p:sp>
        <p:nvSpPr>
          <p:cNvPr id="10" name="날짜 개체 틀 5"/>
          <p:cNvSpPr>
            <a:spLocks noGrp="1"/>
          </p:cNvSpPr>
          <p:nvPr>
            <p:ph type="dt" sz="half" idx="2"/>
          </p:nvPr>
        </p:nvSpPr>
        <p:spPr>
          <a:xfrm>
            <a:off x="696913" y="332601"/>
            <a:ext cx="878446" cy="276999"/>
          </a:xfrm>
        </p:spPr>
        <p:txBody>
          <a:bodyPr/>
          <a:lstStyle/>
          <a:p>
            <a:pPr>
              <a:defRPr/>
            </a:pPr>
            <a:r>
              <a:rPr lang="en-US" altLang="ko-KR" dirty="0" smtClean="0"/>
              <a:t>Jan </a:t>
            </a:r>
            <a:r>
              <a:rPr lang="en-US" dirty="0" smtClean="0"/>
              <a:t>2021</a:t>
            </a:r>
            <a:endParaRPr lang="en-US" dirty="0"/>
          </a:p>
        </p:txBody>
      </p:sp>
    </p:spTree>
    <p:extLst>
      <p:ext uri="{BB962C8B-B14F-4D97-AF65-F5344CB8AC3E}">
        <p14:creationId xmlns:p14="http://schemas.microsoft.com/office/powerpoint/2010/main" val="360484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289389</TotalTime>
  <Words>1358</Words>
  <Application>Microsoft Office PowerPoint</Application>
  <PresentationFormat>화면 슬라이드 쇼(4:3)</PresentationFormat>
  <Paragraphs>214</Paragraphs>
  <Slides>13</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13</vt:i4>
      </vt:variant>
    </vt:vector>
  </HeadingPairs>
  <TitlesOfParts>
    <vt:vector size="20" baseType="lpstr">
      <vt:lpstr>굴림</vt:lpstr>
      <vt:lpstr>맑은 고딕</vt:lpstr>
      <vt:lpstr>Arial</vt:lpstr>
      <vt:lpstr>Times New Roman</vt:lpstr>
      <vt:lpstr>Verdana</vt:lpstr>
      <vt:lpstr>Wingdings</vt:lpstr>
      <vt:lpstr>802-11-Submission</vt:lpstr>
      <vt:lpstr>UL BW subfield design in Trigger frame</vt:lpstr>
      <vt:lpstr>Introduction</vt:lpstr>
      <vt:lpstr>Common info field</vt:lpstr>
      <vt:lpstr>UL BW subfield design (1/2)</vt:lpstr>
      <vt:lpstr>UL BW subfield design (2/2)</vt:lpstr>
      <vt:lpstr>Conclusion</vt:lpstr>
      <vt:lpstr>Reference</vt:lpstr>
      <vt:lpstr>R1: BW related Information</vt:lpstr>
      <vt:lpstr>R1: BW related Information</vt:lpstr>
      <vt:lpstr>R1: Summary</vt:lpstr>
      <vt:lpstr>Straw poll 1</vt:lpstr>
      <vt:lpstr>Straw poll 2</vt:lpstr>
      <vt:lpstr>Straw poll 3</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천진영/책임연구원/미래기술센터 C&amp;M표준(연)IoT커넥티비티표준Task(jiny.chun@lge.com)</dc:creator>
  <cp:lastModifiedBy>Jinyoung Chun</cp:lastModifiedBy>
  <cp:revision>6130</cp:revision>
  <cp:lastPrinted>2019-09-10T23:00:58Z</cp:lastPrinted>
  <dcterms:created xsi:type="dcterms:W3CDTF">2007-05-21T21:00:37Z</dcterms:created>
  <dcterms:modified xsi:type="dcterms:W3CDTF">2021-01-05T07:37:47Z</dcterms:modified>
</cp:coreProperties>
</file>