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0"/>
  </p:notesMasterIdLst>
  <p:handoutMasterIdLst>
    <p:handoutMasterId r:id="rId31"/>
  </p:handoutMasterIdLst>
  <p:sldIdLst>
    <p:sldId id="269" r:id="rId3"/>
    <p:sldId id="370" r:id="rId4"/>
    <p:sldId id="419" r:id="rId5"/>
    <p:sldId id="423" r:id="rId6"/>
    <p:sldId id="465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66" r:id="rId22"/>
    <p:sldId id="490" r:id="rId23"/>
    <p:sldId id="491" r:id="rId24"/>
    <p:sldId id="492" r:id="rId25"/>
    <p:sldId id="493" r:id="rId26"/>
    <p:sldId id="494" r:id="rId27"/>
    <p:sldId id="489" r:id="rId28"/>
    <p:sldId id="458" r:id="rId29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2269" autoAdjust="0"/>
  </p:normalViewPr>
  <p:slideViewPr>
    <p:cSldViewPr>
      <p:cViewPr varScale="1">
        <p:scale>
          <a:sx n="120" d="100"/>
          <a:sy n="120" d="100"/>
        </p:scale>
        <p:origin x="185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802.11-20-1905r0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802.11-20-1905r0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60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1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802.11-20-1905r0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802.11-20-1905r0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2021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802.11-20-1905r0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January 2021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802.11-20/1905r0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8/19-18-0093-00-S1GH-par-as-approved-by-revcom-dec-201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4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20-0252" TargetMode="External"/><Relationship Id="rId3" Type="http://schemas.openxmlformats.org/officeDocument/2006/relationships/hyperlink" Target="https://mentor.ieee.org/802.11/dcn/11-20-1904" TargetMode="External"/><Relationship Id="rId7" Type="http://schemas.openxmlformats.org/officeDocument/2006/relationships/hyperlink" Target="https://mentor.ieee.org/802.11/dcn/11-20-1942" TargetMode="External"/><Relationship Id="rId12" Type="http://schemas.openxmlformats.org/officeDocument/2006/relationships/hyperlink" Target="https://mentor.ieee.org/802.11/dcn/11-20-1705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20-1941" TargetMode="External"/><Relationship Id="rId11" Type="http://schemas.openxmlformats.org/officeDocument/2006/relationships/hyperlink" Target="https://mentor.ieee.org/802.11/dcn/11-20-1944" TargetMode="External"/><Relationship Id="rId5" Type="http://schemas.openxmlformats.org/officeDocument/2006/relationships/hyperlink" Target="https://mentor.ieee.org/802.11/dcn/11-20-1943" TargetMode="External"/><Relationship Id="rId10" Type="http://schemas.openxmlformats.org/officeDocument/2006/relationships/hyperlink" Target="https://mentor.ieee.org/802.11/dcn/11-20-1952" TargetMode="External"/><Relationship Id="rId4" Type="http://schemas.openxmlformats.org/officeDocument/2006/relationships/hyperlink" Target="https://mentor.ieee.org/802.11/dcn/11-20-1905" TargetMode="External"/><Relationship Id="rId9" Type="http://schemas.openxmlformats.org/officeDocument/2006/relationships/hyperlink" Target="https://mentor.ieee.org/802.11/dcn/11-20-1906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January 2021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2021-01-08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41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802.19 is </a:t>
            </a:r>
            <a:r>
              <a:rPr lang="en-US" dirty="0" smtClean="0"/>
              <a:t>NOT </a:t>
            </a:r>
            <a:r>
              <a:rPr lang="en-US" dirty="0" smtClean="0"/>
              <a:t>meeting in 2021 January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3"/>
              </a:rPr>
              <a:t>Sub-1GHz </a:t>
            </a:r>
            <a:r>
              <a:rPr lang="en-US" dirty="0" smtClean="0">
                <a:hlinkClick r:id="rId3"/>
              </a:rPr>
              <a:t>Coexistence PAR </a:t>
            </a:r>
            <a:r>
              <a:rPr lang="en-US" dirty="0" smtClean="0"/>
              <a:t>) Balloting complete, submission to </a:t>
            </a:r>
            <a:r>
              <a:rPr lang="en-US" dirty="0" err="1" smtClean="0"/>
              <a:t>RevCom</a:t>
            </a:r>
            <a:r>
              <a:rPr lang="en-US" dirty="0" smtClean="0"/>
              <a:t> underway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449548"/>
              </p:ext>
            </p:extLst>
          </p:nvPr>
        </p:nvGraphicFramePr>
        <p:xfrm>
          <a:off x="533401" y="4114800"/>
          <a:ext cx="5181600" cy="156641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 Liaison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486287"/>
              </p:ext>
            </p:extLst>
          </p:nvPr>
        </p:nvGraphicFramePr>
        <p:xfrm>
          <a:off x="6248400" y="2133600"/>
          <a:ext cx="5744499" cy="4187175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WLAN Sensing 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BH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Randomized MAC Addresses (TBC)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Data Privacy Protection (TBC)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REVme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942606"/>
              </p:ext>
            </p:extLst>
          </p:nvPr>
        </p:nvGraphicFramePr>
        <p:xfrm>
          <a:off x="2954528" y="1447800"/>
          <a:ext cx="5732272" cy="4098824"/>
        </p:xfrm>
        <a:graphic>
          <a:graphicData uri="http://schemas.openxmlformats.org/drawingml/2006/table">
            <a:tbl>
              <a:tblPr/>
              <a:tblGrid>
                <a:gridCol w="2721625"/>
                <a:gridCol w="3010647"/>
              </a:tblGrid>
              <a:tr h="4188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31-DEC-2021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2023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4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2024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136859"/>
            <a:ext cx="27432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since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746152"/>
              </p:ext>
            </p:extLst>
          </p:nvPr>
        </p:nvGraphicFramePr>
        <p:xfrm>
          <a:off x="152400" y="897598"/>
          <a:ext cx="11734800" cy="480523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Yan ZHANG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Laurent CARIOU, Matthew FISCHER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Dennis SUNDMAN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BF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Tony HAN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KIM, 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Claudio DASILVA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Lief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Carol ANSLEY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ITU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Hassan YAGHOOBI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77631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758459" y="5965584"/>
            <a:ext cx="6335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SA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60538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221687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3716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676400" y="3278187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419600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6629400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6629400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6632348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61563" y="3749664"/>
            <a:ext cx="906803" cy="54146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HT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66294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66423" y="1421498"/>
            <a:ext cx="901943" cy="559702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BCS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5469606" y="4195119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68336" y="4419600"/>
            <a:ext cx="943075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4238421" y="2570276"/>
            <a:ext cx="929946" cy="477724"/>
          </a:xfrm>
          <a:prstGeom prst="cube">
            <a:avLst>
              <a:gd name="adj" fmla="val 1006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802.11bi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(EDP) TBC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46"/>
          <p:cNvSpPr>
            <a:spLocks noChangeArrowheads="1"/>
          </p:cNvSpPr>
          <p:nvPr/>
        </p:nvSpPr>
        <p:spPr bwMode="auto">
          <a:xfrm>
            <a:off x="4261563" y="3176669"/>
            <a:ext cx="906803" cy="480931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802.11bf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SENS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AutoShape 46"/>
          <p:cNvSpPr>
            <a:spLocks noChangeArrowheads="1"/>
          </p:cNvSpPr>
          <p:nvPr/>
        </p:nvSpPr>
        <p:spPr bwMode="auto">
          <a:xfrm>
            <a:off x="298027" y="3140798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ITU Liaison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(ITU) AHG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304800" y="5182748"/>
            <a:ext cx="8226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707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Liaison  </a:t>
            </a: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Topics</a:t>
            </a:r>
          </a:p>
        </p:txBody>
      </p:sp>
      <p:sp>
        <p:nvSpPr>
          <p:cNvPr id="56" name="AutoShape 37"/>
          <p:cNvSpPr>
            <a:spLocks/>
          </p:cNvSpPr>
          <p:nvPr/>
        </p:nvSpPr>
        <p:spPr bwMode="auto">
          <a:xfrm rot="-5400000">
            <a:off x="848856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58" name="AutoShape 46"/>
          <p:cNvSpPr>
            <a:spLocks noChangeArrowheads="1"/>
          </p:cNvSpPr>
          <p:nvPr/>
        </p:nvSpPr>
        <p:spPr bwMode="auto">
          <a:xfrm>
            <a:off x="4253966" y="2026355"/>
            <a:ext cx="914400" cy="488245"/>
          </a:xfrm>
          <a:prstGeom prst="cube">
            <a:avLst>
              <a:gd name="adj" fmla="val 10069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802.11bh 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TBC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9" name="AutoShape 46"/>
          <p:cNvSpPr>
            <a:spLocks noChangeArrowheads="1"/>
          </p:cNvSpPr>
          <p:nvPr/>
        </p:nvSpPr>
        <p:spPr bwMode="auto">
          <a:xfrm>
            <a:off x="3041227" y="2984265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Group(s</a:t>
            </a:r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)</a:t>
            </a:r>
          </a:p>
        </p:txBody>
      </p:sp>
      <p:sp>
        <p:nvSpPr>
          <p:cNvPr id="60" name="AutoShape 46"/>
          <p:cNvSpPr>
            <a:spLocks noChangeArrowheads="1"/>
          </p:cNvSpPr>
          <p:nvPr/>
        </p:nvSpPr>
        <p:spPr bwMode="auto">
          <a:xfrm>
            <a:off x="3033304" y="3741896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Topic 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Interest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Group(s)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94710"/>
              </p:ext>
            </p:extLst>
          </p:nvPr>
        </p:nvGraphicFramePr>
        <p:xfrm>
          <a:off x="750357" y="1524000"/>
          <a:ext cx="10908243" cy="45531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227500"/>
                <a:gridCol w="1143000"/>
                <a:gridCol w="867636"/>
                <a:gridCol w="656364"/>
                <a:gridCol w="838200"/>
                <a:gridCol w="666193"/>
                <a:gridCol w="765268"/>
                <a:gridCol w="969300"/>
                <a:gridCol w="720252"/>
                <a:gridCol w="688987"/>
                <a:gridCol w="762000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TGax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11-17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183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149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89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94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 R2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TGay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</a:t>
                      </a:r>
                      <a:r>
                        <a:rPr lang="en-US" sz="2000" b="1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TGba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12-11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107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98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WGLB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TGbd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10-19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846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Initial WGLB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TGbc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11-20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</a:t>
                      </a:r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2020-07-21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207219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143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106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369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</a:t>
            </a:r>
            <a:r>
              <a:rPr lang="en-GB" sz="2800" b="0" dirty="0" smtClean="0"/>
              <a:t>herein, </a:t>
            </a:r>
            <a:r>
              <a:rPr lang="en-GB" sz="2800" b="0" dirty="0"/>
              <a:t>forms the opening report of the IEEE 802.11 Working Group for </a:t>
            </a:r>
            <a:r>
              <a:rPr lang="en-GB" sz="2800" b="0" dirty="0" smtClean="0"/>
              <a:t>January 2021.</a:t>
            </a:r>
            <a:endParaRPr lang="en-GB" sz="2800" b="0" dirty="0"/>
          </a:p>
          <a:p>
            <a:r>
              <a:rPr lang="en-GB" sz="2800" b="0" dirty="0" smtClean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background data</a:t>
            </a:r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19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 by country and region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D7AA360-DEBA-48FC-A260-3093F16123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89546"/>
            <a:ext cx="8991600" cy="492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215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A7963EFC-ED43-49C6-AB19-4661DF94BA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72228"/>
            <a:ext cx="10134600" cy="5552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19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0038EA-E7D3-411E-AA01-A918722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886797-8C70-4EB1-8875-218F36C8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D96BD3-8C66-476D-BEED-D489DD0A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613AD6-2F43-41F2-BCA7-AB796FA2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="" xmlns:a16="http://schemas.microsoft.com/office/drawing/2014/main" id="{640F9D10-3E6C-4C26-BFE8-B0779EBF76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85800"/>
            <a:ext cx="10439400" cy="5719361"/>
          </a:xfrm>
        </p:spPr>
      </p:pic>
    </p:spTree>
    <p:extLst>
      <p:ext uri="{BB962C8B-B14F-4D97-AF65-F5344CB8AC3E}">
        <p14:creationId xmlns:p14="http://schemas.microsoft.com/office/powerpoint/2010/main" val="3948479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9867C0-DE16-40E2-8E50-D6A1A8155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by affiliation</a:t>
            </a:r>
            <a:br>
              <a:rPr lang="en-US" dirty="0"/>
            </a:br>
            <a:r>
              <a:rPr lang="en-US" dirty="0"/>
              <a:t>(attended at least one meeting Nov to Jan)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621AE5-EB5E-4CF0-A5F5-FC0015447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A08059-8BA5-4ED7-89A0-1830D2473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089981-0F8C-4894-9157-388EF44E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="" xmlns:a16="http://schemas.microsoft.com/office/drawing/2014/main" id="{8D4142C4-3E20-4326-B863-683B8E480E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742506"/>
            <a:ext cx="8534400" cy="4675682"/>
          </a:xfrm>
        </p:spPr>
      </p:pic>
    </p:spTree>
    <p:extLst>
      <p:ext uri="{BB962C8B-B14F-4D97-AF65-F5344CB8AC3E}">
        <p14:creationId xmlns:p14="http://schemas.microsoft.com/office/powerpoint/2010/main" val="22591178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C18312-8B32-4EF3-A60E-0BAA8932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by subgroup (Nov to Jan)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20EB58-84BD-4A59-979A-CC5365F8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DB3660-8F54-485A-ADFF-470042F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E7AE66F-EC38-468C-838B-30F3AE0D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="" xmlns:a16="http://schemas.microsoft.com/office/drawing/2014/main" id="{B1B2B6F8-A390-47EF-9AF7-466108DC8B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53" y="1600200"/>
            <a:ext cx="8794147" cy="4817988"/>
          </a:xfrm>
        </p:spPr>
      </p:pic>
    </p:spTree>
    <p:extLst>
      <p:ext uri="{BB962C8B-B14F-4D97-AF65-F5344CB8AC3E}">
        <p14:creationId xmlns:p14="http://schemas.microsoft.com/office/powerpoint/2010/main" val="15509488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Additional Reference material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/>
              <a:t>Dorothy Stanley, HP Enterprise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100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</a:t>
            </a:r>
            <a:r>
              <a:rPr lang="en-GB" altLang="en-US" smtClean="0">
                <a:hlinkClick r:id="rId2"/>
              </a:rPr>
              <a:t>://</a:t>
            </a:r>
            <a:r>
              <a:rPr lang="en-GB" altLang="en-US" smtClean="0">
                <a:hlinkClick r:id="rId2"/>
              </a:rPr>
              <a:t>mentor.ieee.org/802.11/dcn/13/11-13-0230-05-0000-comment-resolution-tutorial.ppt</a:t>
            </a:r>
            <a:r>
              <a:rPr lang="en-GB" altLang="en-US" smtClean="0"/>
              <a:t> </a:t>
            </a:r>
            <a:endParaRPr lang="en-GB" altLang="en-US" dirty="0" smtClean="0"/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2624847"/>
            <a:ext cx="10515600" cy="3850565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meetings; No Photography </a:t>
            </a:r>
            <a:r>
              <a:rPr lang="en-GB" dirty="0"/>
              <a:t>or recording </a:t>
            </a:r>
            <a:endParaRPr lang="en-GB" dirty="0" smtClean="0"/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</a:t>
            </a:r>
            <a:r>
              <a:rPr lang="en-GB" dirty="0" smtClean="0"/>
              <a:t>(Jan 2019 IEEE-SA </a:t>
            </a:r>
            <a:r>
              <a:rPr lang="en-GB" dirty="0"/>
              <a:t>Standards Board Ops Manual </a:t>
            </a:r>
            <a:r>
              <a:rPr lang="en-GB" dirty="0" smtClean="0"/>
              <a:t>5.3.3.2)</a:t>
            </a:r>
            <a:endParaRPr lang="en-GB" sz="1400" dirty="0"/>
          </a:p>
          <a:p>
            <a:pPr lvl="0"/>
            <a:r>
              <a:rPr lang="en-GB" dirty="0"/>
              <a:t>Laptop speakers, cell phone / tablet ringers </a:t>
            </a:r>
            <a:r>
              <a:rPr lang="en-GB" dirty="0" smtClean="0"/>
              <a:t>off</a:t>
            </a:r>
          </a:p>
          <a:p>
            <a:pPr lvl="0"/>
            <a:r>
              <a:rPr lang="en-GB" dirty="0" smtClean="0"/>
              <a:t>Mute when not speaking (teleconference)</a:t>
            </a:r>
          </a:p>
          <a:p>
            <a:r>
              <a:rPr lang="en-US" dirty="0"/>
              <a:t>Use chat window to </a:t>
            </a:r>
            <a:r>
              <a:rPr lang="en-US" dirty="0" smtClean="0"/>
              <a:t>enter the queue </a:t>
            </a:r>
            <a:r>
              <a:rPr lang="en-GB" dirty="0"/>
              <a:t>(teleconference)</a:t>
            </a:r>
          </a:p>
          <a:p>
            <a:pPr lvl="0"/>
            <a:r>
              <a:rPr lang="en-GB" dirty="0" smtClean="0"/>
              <a:t>Wear badges </a:t>
            </a:r>
            <a:r>
              <a:rPr lang="en-GB" dirty="0"/>
              <a:t>at all times in meeting </a:t>
            </a:r>
            <a:r>
              <a:rPr lang="en-GB" dirty="0" smtClean="0"/>
              <a:t>areas (face to face meetings)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</a:t>
            </a:r>
            <a:r>
              <a:rPr lang="en-GB" dirty="0" smtClean="0"/>
              <a:t>rooms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M2.2.1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8" y="1600200"/>
            <a:ext cx="10363200" cy="472281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 new Liaison documents received since November 2020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Recent &amp; Upcoming 802 EC actions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799100" y="1752600"/>
            <a:ext cx="7049499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 smtClean="0"/>
              <a:t>November </a:t>
            </a:r>
            <a:r>
              <a:rPr lang="en-GB" altLang="en-US" dirty="0"/>
              <a:t>2020</a:t>
            </a:r>
          </a:p>
          <a:p>
            <a:pPr marL="0" indent="0">
              <a:buNone/>
            </a:pPr>
            <a:r>
              <a:rPr lang="en-US" altLang="en-US" sz="2400" b="0" dirty="0" smtClean="0"/>
              <a:t>Conditional P802.11ax 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 smtClean="0"/>
              <a:t>, CSD reaffirmation</a:t>
            </a:r>
            <a:endParaRPr lang="en-US" altLang="en-US" sz="2400" b="0" dirty="0"/>
          </a:p>
          <a:p>
            <a:pPr marL="0" indent="0">
              <a:buNone/>
            </a:pPr>
            <a:r>
              <a:rPr lang="en-US" altLang="en-US" sz="2400" b="0" dirty="0" smtClean="0"/>
              <a:t>Conditional P802.11ay </a:t>
            </a:r>
            <a:r>
              <a:rPr lang="en-US" altLang="en-US" sz="2400" b="0" dirty="0"/>
              <a:t>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 smtClean="0"/>
              <a:t>, CSD Reaffirmation</a:t>
            </a:r>
          </a:p>
          <a:p>
            <a:pPr marL="0" indent="0">
              <a:buNone/>
            </a:pPr>
            <a:r>
              <a:rPr lang="en-US" altLang="en-US" sz="2400" b="0" dirty="0" smtClean="0"/>
              <a:t>Conditional P802.11ba to </a:t>
            </a:r>
            <a:r>
              <a:rPr lang="en-US" altLang="en-US" sz="2400" b="0" dirty="0" err="1" smtClean="0"/>
              <a:t>RevCom</a:t>
            </a:r>
            <a:r>
              <a:rPr lang="en-US" altLang="en-US" sz="2400" b="0" dirty="0"/>
              <a:t>, CSD </a:t>
            </a:r>
            <a:r>
              <a:rPr lang="en-US" altLang="en-US" sz="2400" b="0" dirty="0" smtClean="0"/>
              <a:t>Reaffirmation</a:t>
            </a:r>
            <a:endParaRPr lang="en-US" altLang="en-US" sz="2400" b="0" dirty="0"/>
          </a:p>
          <a:p>
            <a:pPr marL="0" indent="0">
              <a:buNone/>
            </a:pPr>
            <a:r>
              <a:rPr lang="en-US" altLang="en-US" sz="2400" b="0" dirty="0" smtClean="0"/>
              <a:t>P802.11bh, P802.11bi PAR/CSD</a:t>
            </a:r>
          </a:p>
          <a:p>
            <a:pPr marL="0" indent="0">
              <a:buNone/>
            </a:pPr>
            <a:r>
              <a:rPr lang="en-US" altLang="en-US" sz="2400" b="0" dirty="0" smtClean="0"/>
              <a:t>P802.11REVme PAR</a:t>
            </a:r>
          </a:p>
          <a:p>
            <a:pPr marL="0" indent="0">
              <a:buNone/>
            </a:pPr>
            <a:r>
              <a:rPr lang="en-US" altLang="en-US" sz="2400" b="0" dirty="0" smtClean="0"/>
              <a:t>RCM SG Second re-charter</a:t>
            </a:r>
            <a:endParaRPr lang="en-US" altLang="en-US" sz="2400" b="0" dirty="0"/>
          </a:p>
          <a:p>
            <a:pPr marL="0" indent="0">
              <a:buNone/>
            </a:pPr>
            <a:endParaRPr lang="en-US" altLang="en-US" sz="2800" b="0" dirty="0"/>
          </a:p>
          <a:p>
            <a:pPr marL="0" indent="0">
              <a:buNone/>
            </a:pPr>
            <a:endParaRPr lang="en-US" altLang="en-US" sz="2800" b="0" dirty="0" smtClean="0"/>
          </a:p>
          <a:p>
            <a:endParaRPr lang="en-US" altLang="en-US" b="0" dirty="0"/>
          </a:p>
          <a:p>
            <a:endParaRPr lang="en-US" altLang="en-US" b="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291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94127" y="1600200"/>
            <a:ext cx="10363200" cy="46482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December </a:t>
            </a:r>
            <a:r>
              <a:rPr lang="en-US" altLang="en-US" sz="2800" dirty="0"/>
              <a:t>2020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P802.11REVmd D5.0 </a:t>
            </a:r>
            <a:r>
              <a:rPr lang="en-US" altLang="en-US" sz="2800" b="0" dirty="0" err="1" smtClean="0"/>
              <a:t>RevCom</a:t>
            </a:r>
            <a:r>
              <a:rPr lang="en-US" altLang="en-US" sz="2800" b="0" dirty="0" smtClean="0"/>
              <a:t>/SASB approval</a:t>
            </a:r>
            <a:endParaRPr lang="en-US" altLang="en-US" sz="2800" b="0" dirty="0"/>
          </a:p>
          <a:p>
            <a:pPr marL="0" indent="0">
              <a:buNone/>
            </a:pPr>
            <a:r>
              <a:rPr lang="en-US" altLang="en-US" sz="2800" dirty="0" smtClean="0"/>
              <a:t>January 2021 - submitted</a:t>
            </a:r>
            <a:endParaRPr lang="en-US" altLang="en-US" sz="2800" dirty="0"/>
          </a:p>
          <a:p>
            <a:pPr marL="0" indent="0">
              <a:buNone/>
            </a:pPr>
            <a:r>
              <a:rPr lang="en-US" altLang="en-US" sz="2800" b="0" dirty="0" smtClean="0"/>
              <a:t>P802.11bh, P802.11bi PAR approval</a:t>
            </a:r>
          </a:p>
          <a:p>
            <a:pPr marL="0" indent="0">
              <a:buNone/>
            </a:pPr>
            <a:r>
              <a:rPr lang="en-US" altLang="en-US" sz="2800" b="0" dirty="0" smtClean="0"/>
              <a:t>P802.11REVme PAR approval</a:t>
            </a:r>
          </a:p>
          <a:p>
            <a:pPr marL="0" indent="0">
              <a:buNone/>
            </a:pPr>
            <a:r>
              <a:rPr lang="en-US" altLang="en-US" sz="2800" b="0" dirty="0"/>
              <a:t>P802.11ax to </a:t>
            </a:r>
            <a:r>
              <a:rPr lang="en-US" altLang="en-US" sz="2800" b="0" dirty="0" err="1"/>
              <a:t>RevCom</a:t>
            </a:r>
            <a:r>
              <a:rPr lang="en-US" altLang="en-US" sz="2800" b="0" dirty="0"/>
              <a:t>/SASB approval</a:t>
            </a:r>
          </a:p>
          <a:p>
            <a:pPr marL="0" indent="0">
              <a:buNone/>
            </a:pPr>
            <a:r>
              <a:rPr lang="en-US" altLang="en-US" sz="2800" dirty="0" smtClean="0"/>
              <a:t>March 2021 – submitted</a:t>
            </a:r>
          </a:p>
          <a:p>
            <a:pPr marL="0" indent="0">
              <a:buNone/>
            </a:pPr>
            <a:r>
              <a:rPr lang="en-US" altLang="en-US" sz="2800" b="0" dirty="0"/>
              <a:t>P802.11ay D7.0 </a:t>
            </a:r>
            <a:r>
              <a:rPr lang="en-US" altLang="en-US" sz="2800" b="0" dirty="0" err="1"/>
              <a:t>RevCom</a:t>
            </a:r>
            <a:r>
              <a:rPr lang="en-US" altLang="en-US" sz="2800" b="0" dirty="0"/>
              <a:t>/SASB approval</a:t>
            </a:r>
            <a:endParaRPr lang="en-US" altLang="en-US" sz="2800" b="0" dirty="0" smtClean="0"/>
          </a:p>
          <a:p>
            <a:pPr marL="0" indent="0">
              <a:buNone/>
            </a:pPr>
            <a:r>
              <a:rPr lang="en-US" altLang="en-US" sz="2800" b="0" dirty="0" smtClean="0"/>
              <a:t>P802.11ba D8.0 </a:t>
            </a:r>
            <a:r>
              <a:rPr lang="en-US" altLang="en-US" sz="2800" b="0" dirty="0" err="1"/>
              <a:t>RevCom</a:t>
            </a:r>
            <a:r>
              <a:rPr lang="en-US" altLang="en-US" sz="2800" b="0" dirty="0"/>
              <a:t>/SASB approval</a:t>
            </a:r>
            <a:endParaRPr lang="en-US" altLang="en-US" sz="2800" b="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2021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090309"/>
              </p:ext>
            </p:extLst>
          </p:nvPr>
        </p:nvGraphicFramePr>
        <p:xfrm>
          <a:off x="929218" y="1828802"/>
          <a:ext cx="10348382" cy="3884044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1" u="none" strike="noStrike" dirty="0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1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https://mentor.ieee.org/802.11/dcn/11-20-1904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https://mentor.ieee.org/802.11/dcn/11-20-1905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 slides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https://mentor.ieee.org/802.11/dcn/11-20-1943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8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https://mentor.ieee.org/802.11/dcn/11-20-1941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800" b="0" i="0" u="none" strike="noStrike" baseline="30000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https://mentor.ieee.org/802.11/dcn/11-20-1942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https://mentor.ieee.org/802-ec/dcn/19/ec-20-0252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7696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https://mentor.ieee.org/802.11/dcn/11-20-1906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https://mentor.ieee.org/802.11/dcn/11-20-1952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Session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https://mentor.ieee.org/802.11/dcn/11-20-1944</a:t>
                      </a:r>
                      <a:endParaRPr lang="en-GB" sz="18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https://mentor.ieee.org/802.11/dcn/11-20-1705</a:t>
                      </a:r>
                      <a:endParaRPr lang="en-GB" sz="18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 (only .11 credit for .18 attendance),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802E, 802.1CF</a:t>
            </a:r>
          </a:p>
          <a:p>
            <a:r>
              <a:rPr lang="en-US" altLang="en-US" dirty="0" smtClean="0"/>
              <a:t>For the Jan 2021 electronic plenary, reciprocal credit is given for other WG/TAG meetings which occur during the WG11 plenary session, Monday January 11, 2021 9am Eastern to Friday, January 15, 2020 Noon Eastern</a:t>
            </a:r>
            <a:endParaRPr lang="en-GB" altLang="en-US" dirty="0" smtClean="0"/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18-21/0002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Thursday 2021-01-14 at 3-4 PM Eastern, </a:t>
            </a:r>
            <a:r>
              <a:rPr lang="en-US" altLang="en-US" dirty="0"/>
              <a:t>see </a:t>
            </a:r>
            <a:r>
              <a:rPr lang="en-US" altLang="en-US" dirty="0">
                <a:hlinkClick r:id="rId2"/>
              </a:rPr>
              <a:t>https://www.ieee802.org/18</a:t>
            </a:r>
            <a:r>
              <a:rPr lang="en-US" altLang="en-US" dirty="0" smtClean="0">
                <a:hlinkClick r:id="rId2"/>
              </a:rPr>
              <a:t>/</a:t>
            </a:r>
            <a:r>
              <a:rPr lang="en-US" altLang="en-US" dirty="0" smtClean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of interest to 802.11 WG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Recent </a:t>
            </a:r>
            <a:r>
              <a:rPr lang="en-US" altLang="en-US" dirty="0" smtClean="0"/>
              <a:t>Americas, European </a:t>
            </a:r>
            <a:r>
              <a:rPr lang="en-US" altLang="en-US" dirty="0"/>
              <a:t>ETSI, CEPT and </a:t>
            </a:r>
            <a:r>
              <a:rPr lang="en-US" altLang="en-US" dirty="0" smtClean="0"/>
              <a:t>Asia Pacific activities </a:t>
            </a:r>
            <a:r>
              <a:rPr lang="en-US" altLang="en-US" dirty="0"/>
              <a:t>status and </a:t>
            </a:r>
            <a:r>
              <a:rPr lang="en-US" altLang="en-US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FCC revisit of 70/80/90 GHz bands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2021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148945</TotalTime>
  <Words>1802</Words>
  <Application>Microsoft Office PowerPoint</Application>
  <PresentationFormat>Widescreen</PresentationFormat>
  <Paragraphs>682</Paragraphs>
  <Slides>27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January 2021</vt:lpstr>
      <vt:lpstr>Introduction</vt:lpstr>
      <vt:lpstr>M1.3 Meeting Decorum</vt:lpstr>
      <vt:lpstr>M2.2.1 Summary of Liaisons - Incoming</vt:lpstr>
      <vt:lpstr>M2.3 Recent &amp; Upcoming 802 EC actions</vt:lpstr>
      <vt:lpstr>M2.3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background data</vt:lpstr>
      <vt:lpstr>Members by country and region</vt:lpstr>
      <vt:lpstr>PowerPoint Presentation</vt:lpstr>
      <vt:lpstr>PowerPoint Presentation</vt:lpstr>
      <vt:lpstr>Attendees by affiliation (attended at least one meeting Nov to Jan)</vt:lpstr>
      <vt:lpstr>Attendance by subgroup (Nov to Jan)</vt:lpstr>
      <vt:lpstr>Additional Reference material</vt:lpstr>
      <vt:lpstr> Comment Resolution Resources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January 2021</cp:keywords>
  <cp:lastModifiedBy>Stanley, Dorothy</cp:lastModifiedBy>
  <cp:revision>2237</cp:revision>
  <cp:lastPrinted>1998-02-10T13:28:06Z</cp:lastPrinted>
  <dcterms:created xsi:type="dcterms:W3CDTF">1998-02-10T13:07:52Z</dcterms:created>
  <dcterms:modified xsi:type="dcterms:W3CDTF">2021-01-08T18:54:22Z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