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30"/>
  </p:notesMasterIdLst>
  <p:handoutMasterIdLst>
    <p:handoutMasterId r:id="rId31"/>
  </p:handoutMasterIdLst>
  <p:sldIdLst>
    <p:sldId id="269" r:id="rId3"/>
    <p:sldId id="370" r:id="rId4"/>
    <p:sldId id="419" r:id="rId5"/>
    <p:sldId id="423" r:id="rId6"/>
    <p:sldId id="465" r:id="rId7"/>
    <p:sldId id="409" r:id="rId8"/>
    <p:sldId id="371" r:id="rId9"/>
    <p:sldId id="407" r:id="rId10"/>
    <p:sldId id="435" r:id="rId11"/>
    <p:sldId id="436" r:id="rId12"/>
    <p:sldId id="372" r:id="rId13"/>
    <p:sldId id="430" r:id="rId14"/>
    <p:sldId id="378" r:id="rId15"/>
    <p:sldId id="374" r:id="rId16"/>
    <p:sldId id="422" r:id="rId17"/>
    <p:sldId id="397" r:id="rId18"/>
    <p:sldId id="398" r:id="rId19"/>
    <p:sldId id="379" r:id="rId20"/>
    <p:sldId id="383" r:id="rId21"/>
    <p:sldId id="466" r:id="rId22"/>
    <p:sldId id="490" r:id="rId23"/>
    <p:sldId id="491" r:id="rId24"/>
    <p:sldId id="492" r:id="rId25"/>
    <p:sldId id="493" r:id="rId26"/>
    <p:sldId id="494" r:id="rId27"/>
    <p:sldId id="489" r:id="rId28"/>
    <p:sldId id="458" r:id="rId29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2269" autoAdjust="0"/>
  </p:normalViewPr>
  <p:slideViewPr>
    <p:cSldViewPr>
      <p:cViewPr varScale="1">
        <p:scale>
          <a:sx n="120" d="100"/>
          <a:sy n="120" d="100"/>
        </p:scale>
        <p:origin x="185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802.11-20-1905r0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802.11-20-1905r0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802.11-20-1905r0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January 2021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802.11-20-1905r0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802.11-20-1905r0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January 2021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802.11-20-1905r0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601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802.11-20-1905r0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41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802.11-20-1905r0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67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802.11-20-1905r0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8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802.11-20-1905r0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68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802.11-20-1905r0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18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802.11-20-1905r0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802.11-20-1905r0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January 2021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802.11-20-1905r0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January 2021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802.11-20/1905r0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8/19-18-0093-00-S1GH-par-as-approved-by-revcom-dec-2018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625-02-0000-comment-resolution-guide.doc" TargetMode="External"/><Relationship Id="rId7" Type="http://schemas.openxmlformats.org/officeDocument/2006/relationships/hyperlink" Target="https://mentor.ieee.org/802.11/dcn/18/11-18-1410-00-00ax-lb233-cr-spatial-reuse.docx" TargetMode="External"/><Relationship Id="rId2" Type="http://schemas.openxmlformats.org/officeDocument/2006/relationships/hyperlink" Target="https://mentor.ieee.org/802.11/dcn/13/11-13-0230-04-0000-comment-resolution-tutorial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69-04-000m-revmd-mac-comments-assigned-to-hamilton.docx" TargetMode="External"/><Relationship Id="rId5" Type="http://schemas.openxmlformats.org/officeDocument/2006/relationships/hyperlink" Target="https://mentor.ieee.org/802.11/dcn/18/11-18-0930-00-000m-cid-1007.docx" TargetMode="External"/><Relationship Id="rId4" Type="http://schemas.openxmlformats.org/officeDocument/2006/relationships/hyperlink" Target="https://mentor.ieee.org/802.11/dcn/18/11-18-0237-00-000m-cid-177.doc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9/ec-20-0252" TargetMode="External"/><Relationship Id="rId3" Type="http://schemas.openxmlformats.org/officeDocument/2006/relationships/hyperlink" Target="https://mentor.ieee.org/802.11/dcn/11-20-1904" TargetMode="External"/><Relationship Id="rId7" Type="http://schemas.openxmlformats.org/officeDocument/2006/relationships/hyperlink" Target="https://mentor.ieee.org/802.11/dcn/11-20-1942" TargetMode="External"/><Relationship Id="rId12" Type="http://schemas.openxmlformats.org/officeDocument/2006/relationships/hyperlink" Target="https://mentor.ieee.org/802.11/dcn/11-20-1705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20-1941" TargetMode="External"/><Relationship Id="rId11" Type="http://schemas.openxmlformats.org/officeDocument/2006/relationships/hyperlink" Target="https://mentor.ieee.org/802.11/dcn/11-20-1944" TargetMode="External"/><Relationship Id="rId5" Type="http://schemas.openxmlformats.org/officeDocument/2006/relationships/hyperlink" Target="https://mentor.ieee.org/802.11/dcn/11-20-1943" TargetMode="External"/><Relationship Id="rId10" Type="http://schemas.openxmlformats.org/officeDocument/2006/relationships/hyperlink" Target="https://mentor.ieee.org/802.11/dcn/11-20-1952" TargetMode="External"/><Relationship Id="rId4" Type="http://schemas.openxmlformats.org/officeDocument/2006/relationships/hyperlink" Target="https://mentor.ieee.org/802.11/dcn/11-20-1905" TargetMode="External"/><Relationship Id="rId9" Type="http://schemas.openxmlformats.org/officeDocument/2006/relationships/hyperlink" Target="https://mentor.ieee.org/802.11/dcn/11-20-1906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ee802.org/18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January 2021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2021-01-08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190826"/>
              </p:ext>
            </p:extLst>
          </p:nvPr>
        </p:nvGraphicFramePr>
        <p:xfrm>
          <a:off x="2052638" y="2325688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1" name="Document" r:id="rId4" imgW="8286150" imgH="2777437" progId="Word.Document.8">
                  <p:embed/>
                </p:oleObj>
              </mc:Choice>
              <mc:Fallback>
                <p:oleObj name="Document" r:id="rId4" imgW="8286150" imgH="277743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325688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495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802.19 is </a:t>
            </a:r>
            <a:r>
              <a:rPr lang="en-US" dirty="0" smtClean="0"/>
              <a:t>NOT </a:t>
            </a:r>
            <a:r>
              <a:rPr lang="en-US" dirty="0" smtClean="0"/>
              <a:t>meeting in 2021 January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802.19.3 (</a:t>
            </a:r>
            <a:r>
              <a:rPr lang="en-US" dirty="0">
                <a:hlinkClick r:id="rId3"/>
              </a:rPr>
              <a:t>Sub-1GHz </a:t>
            </a:r>
            <a:r>
              <a:rPr lang="en-US" dirty="0" smtClean="0">
                <a:hlinkClick r:id="rId3"/>
              </a:rPr>
              <a:t>Coexistence PAR </a:t>
            </a:r>
            <a:r>
              <a:rPr lang="en-US" dirty="0" smtClean="0"/>
              <a:t>) Balloting complete, submission to </a:t>
            </a:r>
            <a:r>
              <a:rPr lang="en-US" dirty="0" err="1" smtClean="0"/>
              <a:t>RevCom</a:t>
            </a:r>
            <a:r>
              <a:rPr lang="en-US" dirty="0" smtClean="0"/>
              <a:t> underway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2021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24813"/>
              </p:ext>
            </p:extLst>
          </p:nvPr>
        </p:nvGraphicFramePr>
        <p:xfrm>
          <a:off x="2590800" y="1828801"/>
          <a:ext cx="7391400" cy="397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TIG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AHG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Ad Hoc Group</a:t>
                      </a:r>
                      <a:endParaRPr lang="en-GB" sz="2800" dirty="0" smtClean="0"/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M4.1.1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9318798"/>
              </p:ext>
            </p:extLst>
          </p:nvPr>
        </p:nvGraphicFramePr>
        <p:xfrm>
          <a:off x="533401" y="1371600"/>
          <a:ext cx="5181601" cy="250811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3449548"/>
              </p:ext>
            </p:extLst>
          </p:nvPr>
        </p:nvGraphicFramePr>
        <p:xfrm>
          <a:off x="533401" y="4114800"/>
          <a:ext cx="5181600" cy="1566415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RCM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Random and Changing MAC Addresses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 Liaison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8486287"/>
              </p:ext>
            </p:extLst>
          </p:nvPr>
        </p:nvGraphicFramePr>
        <p:xfrm>
          <a:off x="6248400" y="2133600"/>
          <a:ext cx="5744499" cy="4187175"/>
        </p:xfrm>
        <a:graphic>
          <a:graphicData uri="http://schemas.openxmlformats.org/drawingml/2006/table">
            <a:tbl>
              <a:tblPr/>
              <a:tblGrid>
                <a:gridCol w="838296"/>
                <a:gridCol w="1128150"/>
                <a:gridCol w="3778053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Broadcast Service (BCS)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Enhancements for Next Gen V2X (NGV)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WLAN Sensing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BH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Randomized MAC Addresses (TBC)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Data Privacy Protection (TBC)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942606"/>
              </p:ext>
            </p:extLst>
          </p:nvPr>
        </p:nvGraphicFramePr>
        <p:xfrm>
          <a:off x="2954528" y="1447800"/>
          <a:ext cx="5732272" cy="4098824"/>
        </p:xfrm>
        <a:graphic>
          <a:graphicData uri="http://schemas.openxmlformats.org/drawingml/2006/table">
            <a:tbl>
              <a:tblPr/>
              <a:tblGrid>
                <a:gridCol w="2721625"/>
                <a:gridCol w="3010647"/>
              </a:tblGrid>
              <a:tr h="4188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7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2023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2024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304800" y="6073933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hlinkClick r:id="rId2"/>
              </a:rPr>
              <a:t>http://www.ieee802.org/11/PARs/index.html</a:t>
            </a:r>
            <a:endParaRPr lang="en-US" sz="1800" dirty="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2800" y="6136859"/>
            <a:ext cx="27432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since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5746152"/>
              </p:ext>
            </p:extLst>
          </p:nvPr>
        </p:nvGraphicFramePr>
        <p:xfrm>
          <a:off x="152400" y="897598"/>
          <a:ext cx="11734800" cy="4805233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9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ASTERJADHI, 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WANG, 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KASHER(Acting)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  <a:endParaRPr kumimoji="0" lang="en-GB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ZHANG, 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Bahar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SADEGHI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Yan ZHANG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Matthew FISCHER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Dennis SUNDMAN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BF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Tony HAN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KIM, 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Claudio DASILVA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Lief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RCM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ITU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Hassan YAGHOOBI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M4.1.4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13843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96474" y="700528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3427066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0717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8288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8288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16002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3775213" y="686091"/>
            <a:ext cx="2797854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6421753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6784563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134209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459066" y="733396"/>
            <a:ext cx="1164003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9401547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9834562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M4.1.4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77631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758459" y="5965584"/>
            <a:ext cx="6335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SA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60538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221687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7826016" y="289350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3716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676400" y="3278187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dirty="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7837361" y="1545739"/>
            <a:ext cx="981141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7861353" y="4419600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7812481" y="2210571"/>
            <a:ext cx="992464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6629400" y="3659811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6629400" y="4271466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-2016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5423904" y="2324398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6632348" y="2935317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7823561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4261563" y="3749664"/>
            <a:ext cx="906803" cy="541462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802.11be 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HT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6629400" y="1696886"/>
            <a:ext cx="990600" cy="53177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REVmd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4266423" y="1421498"/>
            <a:ext cx="901943" cy="559702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802.11bc</a:t>
            </a: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BCS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5469606" y="4195119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802.11bd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NGV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4268336" y="4419600"/>
            <a:ext cx="943075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4238421" y="2570276"/>
            <a:ext cx="929946" cy="477724"/>
          </a:xfrm>
          <a:prstGeom prst="cube">
            <a:avLst>
              <a:gd name="adj" fmla="val 1006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802.11bi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(EDP) TBC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46"/>
          <p:cNvSpPr>
            <a:spLocks noChangeArrowheads="1"/>
          </p:cNvSpPr>
          <p:nvPr/>
        </p:nvSpPr>
        <p:spPr bwMode="auto">
          <a:xfrm>
            <a:off x="4261563" y="3176669"/>
            <a:ext cx="906803" cy="480931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802.11bf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SENS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0" name="AutoShape 46"/>
          <p:cNvSpPr>
            <a:spLocks noChangeArrowheads="1"/>
          </p:cNvSpPr>
          <p:nvPr/>
        </p:nvSpPr>
        <p:spPr bwMode="auto">
          <a:xfrm>
            <a:off x="298027" y="3140798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ITU Liaison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(ITU) AHG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304800" y="5182748"/>
            <a:ext cx="8226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387707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  </a:t>
            </a: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Topics</a:t>
            </a:r>
          </a:p>
        </p:txBody>
      </p:sp>
      <p:sp>
        <p:nvSpPr>
          <p:cNvPr id="56" name="AutoShape 37"/>
          <p:cNvSpPr>
            <a:spLocks/>
          </p:cNvSpPr>
          <p:nvPr/>
        </p:nvSpPr>
        <p:spPr bwMode="auto">
          <a:xfrm rot="-5400000">
            <a:off x="848856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58" name="AutoShape 46"/>
          <p:cNvSpPr>
            <a:spLocks noChangeArrowheads="1"/>
          </p:cNvSpPr>
          <p:nvPr/>
        </p:nvSpPr>
        <p:spPr bwMode="auto">
          <a:xfrm>
            <a:off x="4253966" y="2026355"/>
            <a:ext cx="914400" cy="488245"/>
          </a:xfrm>
          <a:prstGeom prst="cube">
            <a:avLst>
              <a:gd name="adj" fmla="val 1006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802.11bh 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(RCM) TBC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9" name="AutoShape 46"/>
          <p:cNvSpPr>
            <a:spLocks noChangeArrowheads="1"/>
          </p:cNvSpPr>
          <p:nvPr/>
        </p:nvSpPr>
        <p:spPr bwMode="auto">
          <a:xfrm>
            <a:off x="3041227" y="2984265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Group(s</a:t>
            </a:r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)</a:t>
            </a:r>
          </a:p>
        </p:txBody>
      </p:sp>
      <p:sp>
        <p:nvSpPr>
          <p:cNvPr id="60" name="AutoShape 46"/>
          <p:cNvSpPr>
            <a:spLocks noChangeArrowheads="1"/>
          </p:cNvSpPr>
          <p:nvPr/>
        </p:nvSpPr>
        <p:spPr bwMode="auto">
          <a:xfrm>
            <a:off x="3033304" y="3741896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Topic 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Interest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Group(s)</a:t>
            </a: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494710"/>
              </p:ext>
            </p:extLst>
          </p:nvPr>
        </p:nvGraphicFramePr>
        <p:xfrm>
          <a:off x="750357" y="1524000"/>
          <a:ext cx="10908243" cy="455315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5343"/>
                <a:gridCol w="1227500"/>
                <a:gridCol w="1143000"/>
                <a:gridCol w="867636"/>
                <a:gridCol w="656364"/>
                <a:gridCol w="838200"/>
                <a:gridCol w="666193"/>
                <a:gridCol w="765268"/>
                <a:gridCol w="969300"/>
                <a:gridCol w="720252"/>
                <a:gridCol w="688987"/>
                <a:gridCol w="762000"/>
                <a:gridCol w="838200"/>
              </a:tblGrid>
              <a:tr h="16151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Opened</a:t>
                      </a:r>
                    </a:p>
                    <a:p>
                      <a:pPr lvl="0" algn="ctr"/>
                      <a:r>
                        <a:rPr lang="en-GB" sz="2000" dirty="0" smtClean="0"/>
                        <a:t> (mm-</a:t>
                      </a:r>
                      <a:r>
                        <a:rPr lang="en-GB" sz="2000" dirty="0" err="1" smtClean="0"/>
                        <a:t>dd</a:t>
                      </a:r>
                      <a:r>
                        <a:rPr lang="en-GB" sz="2000" dirty="0" smtClean="0"/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err="1" smtClean="0"/>
                        <a:t>Dur</a:t>
                      </a:r>
                      <a:r>
                        <a:rPr lang="en-GB" sz="2000" dirty="0" smtClean="0"/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Ballot</a:t>
                      </a:r>
                      <a:r>
                        <a:rPr lang="en-GB" sz="2000" baseline="0" dirty="0" smtClean="0"/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 R2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TGax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11-17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183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149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89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94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 R2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TGay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12-10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</a:t>
                      </a:r>
                      <a:r>
                        <a:rPr lang="en-US" sz="2000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TGba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12-11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Initial WGLB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TGbd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10-19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846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Initial WGLB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TGbc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11-20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2020-07-21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207219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Aspirant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143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Potential 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 smtClean="0">
                          <a:effectLst/>
                        </a:rPr>
                        <a:t>106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369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11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</a:t>
            </a:r>
            <a:r>
              <a:rPr lang="en-GB" sz="2800" b="0" dirty="0" smtClean="0"/>
              <a:t>herein, </a:t>
            </a:r>
            <a:r>
              <a:rPr lang="en-GB" sz="2800" b="0" dirty="0"/>
              <a:t>forms the opening report of the IEEE 802.11 Working Group for </a:t>
            </a:r>
            <a:r>
              <a:rPr lang="en-GB" sz="2800" b="0" dirty="0" smtClean="0"/>
              <a:t>January 2021.</a:t>
            </a:r>
            <a:endParaRPr lang="en-GB" sz="2800" b="0" dirty="0"/>
          </a:p>
          <a:p>
            <a:r>
              <a:rPr lang="en-GB" sz="2800" b="0" dirty="0" smtClean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 smtClean="0"/>
              <a:t>.</a:t>
            </a:r>
          </a:p>
          <a:p>
            <a:endParaRPr lang="en-GB" sz="2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background data</a:t>
            </a:r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196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Members by country and region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8D7AA360-DEBA-48FC-A260-3093F16123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489546"/>
            <a:ext cx="8991600" cy="4926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2158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A7963EFC-ED43-49C6-AB19-4661DF94BA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772228"/>
            <a:ext cx="10134600" cy="5552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4194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0038EA-E7D3-411E-AA01-A91872252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F886797-8C70-4EB1-8875-218F36C8C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9D96BD3-8C66-476D-BEED-D489DD0A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3613AD6-2F43-41F2-BCA7-AB796FA2E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="" xmlns:a16="http://schemas.microsoft.com/office/drawing/2014/main" id="{640F9D10-3E6C-4C26-BFE8-B0779EBF76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685800"/>
            <a:ext cx="10439400" cy="5719361"/>
          </a:xfrm>
        </p:spPr>
      </p:pic>
    </p:spTree>
    <p:extLst>
      <p:ext uri="{BB962C8B-B14F-4D97-AF65-F5344CB8AC3E}">
        <p14:creationId xmlns:p14="http://schemas.microsoft.com/office/powerpoint/2010/main" val="39484797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9867C0-DE16-40E2-8E50-D6A1A8155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Attendees by affiliation</a:t>
            </a:r>
            <a:br>
              <a:rPr lang="en-US" dirty="0"/>
            </a:br>
            <a:r>
              <a:rPr lang="en-US" dirty="0"/>
              <a:t>(attended at least one meeting Nov to Jan)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2621AE5-EB5E-4CF0-A5F5-FC0015447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3A08059-8BA5-4ED7-89A0-1830D2473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5089981-0F8C-4894-9157-388EF44E8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="" xmlns:a16="http://schemas.microsoft.com/office/drawing/2014/main" id="{8D4142C4-3E20-4326-B863-683B8E480E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742506"/>
            <a:ext cx="8534400" cy="4675682"/>
          </a:xfrm>
        </p:spPr>
      </p:pic>
    </p:spTree>
    <p:extLst>
      <p:ext uri="{BB962C8B-B14F-4D97-AF65-F5344CB8AC3E}">
        <p14:creationId xmlns:p14="http://schemas.microsoft.com/office/powerpoint/2010/main" val="22591178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C18312-8B32-4EF3-A60E-0BAA89327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 by subgroup (Nov to Jan)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D20EB58-84BD-4A59-979A-CC5365F87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4DB3660-8F54-485A-ADFF-470042F74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E7AE66F-EC38-468C-838B-30F3AE0D9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12" name="Content Placeholder 11">
            <a:extLst>
              <a:ext uri="{FF2B5EF4-FFF2-40B4-BE49-F238E27FC236}">
                <a16:creationId xmlns="" xmlns:a16="http://schemas.microsoft.com/office/drawing/2014/main" id="{B1B2B6F8-A390-47EF-9AF7-466108DC8B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253" y="1600200"/>
            <a:ext cx="8794147" cy="4817988"/>
          </a:xfrm>
        </p:spPr>
      </p:pic>
    </p:spTree>
    <p:extLst>
      <p:ext uri="{BB962C8B-B14F-4D97-AF65-F5344CB8AC3E}">
        <p14:creationId xmlns:p14="http://schemas.microsoft.com/office/powerpoint/2010/main" val="15509488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Additional Reference material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5100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533400" y="1814513"/>
            <a:ext cx="11125200" cy="4129087"/>
          </a:xfrm>
        </p:spPr>
        <p:txBody>
          <a:bodyPr/>
          <a:lstStyle/>
          <a:p>
            <a:pPr>
              <a:defRPr/>
            </a:pPr>
            <a:r>
              <a:rPr lang="en-GB" altLang="en-US" sz="2800" dirty="0" smtClean="0"/>
              <a:t>Comment resolution resources </a:t>
            </a:r>
          </a:p>
          <a:p>
            <a:pPr lvl="1">
              <a:defRPr/>
            </a:pPr>
            <a:r>
              <a:rPr lang="en-GB" altLang="en-US" dirty="0" smtClean="0"/>
              <a:t>See </a:t>
            </a:r>
            <a:r>
              <a:rPr lang="en-GB" altLang="en-US" dirty="0" smtClean="0">
                <a:hlinkClick r:id="rId2"/>
              </a:rPr>
              <a:t>https</a:t>
            </a:r>
            <a:r>
              <a:rPr lang="en-GB" altLang="en-US" smtClean="0">
                <a:hlinkClick r:id="rId2"/>
              </a:rPr>
              <a:t>://</a:t>
            </a:r>
            <a:r>
              <a:rPr lang="en-GB" altLang="en-US" smtClean="0">
                <a:hlinkClick r:id="rId2"/>
              </a:rPr>
              <a:t>mentor.ieee.org/802.11/dcn/13/11-13-0230-05-0000-comment-resolution-tutorial.ppt</a:t>
            </a:r>
            <a:r>
              <a:rPr lang="en-GB" altLang="en-US" smtClean="0"/>
              <a:t> </a:t>
            </a:r>
            <a:endParaRPr lang="en-GB" altLang="en-US" dirty="0" smtClean="0"/>
          </a:p>
          <a:p>
            <a:pPr lvl="1">
              <a:defRPr/>
            </a:pP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mentor.ieee.org/802.11/dcn/11/11-11-1625-02-0000-comment-resolution-guide.doc</a:t>
            </a:r>
            <a:r>
              <a:rPr lang="en-US" altLang="en-US" dirty="0" smtClean="0"/>
              <a:t> </a:t>
            </a:r>
            <a:endParaRPr lang="en-GB" altLang="en-US" dirty="0" smtClean="0"/>
          </a:p>
          <a:p>
            <a:pPr>
              <a:defRPr/>
            </a:pPr>
            <a:r>
              <a:rPr lang="en-US" altLang="en-US" sz="2800" dirty="0" smtClean="0"/>
              <a:t>There are many examples of good practice for documentation of comment analysis and resolution; ensures there is a record of comment consideration and agreed resolution</a:t>
            </a:r>
          </a:p>
          <a:p>
            <a:pPr lvl="1">
              <a:defRPr/>
            </a:pPr>
            <a:r>
              <a:rPr lang="en-GB" altLang="en-US" dirty="0" smtClean="0">
                <a:hlinkClick r:id="rId4"/>
              </a:rPr>
              <a:t>https://mentor.ieee.org/802.11/dcn/18/11-18-0237-00-000m-cid-177.docx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5"/>
              </a:rPr>
              <a:t>https://mentor.ieee.org/802.11/dcn/18/11-18-0930-00-000m-cid-1007.docx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6"/>
              </a:rPr>
              <a:t>https://mentor.ieee.org/802.11/dcn/18/11-18-0669-04-000m-revmd-mac-comments-assigned-to-hamilton.docx</a:t>
            </a:r>
            <a:endParaRPr lang="en-GB" altLang="en-US" dirty="0" smtClean="0"/>
          </a:p>
          <a:p>
            <a:pPr lvl="1">
              <a:defRPr/>
            </a:pPr>
            <a:r>
              <a:rPr lang="en-GB" altLang="en-US" dirty="0" smtClean="0">
                <a:hlinkClick r:id="rId7"/>
              </a:rPr>
              <a:t>https://mentor.ieee.org/802.11/dcn/18/11-18-1410-00-00ax-lb233-cr-spatial-reuse.docx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marL="457200" lvl="1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endParaRPr lang="en-GB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 Comment Resolution Resources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2021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9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425" y="2624847"/>
            <a:ext cx="10515600" cy="3850565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meetings; No Photography </a:t>
            </a:r>
            <a:r>
              <a:rPr lang="en-GB" dirty="0"/>
              <a:t>or recording </a:t>
            </a:r>
            <a:endParaRPr lang="en-GB" dirty="0" smtClean="0"/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</a:t>
            </a:r>
            <a:r>
              <a:rPr lang="en-GB" dirty="0" smtClean="0"/>
              <a:t>(Jan 2019 IEEE-SA </a:t>
            </a:r>
            <a:r>
              <a:rPr lang="en-GB" dirty="0"/>
              <a:t>Standards Board Ops Manual </a:t>
            </a:r>
            <a:r>
              <a:rPr lang="en-GB" dirty="0" smtClean="0"/>
              <a:t>5.3.3.2)</a:t>
            </a:r>
            <a:endParaRPr lang="en-GB" sz="1400" dirty="0"/>
          </a:p>
          <a:p>
            <a:pPr lvl="0"/>
            <a:r>
              <a:rPr lang="en-GB" dirty="0"/>
              <a:t>Laptop speakers, cell phone / tablet ringers </a:t>
            </a:r>
            <a:r>
              <a:rPr lang="en-GB" dirty="0" smtClean="0"/>
              <a:t>off</a:t>
            </a:r>
          </a:p>
          <a:p>
            <a:pPr lvl="0"/>
            <a:r>
              <a:rPr lang="en-GB" dirty="0" smtClean="0"/>
              <a:t>Mute when not speaking (teleconference)</a:t>
            </a:r>
          </a:p>
          <a:p>
            <a:r>
              <a:rPr lang="en-US" dirty="0"/>
              <a:t>Use chat window to </a:t>
            </a:r>
            <a:r>
              <a:rPr lang="en-US" dirty="0" smtClean="0"/>
              <a:t>enter the queue </a:t>
            </a:r>
            <a:r>
              <a:rPr lang="en-GB" dirty="0"/>
              <a:t>(teleconference)</a:t>
            </a:r>
          </a:p>
          <a:p>
            <a:pPr lvl="0"/>
            <a:r>
              <a:rPr lang="en-GB" dirty="0" smtClean="0"/>
              <a:t>Wear badges </a:t>
            </a:r>
            <a:r>
              <a:rPr lang="en-GB" dirty="0"/>
              <a:t>at all times in meeting </a:t>
            </a:r>
            <a:r>
              <a:rPr lang="en-GB" dirty="0" smtClean="0"/>
              <a:t>areas (face to face meetings)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</a:t>
            </a:r>
            <a:r>
              <a:rPr lang="en-GB" dirty="0" smtClean="0"/>
              <a:t>rooms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M2.2.1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9218" y="1600200"/>
            <a:ext cx="10363200" cy="472281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No new Liaison documents received since November 2020</a:t>
            </a:r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2021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Recent &amp; Upcoming 802 EC actions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2021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799100" y="1752600"/>
            <a:ext cx="7049499" cy="43434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dirty="0" smtClean="0"/>
              <a:t>November </a:t>
            </a:r>
            <a:r>
              <a:rPr lang="en-GB" altLang="en-US" dirty="0"/>
              <a:t>2020</a:t>
            </a:r>
          </a:p>
          <a:p>
            <a:pPr marL="0" indent="0">
              <a:buNone/>
            </a:pPr>
            <a:r>
              <a:rPr lang="en-US" altLang="en-US" sz="2400" b="0" dirty="0" smtClean="0"/>
              <a:t>Conditional P802.11ax to </a:t>
            </a:r>
            <a:r>
              <a:rPr lang="en-US" altLang="en-US" sz="2400" b="0" dirty="0" err="1" smtClean="0"/>
              <a:t>RevCom</a:t>
            </a:r>
            <a:r>
              <a:rPr lang="en-US" altLang="en-US" sz="2400" b="0" dirty="0" smtClean="0"/>
              <a:t>, CSD reaffirmation</a:t>
            </a:r>
            <a:endParaRPr lang="en-US" altLang="en-US" sz="2400" b="0" dirty="0"/>
          </a:p>
          <a:p>
            <a:pPr marL="0" indent="0">
              <a:buNone/>
            </a:pPr>
            <a:r>
              <a:rPr lang="en-US" altLang="en-US" sz="2400" b="0" dirty="0" smtClean="0"/>
              <a:t>Conditional P802.11ay </a:t>
            </a:r>
            <a:r>
              <a:rPr lang="en-US" altLang="en-US" sz="2400" b="0" dirty="0"/>
              <a:t>to </a:t>
            </a:r>
            <a:r>
              <a:rPr lang="en-US" altLang="en-US" sz="2400" b="0" dirty="0" err="1" smtClean="0"/>
              <a:t>RevCom</a:t>
            </a:r>
            <a:r>
              <a:rPr lang="en-US" altLang="en-US" sz="2400" b="0" dirty="0" smtClean="0"/>
              <a:t>, CSD Reaffirmation</a:t>
            </a:r>
          </a:p>
          <a:p>
            <a:pPr marL="0" indent="0">
              <a:buNone/>
            </a:pPr>
            <a:r>
              <a:rPr lang="en-US" altLang="en-US" sz="2400" b="0" dirty="0" smtClean="0"/>
              <a:t>Conditional P802.11ba to </a:t>
            </a:r>
            <a:r>
              <a:rPr lang="en-US" altLang="en-US" sz="2400" b="0" dirty="0" err="1" smtClean="0"/>
              <a:t>RevCom</a:t>
            </a:r>
            <a:r>
              <a:rPr lang="en-US" altLang="en-US" sz="2400" b="0" dirty="0"/>
              <a:t>, CSD </a:t>
            </a:r>
            <a:r>
              <a:rPr lang="en-US" altLang="en-US" sz="2400" b="0" dirty="0" smtClean="0"/>
              <a:t>Reaffirmation</a:t>
            </a:r>
            <a:endParaRPr lang="en-US" altLang="en-US" sz="2400" b="0" dirty="0"/>
          </a:p>
          <a:p>
            <a:pPr marL="0" indent="0">
              <a:buNone/>
            </a:pPr>
            <a:r>
              <a:rPr lang="en-US" altLang="en-US" sz="2400" b="0" dirty="0" smtClean="0"/>
              <a:t>P802.11bh, P802.11bi PAR/CSD</a:t>
            </a:r>
          </a:p>
          <a:p>
            <a:pPr marL="0" indent="0">
              <a:buNone/>
            </a:pPr>
            <a:r>
              <a:rPr lang="en-US" altLang="en-US" sz="2400" b="0" dirty="0" smtClean="0"/>
              <a:t>P802.11REVme PAR</a:t>
            </a:r>
          </a:p>
          <a:p>
            <a:pPr marL="0" indent="0">
              <a:buNone/>
            </a:pPr>
            <a:r>
              <a:rPr lang="en-US" altLang="en-US" sz="2400" b="0" dirty="0" smtClean="0"/>
              <a:t>RCM SG Second re-charter</a:t>
            </a:r>
            <a:endParaRPr lang="en-US" altLang="en-US" sz="2400" b="0" dirty="0"/>
          </a:p>
          <a:p>
            <a:pPr marL="0" indent="0">
              <a:buNone/>
            </a:pPr>
            <a:endParaRPr lang="en-US" altLang="en-US" sz="2800" b="0" dirty="0"/>
          </a:p>
          <a:p>
            <a:pPr marL="0" indent="0">
              <a:buNone/>
            </a:pPr>
            <a:endParaRPr lang="en-US" altLang="en-US" sz="2800" b="0" dirty="0" smtClean="0"/>
          </a:p>
          <a:p>
            <a:endParaRPr lang="en-US" altLang="en-US" b="0" dirty="0"/>
          </a:p>
          <a:p>
            <a:endParaRPr lang="en-US" altLang="en-US" b="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2291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IEEE-SA Standards Board (SASB)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894127" y="1600200"/>
            <a:ext cx="10363200" cy="46482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 smtClean="0"/>
              <a:t>December </a:t>
            </a:r>
            <a:r>
              <a:rPr lang="en-US" altLang="en-US" sz="2800" dirty="0"/>
              <a:t>2020</a:t>
            </a:r>
          </a:p>
          <a:p>
            <a:pPr marL="0" indent="0">
              <a:buNone/>
            </a:pPr>
            <a:r>
              <a:rPr lang="en-US" altLang="en-US" sz="2800" b="0" dirty="0" smtClean="0"/>
              <a:t>P802.11REVmd D5.0 </a:t>
            </a:r>
            <a:r>
              <a:rPr lang="en-US" altLang="en-US" sz="2800" b="0" dirty="0" err="1" smtClean="0"/>
              <a:t>RevCom</a:t>
            </a:r>
            <a:r>
              <a:rPr lang="en-US" altLang="en-US" sz="2800" b="0" dirty="0" smtClean="0"/>
              <a:t>/SASB approval</a:t>
            </a:r>
            <a:endParaRPr lang="en-US" altLang="en-US" sz="2800" b="0" dirty="0"/>
          </a:p>
          <a:p>
            <a:pPr marL="0" indent="0">
              <a:buNone/>
            </a:pPr>
            <a:r>
              <a:rPr lang="en-US" altLang="en-US" sz="2800" dirty="0" smtClean="0"/>
              <a:t>January 2021 - submitted</a:t>
            </a:r>
            <a:endParaRPr lang="en-US" altLang="en-US" sz="2800" dirty="0"/>
          </a:p>
          <a:p>
            <a:pPr marL="0" indent="0">
              <a:buNone/>
            </a:pPr>
            <a:r>
              <a:rPr lang="en-US" altLang="en-US" sz="2800" b="0" dirty="0" smtClean="0"/>
              <a:t>P802.11bh, P802.11bi PAR approval</a:t>
            </a:r>
          </a:p>
          <a:p>
            <a:pPr marL="0" indent="0">
              <a:buNone/>
            </a:pPr>
            <a:r>
              <a:rPr lang="en-US" altLang="en-US" sz="2800" b="0" dirty="0" smtClean="0"/>
              <a:t>P802.11REVme PAR approval</a:t>
            </a:r>
          </a:p>
          <a:p>
            <a:pPr marL="0" indent="0">
              <a:buNone/>
            </a:pPr>
            <a:r>
              <a:rPr lang="en-US" altLang="en-US" sz="2800" b="0" dirty="0"/>
              <a:t>P802.11ax to </a:t>
            </a:r>
            <a:r>
              <a:rPr lang="en-US" altLang="en-US" sz="2800" b="0" dirty="0" err="1"/>
              <a:t>RevCom</a:t>
            </a:r>
            <a:r>
              <a:rPr lang="en-US" altLang="en-US" sz="2800" b="0" dirty="0"/>
              <a:t>/SASB approval</a:t>
            </a:r>
          </a:p>
          <a:p>
            <a:pPr marL="0" indent="0">
              <a:buNone/>
            </a:pPr>
            <a:r>
              <a:rPr lang="en-US" altLang="en-US" sz="2800" dirty="0" smtClean="0"/>
              <a:t>March 2021 – submitted</a:t>
            </a:r>
          </a:p>
          <a:p>
            <a:pPr marL="0" indent="0">
              <a:buNone/>
            </a:pPr>
            <a:r>
              <a:rPr lang="en-US" altLang="en-US" sz="2800" b="0" dirty="0"/>
              <a:t>P802.11ay D7.0 </a:t>
            </a:r>
            <a:r>
              <a:rPr lang="en-US" altLang="en-US" sz="2800" b="0" dirty="0" err="1"/>
              <a:t>RevCom</a:t>
            </a:r>
            <a:r>
              <a:rPr lang="en-US" altLang="en-US" sz="2800" b="0" dirty="0"/>
              <a:t>/SASB approval</a:t>
            </a:r>
            <a:endParaRPr lang="en-US" altLang="en-US" sz="2800" b="0" dirty="0" smtClean="0"/>
          </a:p>
          <a:p>
            <a:pPr marL="0" indent="0">
              <a:buNone/>
            </a:pPr>
            <a:r>
              <a:rPr lang="en-US" altLang="en-US" sz="2800" b="0" dirty="0" smtClean="0"/>
              <a:t>P802.11ba D8.0 </a:t>
            </a:r>
            <a:r>
              <a:rPr lang="en-US" altLang="en-US" sz="2800" b="0" dirty="0" err="1"/>
              <a:t>RevCom</a:t>
            </a:r>
            <a:r>
              <a:rPr lang="en-US" altLang="en-US" sz="2800" b="0" dirty="0"/>
              <a:t>/SASB approval</a:t>
            </a:r>
            <a:endParaRPr lang="en-US" altLang="en-US" sz="2800" b="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2021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090309"/>
              </p:ext>
            </p:extLst>
          </p:nvPr>
        </p:nvGraphicFramePr>
        <p:xfrm>
          <a:off x="929218" y="1828802"/>
          <a:ext cx="10348382" cy="3884044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1" u="none" strike="noStrike" dirty="0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1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https://mentor.ieee.org/802.11/dcn/11-20-1904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https://mentor.ieee.org/802.11/dcn/11-20-1905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 slides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https://mentor.ieee.org/802.11/dcn/11-20-1943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18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https://mentor.ieee.org/802.11/dcn/11-20-1941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1800" b="0" i="0" u="none" strike="noStrike" baseline="30000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18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https://mentor.ieee.org/802.11/dcn/11-20-1942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https://mentor.ieee.org/802-ec/dcn/19/ec-20-0252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769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https://mentor.ieee.org/802.11/dcn/11-20-1906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https://mentor.ieee.org/802.11/dcn/11-20-1952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Session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https://mentor.ieee.org/802.11/dcn/11-20-1944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https://mentor.ieee.org/802.11/dcn/11-20-1705</a:t>
                      </a:r>
                      <a:endParaRPr lang="en-GB" sz="18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 (only .11 credit for .18 attendance), 802.19, 802.24, 802.1, NENDICA Industry </a:t>
            </a:r>
            <a:r>
              <a:rPr lang="en-GB" altLang="en-US" dirty="0"/>
              <a:t>Connections Activity**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Reciprocal credit for 802.1 is for 801.1Qbz, 802.1CF, 802E, 802.1CF</a:t>
            </a:r>
          </a:p>
          <a:p>
            <a:r>
              <a:rPr lang="en-US" altLang="en-US" dirty="0" smtClean="0"/>
              <a:t>For the Jan 2021 electronic plenary, reciprocal credit is given for other WG/TAG meetings which occur during the WG11 plenary session, Monday January 11, 2021 9am Eastern to Friday, January 15, 2020 Noon Eastern</a:t>
            </a:r>
            <a:endParaRPr lang="en-GB" altLang="en-US" dirty="0" smtClean="0"/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sz="1800" b="0" dirty="0"/>
              <a:t>** When meeting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2021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18-21/0002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</a:t>
            </a:r>
            <a:r>
              <a:rPr lang="en-US" altLang="en-US" dirty="0" smtClean="0"/>
              <a:t>Thursday 2021-01-14 at 3-4 PM Eastern, </a:t>
            </a:r>
            <a:r>
              <a:rPr lang="en-US" altLang="en-US" dirty="0"/>
              <a:t>see </a:t>
            </a:r>
            <a:r>
              <a:rPr lang="en-US" altLang="en-US" dirty="0">
                <a:hlinkClick r:id="rId2"/>
              </a:rPr>
              <a:t>https://www.ieee802.org/18</a:t>
            </a:r>
            <a:r>
              <a:rPr lang="en-US" altLang="en-US" dirty="0" smtClean="0">
                <a:hlinkClick r:id="rId2"/>
              </a:rPr>
              <a:t>/</a:t>
            </a:r>
            <a:r>
              <a:rPr lang="en-US" alt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 of interest to 802.11 WG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Recent </a:t>
            </a:r>
            <a:r>
              <a:rPr lang="en-US" altLang="en-US" dirty="0" smtClean="0"/>
              <a:t>Americas, European </a:t>
            </a:r>
            <a:r>
              <a:rPr lang="en-US" altLang="en-US" dirty="0"/>
              <a:t>ETSI, CEPT and </a:t>
            </a:r>
            <a:r>
              <a:rPr lang="en-US" altLang="en-US" dirty="0" smtClean="0"/>
              <a:t>Asia Pacific activities </a:t>
            </a:r>
            <a:r>
              <a:rPr lang="en-US" altLang="en-US" dirty="0"/>
              <a:t>status and </a:t>
            </a:r>
            <a:r>
              <a:rPr lang="en-US" altLang="en-US" dirty="0" smtClean="0"/>
              <a:t>discussion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FCC revisit of 70/80/90 GHz bands</a:t>
            </a: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2021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148945</TotalTime>
  <Words>1802</Words>
  <Application>Microsoft Office PowerPoint</Application>
  <PresentationFormat>Widescreen</PresentationFormat>
  <Paragraphs>682</Paragraphs>
  <Slides>27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802.11 Working Group Opening Report January 2021</vt:lpstr>
      <vt:lpstr>Introduction</vt:lpstr>
      <vt:lpstr>M1.3 Meeting Decorum</vt:lpstr>
      <vt:lpstr>M2.2.1 Summary of Liaisons - Incoming</vt:lpstr>
      <vt:lpstr>M2.3 Recent &amp; Upcoming 802 EC actions</vt:lpstr>
      <vt:lpstr>M2.3 IEEE-SA Standards Board (SASB) decisions</vt:lpstr>
      <vt:lpstr>M3.1 802.11 Working Group Session Documents</vt:lpstr>
      <vt:lpstr>M3.2 Joint meetings and Reciprocal Credit</vt:lpstr>
      <vt:lpstr>M3.2 802.18 details</vt:lpstr>
      <vt:lpstr>M3.2 802.19 details</vt:lpstr>
      <vt:lpstr>M4.1.1 Type of Groups</vt:lpstr>
      <vt:lpstr>M4.1.1 IEEE 802.11 Groups </vt:lpstr>
      <vt:lpstr>M4.1.2 PAR Expiration/Renewal Schedule</vt:lpstr>
      <vt:lpstr>M4.1.3 802.11 WG Appointed positions</vt:lpstr>
      <vt:lpstr>M4.1.3 Officers</vt:lpstr>
      <vt:lpstr>M4.1.4 IEEE 802.11 Revisions</vt:lpstr>
      <vt:lpstr>M4.1.4 IEEE 802.11 Standards Pipeline</vt:lpstr>
      <vt:lpstr>M4.1.5 Summary of ballots and comment collections</vt:lpstr>
      <vt:lpstr>M4.1.6 Current Membership Status</vt:lpstr>
      <vt:lpstr>background data</vt:lpstr>
      <vt:lpstr>Members by country and region</vt:lpstr>
      <vt:lpstr>PowerPoint Presentation</vt:lpstr>
      <vt:lpstr>PowerPoint Presentation</vt:lpstr>
      <vt:lpstr>Attendees by affiliation (attended at least one meeting Nov to Jan)</vt:lpstr>
      <vt:lpstr>Attendance by subgroup (Nov to Jan)</vt:lpstr>
      <vt:lpstr>Additional Reference material</vt:lpstr>
      <vt:lpstr> Comment Resolution Resources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January 2021</cp:keywords>
  <cp:lastModifiedBy>Stanley, Dorothy</cp:lastModifiedBy>
  <cp:revision>2237</cp:revision>
  <cp:lastPrinted>1998-02-10T13:28:06Z</cp:lastPrinted>
  <dcterms:created xsi:type="dcterms:W3CDTF">1998-02-10T13:07:52Z</dcterms:created>
  <dcterms:modified xsi:type="dcterms:W3CDTF">2021-01-08T18:54:22Z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