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5" r:id="rId3"/>
    <p:sldId id="567" r:id="rId4"/>
    <p:sldId id="568" r:id="rId5"/>
    <p:sldId id="563" r:id="rId6"/>
    <p:sldId id="562" r:id="rId7"/>
    <p:sldId id="558" r:id="rId8"/>
    <p:sldId id="420" r:id="rId9"/>
    <p:sldId id="569" r:id="rId10"/>
    <p:sldId id="554" r:id="rId11"/>
    <p:sldId id="547" r:id="rId12"/>
    <p:sldId id="543" r:id="rId13"/>
    <p:sldId id="559" r:id="rId14"/>
    <p:sldId id="564" r:id="rId15"/>
    <p:sldId id="560" r:id="rId16"/>
    <p:sldId id="416" r:id="rId17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CC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0" autoAdjust="0"/>
    <p:restoredTop sz="96138" autoAdjust="0"/>
  </p:normalViewPr>
  <p:slideViewPr>
    <p:cSldViewPr>
      <p:cViewPr varScale="1">
        <p:scale>
          <a:sx n="112" d="100"/>
          <a:sy n="112" d="100"/>
        </p:scale>
        <p:origin x="1112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802.11-20/1903r1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Random Access for 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2021-04-23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0876"/>
              </p:ext>
            </p:extLst>
          </p:nvPr>
        </p:nvGraphicFramePr>
        <p:xfrm>
          <a:off x="163513" y="2163763"/>
          <a:ext cx="8799512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8" name="Document" r:id="rId4" imgW="10165105" imgH="4897537" progId="Word.Document.8">
                  <p:embed/>
                </p:oleObj>
              </mc:Choice>
              <mc:Fallback>
                <p:oleObj name="Document" r:id="rId4" imgW="10165105" imgH="4897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163763"/>
                        <a:ext cx="8799512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2819400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Annex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5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001000" cy="609600"/>
          </a:xfrm>
        </p:spPr>
        <p:txBody>
          <a:bodyPr/>
          <a:lstStyle/>
          <a:p>
            <a:r>
              <a:rPr lang="fr-FR" sz="2400" dirty="0" err="1"/>
              <a:t>Recall</a:t>
            </a:r>
            <a:r>
              <a:rPr lang="fr-FR" sz="2400" dirty="0"/>
              <a:t>: UL OFDMA-</a:t>
            </a:r>
            <a:r>
              <a:rPr lang="fr-FR" sz="2400" dirty="0" err="1"/>
              <a:t>based</a:t>
            </a:r>
            <a:r>
              <a:rPr lang="fr-FR" sz="2400" dirty="0"/>
              <a:t> </a:t>
            </a:r>
            <a:r>
              <a:rPr lang="fr-FR" sz="2400" dirty="0" err="1"/>
              <a:t>Random</a:t>
            </a:r>
            <a:r>
              <a:rPr lang="fr-FR" sz="2400" dirty="0"/>
              <a:t> Access </a:t>
            </a:r>
            <a:r>
              <a:rPr lang="en-GB" sz="2400" dirty="0"/>
              <a:t>(</a:t>
            </a:r>
            <a:r>
              <a:rPr lang="fr-FR" sz="2400" dirty="0"/>
              <a:t>UORA)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1132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UORA allows a non-AP HE STA to access one of a number of resource units designated for random access by the HE AP [1]. </a:t>
            </a:r>
            <a:endParaRPr lang="en-GB" sz="20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UORA provides low efficiency: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dirty="0"/>
              <a:t>theoretical probability for random access distributions (</a:t>
            </a:r>
            <a:r>
              <a:rPr lang="en-GB" b="1" dirty="0">
                <a:solidFill>
                  <a:schemeClr val="tx1"/>
                </a:solidFill>
              </a:rPr>
              <a:t>Slotted-Aloha type):</a:t>
            </a:r>
          </a:p>
          <a:p>
            <a:pPr lvl="2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fr-FR" dirty="0" err="1"/>
              <a:t>empty</a:t>
            </a:r>
            <a:r>
              <a:rPr lang="fr-FR" dirty="0"/>
              <a:t> </a:t>
            </a:r>
            <a:r>
              <a:rPr lang="fr-FR" dirty="0" err="1"/>
              <a:t>RUs</a:t>
            </a:r>
            <a:r>
              <a:rPr lang="fr-FR" dirty="0"/>
              <a:t> 37%, collision 26%,  </a:t>
            </a:r>
            <a:r>
              <a:rPr lang="fr-FR" dirty="0" err="1">
                <a:solidFill>
                  <a:srgbClr val="FF0000"/>
                </a:solidFill>
              </a:rPr>
              <a:t>efficiency</a:t>
            </a:r>
            <a:r>
              <a:rPr lang="fr-FR" dirty="0">
                <a:solidFill>
                  <a:srgbClr val="FF0000"/>
                </a:solidFill>
              </a:rPr>
              <a:t> 37%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GB" dirty="0">
                <a:solidFill>
                  <a:schemeClr val="tx1"/>
                </a:solidFill>
                <a:cs typeface="+mn-cs"/>
              </a:rPr>
              <a:t>lost random RUs (either unused or collided) occur on large transmission durations !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endParaRPr lang="en-GB" b="1" dirty="0">
              <a:solidFill>
                <a:schemeClr val="tx1"/>
              </a:solidFill>
              <a:cs typeface="+mn-cs"/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GB" dirty="0"/>
          </a:p>
          <a:p>
            <a:pPr marL="800100" lvl="1" indent="-342900" eaLnBrk="0" hangingPunct="0">
              <a:spcBef>
                <a:spcPct val="20000"/>
              </a:spcBef>
              <a:buFont typeface="Symbol" panose="05050102010706020507" pitchFamily="18" charset="2"/>
              <a:buChar char="Þ"/>
            </a:pPr>
            <a:r>
              <a:rPr lang="en-GB" b="1" dirty="0"/>
              <a:t>802.11be needs a more efficient RA mechanism !</a:t>
            </a:r>
          </a:p>
          <a:p>
            <a:pPr marL="857250" lvl="2" indent="0" eaLnBrk="0" hangingPunct="0">
              <a:spcBef>
                <a:spcPct val="20000"/>
              </a:spcBef>
            </a:pPr>
            <a:endParaRPr lang="en-GB" b="1" dirty="0"/>
          </a:p>
          <a:p>
            <a:pPr marL="457200" lvl="1" indent="0" eaLnBrk="0" hangingPunct="0">
              <a:spcBef>
                <a:spcPct val="20000"/>
              </a:spcBef>
            </a:pPr>
            <a:endParaRPr lang="fr-F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800600" y="3656806"/>
            <a:ext cx="1676400" cy="381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1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5566"/>
          </a:xfrm>
        </p:spPr>
        <p:txBody>
          <a:bodyPr/>
          <a:lstStyle/>
          <a:p>
            <a:r>
              <a:rPr lang="en-GB" sz="2800" dirty="0"/>
              <a:t>Recall : 802.11ax NFRP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368"/>
            <a:ext cx="8229600" cy="4783046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NDP Feedback Report Poll (NFRP) TF is used to collect feedback from a range of associated STAs [1]: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STAs are identified by a range of AIDs, starting from value of  ‘</a:t>
            </a:r>
            <a:r>
              <a:rPr lang="en-US" altLang="zh-CN" sz="1600" dirty="0" err="1">
                <a:solidFill>
                  <a:schemeClr val="tx1"/>
                </a:solidFill>
                <a:cs typeface="+mn-cs"/>
              </a:rPr>
              <a:t>Starting_AID</a:t>
            </a: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’ field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Scheduled STAs select a tone set according to STA’s RU_TONE_SET_INDEX  ([1] table 27-32), and modulate tones of the tone set according to the FEEDBACK_STATUS (0/1) to emit.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Later, based on received NDP feedbacks, AP may solicit (e.g. via Basic TF for UL MU) some responding STAs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u="sng" kern="1200" dirty="0"/>
              <a:t>Illustration:</a:t>
            </a:r>
          </a:p>
          <a:p>
            <a:pPr>
              <a:spcBef>
                <a:spcPts val="0"/>
              </a:spcBef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209" y="3210895"/>
            <a:ext cx="6164404" cy="3355005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 bwMode="auto">
          <a:xfrm>
            <a:off x="4464578" y="3430488"/>
            <a:ext cx="1423431" cy="304800"/>
          </a:xfrm>
          <a:prstGeom prst="wedgeRoundRectCallout">
            <a:avLst>
              <a:gd name="adj1" fmla="val -40353"/>
              <a:gd name="adj2" fmla="val 2147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0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4573363" y="5773739"/>
            <a:ext cx="1423431" cy="304800"/>
          </a:xfrm>
          <a:prstGeom prst="wedgeRoundRectCallout">
            <a:avLst>
              <a:gd name="adj1" fmla="val -56716"/>
              <a:gd name="adj2" fmla="val -3314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1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NFRP TF format (802.11ax)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" b="10949"/>
          <a:stretch/>
        </p:blipFill>
        <p:spPr>
          <a:xfrm>
            <a:off x="2196572" y="3952250"/>
            <a:ext cx="5120227" cy="61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74702" y="1417587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63">
            <a:extLst>
              <a:ext uri="{FF2B5EF4-FFF2-40B4-BE49-F238E27FC236}">
                <a16:creationId xmlns:a16="http://schemas.microsoft.com/office/drawing/2014/main" id="{55AC7B11-A7DA-4348-BEF1-37F24C5C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732" y="5997625"/>
            <a:ext cx="461666" cy="2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30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340</a:t>
            </a:r>
            <a:endParaRPr lang="fr-FR" sz="13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RA-NFRP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Fully compliant with legacy 802.11ax format 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Keep 11ax design format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‘Starting AID’ field takes value 0 (optionally 2047…),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any predefined AID 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value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outside the range of AID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assigned by AP to associated stations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0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Very efficient random-access mechanism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random access is moved to the short time NDP Feedback report procedure</a:t>
            </a:r>
            <a:endParaRPr lang="en-GB" sz="160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AP schedules only used RU Tone Set: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no empty data RUs are met in the subsequent UL MU operation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Possibly still collisions on UL data RU, 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but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half of the collisions compared to UORA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(case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C of previous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slide)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Tips: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AP 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later determines the </a:t>
            </a:r>
            <a:r>
              <a:rPr lang="en-GB" sz="1600" b="0" dirty="0">
                <a:latin typeface="+mj-lt"/>
                <a:cs typeface="Calibri" panose="020F0502020204030204" pitchFamily="34" charset="0"/>
              </a:rPr>
              <a:t>STA AID (at final stage upon receiving HE TB data PPDU), but this is not an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963" t="9041" b="41672"/>
          <a:stretch/>
        </p:blipFill>
        <p:spPr>
          <a:xfrm>
            <a:off x="4630072" y="2992276"/>
            <a:ext cx="4404030" cy="51511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H="1" flipV="1">
            <a:off x="4114800" y="3048000"/>
            <a:ext cx="685800" cy="1108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RA-NFRP </a:t>
            </a:r>
            <a:r>
              <a:rPr lang="en-GB" dirty="0"/>
              <a:t>TF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907838"/>
            <a:ext cx="5120227" cy="675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83116" y="1367483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 flipH="1">
            <a:off x="2571735" y="4610108"/>
            <a:ext cx="1039532" cy="70734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80077"/>
              </p:ext>
            </p:extLst>
          </p:nvPr>
        </p:nvGraphicFramePr>
        <p:xfrm>
          <a:off x="1314435" y="5317448"/>
          <a:ext cx="2514600" cy="1084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667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742898233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  <a:gridCol w="471027">
                  <a:extLst>
                    <a:ext uri="{9D8B030D-6E8A-4147-A177-3AD203B41FA5}">
                      <a16:colId xmlns:a16="http://schemas.microsoft.com/office/drawing/2014/main" val="797479936"/>
                    </a:ext>
                  </a:extLst>
                </a:gridCol>
              </a:tblGrid>
              <a:tr h="370252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B0                 B5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B7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B8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449591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EHT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HE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64465"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Bits:       6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429000" y="3976411"/>
            <a:ext cx="678757" cy="304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fr-FR" sz="1000" dirty="0">
                <a:solidFill>
                  <a:srgbClr val="FF0000"/>
                </a:solidFill>
              </a:rPr>
              <a:t>TF Techno bitmap</a:t>
            </a:r>
            <a:endParaRPr kumimoji="1"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9201"/>
              </p:ext>
            </p:extLst>
          </p:nvPr>
        </p:nvGraphicFramePr>
        <p:xfrm>
          <a:off x="5523598" y="5116591"/>
          <a:ext cx="2763101" cy="1028700"/>
        </p:xfrm>
        <a:graphic>
          <a:graphicData uri="http://schemas.openxmlformats.org/drawingml/2006/table">
            <a:tbl>
              <a:tblPr firstRow="1" bandRow="1"/>
              <a:tblGrid>
                <a:gridCol w="820679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1942422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</a:tblGrid>
              <a:tr h="1989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Resource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rgbClr val="FF0000"/>
                          </a:solidFill>
                        </a:rPr>
                        <a:t>Universal </a:t>
                      </a:r>
                      <a:r>
                        <a:rPr lang="fr-FR" sz="1100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2-15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51916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</p:cNvCxnSpPr>
          <p:nvPr/>
        </p:nvCxnSpPr>
        <p:spPr bwMode="auto">
          <a:xfrm>
            <a:off x="4648200" y="4428295"/>
            <a:ext cx="981980" cy="634204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>
          <a:xfrm>
            <a:off x="3276600" y="6153142"/>
            <a:ext cx="60437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Keeping conventional Feedback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Type (0)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or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this new value (1)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is TBD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1481402" y="4756193"/>
            <a:ext cx="1310956" cy="62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This field tells</a:t>
            </a:r>
          </a:p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the inquired technology.</a:t>
            </a:r>
          </a:p>
        </p:txBody>
      </p:sp>
      <p:sp>
        <p:nvSpPr>
          <p:cNvPr id="1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dirty="0"/>
              <a:t>Draft </a:t>
            </a:r>
            <a:r>
              <a:rPr lang="en-US" sz="1600" dirty="0" smtClean="0"/>
              <a:t>P802.11ax_D8.0</a:t>
            </a:r>
            <a:endParaRPr lang="fr-FR" sz="1600" b="0" dirty="0"/>
          </a:p>
          <a:p>
            <a:pPr marL="0" indent="0"/>
            <a:r>
              <a:rPr lang="fr-FR" sz="1600" b="0" dirty="0"/>
              <a:t>[2]. </a:t>
            </a:r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Key Points on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Proposal: Random-Access NFRP (RA-NFRP) for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Principle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Illustration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Efficiency versus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Scalability towards 802.11 technologies or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Annex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/>
              <a:t>Legacy 802.11ax UORA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Legacy 802.11ax NFRP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Calibri" panose="020F0502020204030204" pitchFamily="34" charset="0"/>
              </a:rPr>
              <a:t>Details on RA-NFRP (advantages, example format)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1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UORA provides low efficiency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empty</a:t>
            </a:r>
            <a:r>
              <a:rPr lang="fr-FR" sz="1600" dirty="0"/>
              <a:t> </a:t>
            </a:r>
            <a:r>
              <a:rPr lang="fr-FR" sz="1600" dirty="0" err="1"/>
              <a:t>RUs</a:t>
            </a:r>
            <a:r>
              <a:rPr lang="fr-FR" sz="1600" dirty="0"/>
              <a:t> 37%, collision 26%,  </a:t>
            </a:r>
            <a:r>
              <a:rPr lang="fr-FR" sz="1600" dirty="0" err="1">
                <a:solidFill>
                  <a:srgbClr val="FF0000"/>
                </a:solidFill>
              </a:rPr>
              <a:t>efficiency</a:t>
            </a:r>
            <a:r>
              <a:rPr lang="fr-FR" sz="1600" dirty="0">
                <a:solidFill>
                  <a:srgbClr val="FF0000"/>
                </a:solidFill>
              </a:rPr>
              <a:t> 37%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lost random RUs (either unused or collided) occur on large transmission durations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Random Access still required for 11be 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Many contributions </a:t>
            </a:r>
            <a:r>
              <a:rPr lang="en-GB" sz="1600" dirty="0" smtClean="0">
                <a:solidFill>
                  <a:schemeClr val="tx1"/>
                </a:solidFill>
              </a:rPr>
              <a:t>in </a:t>
            </a:r>
            <a:r>
              <a:rPr lang="en-GB" sz="1600" dirty="0">
                <a:solidFill>
                  <a:schemeClr val="tx1"/>
                </a:solidFill>
              </a:rPr>
              <a:t>11be </a:t>
            </a:r>
            <a:r>
              <a:rPr lang="en-GB" sz="1600" dirty="0" smtClean="0">
                <a:solidFill>
                  <a:schemeClr val="tx1"/>
                </a:solidFill>
              </a:rPr>
              <a:t>report </a:t>
            </a:r>
            <a:r>
              <a:rPr lang="en-GB" sz="1600" dirty="0">
                <a:solidFill>
                  <a:schemeClr val="tx1"/>
                </a:solidFill>
              </a:rPr>
              <a:t>that random-access support becomes now </a:t>
            </a:r>
            <a:r>
              <a:rPr lang="en-GB" sz="1600" dirty="0" smtClean="0">
                <a:solidFill>
                  <a:schemeClr val="tx1"/>
                </a:solidFill>
              </a:rPr>
              <a:t>difficult but still required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11-20-831r2</a:t>
            </a:r>
            <a:r>
              <a:rPr lang="en-GB" sz="1400" dirty="0">
                <a:solidFill>
                  <a:schemeClr val="tx1"/>
                </a:solidFill>
              </a:rPr>
              <a:t>, 11-20-1192r1, </a:t>
            </a:r>
            <a:r>
              <a:rPr lang="en-GB" sz="1400" dirty="0" smtClean="0">
                <a:solidFill>
                  <a:schemeClr val="tx1"/>
                </a:solidFill>
              </a:rPr>
              <a:t>11-20-1902r0, 11-21-428r0</a:t>
            </a:r>
            <a:r>
              <a:rPr lang="en-GB" sz="1400" dirty="0">
                <a:solidFill>
                  <a:schemeClr val="tx1"/>
                </a:solidFill>
              </a:rPr>
              <a:t>, 11-21-0400r1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This contribution proposes </a:t>
            </a:r>
            <a:r>
              <a:rPr lang="en-GB" sz="1800" dirty="0" smtClean="0">
                <a:solidFill>
                  <a:schemeClr val="tx1"/>
                </a:solidFill>
              </a:rPr>
              <a:t>a Random-Access mechanism </a:t>
            </a:r>
            <a:r>
              <a:rPr lang="en-GB" sz="1800" dirty="0">
                <a:solidFill>
                  <a:schemeClr val="tx1"/>
                </a:solidFill>
              </a:rPr>
              <a:t>based on NFRP: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The “Triggered PPDU” is quite universal, as only energy in RU Tone </a:t>
            </a:r>
            <a:r>
              <a:rPr lang="en-GB" sz="1600" dirty="0" smtClean="0">
                <a:solidFill>
                  <a:schemeClr val="tx1"/>
                </a:solidFill>
              </a:rPr>
              <a:t>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Some vendors have already support </a:t>
            </a:r>
            <a:r>
              <a:rPr lang="en-US" altLang="zh-CN" sz="1400" dirty="0" smtClean="0"/>
              <a:t>NFRP: 11-21-0362r1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By offering greater </a:t>
            </a:r>
            <a:r>
              <a:rPr lang="en-GB" sz="1600" dirty="0" smtClean="0">
                <a:solidFill>
                  <a:schemeClr val="tx1"/>
                </a:solidFill>
              </a:rPr>
              <a:t>efficiency (74%)</a:t>
            </a:r>
            <a:endParaRPr lang="en-GB" sz="16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1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/>
              <a:t>Proposal</a:t>
            </a:r>
            <a:r>
              <a:rPr lang="fr-FR" sz="2800" dirty="0"/>
              <a:t>: </a:t>
            </a:r>
            <a:r>
              <a:rPr lang="fr-FR" sz="2800" dirty="0" err="1"/>
              <a:t>Random</a:t>
            </a:r>
            <a:r>
              <a:rPr lang="fr-FR" sz="2800" dirty="0"/>
              <a:t>-Access NFRP (RA-NFRP)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Calibri" panose="020F0502020204030204" pitchFamily="34" charset="0"/>
              </a:rPr>
              <a:t>RA-NFRP Principle: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400" dirty="0" smtClean="0">
                <a:cs typeface="Calibri" panose="020F0502020204030204" pitchFamily="34" charset="0"/>
              </a:rPr>
              <a:t>Reuse the 802.11ax </a:t>
            </a:r>
            <a:r>
              <a:rPr lang="en-US" altLang="zh-CN" sz="1400" dirty="0">
                <a:cs typeface="Calibri" panose="020F0502020204030204" pitchFamily="34" charset="0"/>
              </a:rPr>
              <a:t>NFRP </a:t>
            </a:r>
            <a:r>
              <a:rPr lang="en-US" altLang="zh-CN" sz="1400" dirty="0" smtClean="0">
                <a:cs typeface="Calibri" panose="020F0502020204030204" pitchFamily="34" charset="0"/>
              </a:rPr>
              <a:t>design, with </a:t>
            </a:r>
            <a:r>
              <a:rPr lang="en-US" altLang="zh-CN" sz="1400" dirty="0">
                <a:cs typeface="Calibri" panose="020F0502020204030204" pitchFamily="34" charset="0"/>
              </a:rPr>
              <a:t>following modifications :</a:t>
            </a:r>
          </a:p>
          <a:p>
            <a:pPr marL="457200" lvl="1" indent="0">
              <a:spcBef>
                <a:spcPts val="0"/>
              </a:spcBef>
            </a:pPr>
            <a:endParaRPr lang="en-US" altLang="zh-CN" sz="14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provides a NFRP request with Random allocations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RA-NFRP TF identified by </a:t>
            </a:r>
            <a:r>
              <a:rPr lang="en-US" altLang="zh-CN" sz="1200" u="sng" dirty="0">
                <a:solidFill>
                  <a:schemeClr val="tx1"/>
                </a:solidFill>
                <a:cs typeface="Calibri" panose="020F0502020204030204" pitchFamily="34" charset="0"/>
              </a:rPr>
              <a:t>predefined </a:t>
            </a:r>
            <a:r>
              <a:rPr lang="en-US" altLang="zh-CN" sz="1200" u="sng" dirty="0" err="1">
                <a:cs typeface="Calibri" panose="020F0502020204030204" pitchFamily="34" charset="0"/>
              </a:rPr>
              <a:t>Starting_AID</a:t>
            </a:r>
            <a:r>
              <a:rPr lang="en-US" altLang="zh-CN" sz="1200" u="sng" dirty="0"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cs typeface="Calibri" panose="020F0502020204030204" pitchFamily="34" charset="0"/>
              </a:rPr>
              <a:t>value (Typically value 0)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cs typeface="Calibri" panose="020F0502020204030204" pitchFamily="34" charset="0"/>
              </a:rPr>
              <a:t>Random Access to access a RU Tone allocation</a:t>
            </a:r>
            <a:r>
              <a:rPr lang="en-US" sz="1400" dirty="0">
                <a:cs typeface="Calibri" panose="020F0502020204030204" pitchFamily="34" charset="0"/>
              </a:rPr>
              <a:t>, by a STA :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1</a:t>
            </a:r>
            <a:r>
              <a:rPr lang="en-US" sz="1400" baseline="30000" dirty="0">
                <a:cs typeface="Calibri" panose="020F0502020204030204" pitchFamily="34" charset="0"/>
              </a:rPr>
              <a:t>st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RU Tone Set Index</a:t>
            </a:r>
            <a:endParaRPr lang="en-US" sz="1200" dirty="0"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2</a:t>
            </a:r>
            <a:r>
              <a:rPr lang="en-US" sz="1400" baseline="30000" dirty="0">
                <a:cs typeface="Calibri" panose="020F0502020204030204" pitchFamily="34" charset="0"/>
              </a:rPr>
              <a:t>nd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Feedback Status (response Y or N)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then schedules with Basic TF </a:t>
            </a:r>
            <a:r>
              <a:rPr lang="en-US" altLang="zh-CN" sz="1400" b="1" dirty="0">
                <a:cs typeface="Calibri" panose="020F0502020204030204" pitchFamily="34" charset="0"/>
              </a:rPr>
              <a:t>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cs typeface="Calibri" panose="020F0502020204030204" pitchFamily="34" charset="0"/>
              </a:rPr>
              <a:t>Schedules </a:t>
            </a:r>
            <a:r>
              <a:rPr lang="en-US" altLang="zh-CN" sz="1200" dirty="0" smtClean="0">
                <a:cs typeface="Calibri" panose="020F0502020204030204" pitchFamily="34" charset="0"/>
              </a:rPr>
              <a:t>a Responding </a:t>
            </a:r>
            <a:r>
              <a:rPr lang="en-US" altLang="zh-CN" sz="1200" dirty="0">
                <a:cs typeface="Calibri" panose="020F0502020204030204" pitchFamily="34" charset="0"/>
              </a:rPr>
              <a:t>STA by using a sort of temporary AID that corresponds to the </a:t>
            </a:r>
            <a:r>
              <a:rPr lang="en-US" altLang="zh-CN" sz="1200" dirty="0" smtClean="0">
                <a:cs typeface="Calibri" panose="020F0502020204030204" pitchFamily="34" charset="0"/>
              </a:rPr>
              <a:t>RU tone set allocation </a:t>
            </a:r>
            <a:r>
              <a:rPr lang="en-US" altLang="zh-CN" sz="1200" dirty="0">
                <a:cs typeface="Calibri" panose="020F0502020204030204" pitchFamily="34" charset="0"/>
              </a:rPr>
              <a:t>the STA used 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 smtClean="0">
                <a:cs typeface="Calibri" panose="020F0502020204030204" pitchFamily="34" charset="0"/>
              </a:rPr>
              <a:t>By the indexes </a:t>
            </a:r>
            <a:r>
              <a:rPr lang="en-US" altLang="zh-CN" sz="1000" dirty="0">
                <a:cs typeface="Calibri" panose="020F0502020204030204" pitchFamily="34" charset="0"/>
              </a:rPr>
              <a:t>of RU Tone </a:t>
            </a:r>
            <a:r>
              <a:rPr lang="en-US" altLang="zh-CN" sz="1000" dirty="0" smtClean="0">
                <a:cs typeface="Calibri" panose="020F0502020204030204" pitchFamily="34" charset="0"/>
              </a:rPr>
              <a:t>Sets that correspond </a:t>
            </a:r>
            <a:r>
              <a:rPr lang="en-US" altLang="zh-CN" sz="1000" dirty="0">
                <a:cs typeface="Calibri" panose="020F0502020204030204" pitchFamily="34" charset="0"/>
              </a:rPr>
              <a:t>to RU Tone Set with a single feedback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b="1" dirty="0">
                <a:cs typeface="Calibri" panose="020F0502020204030204" pitchFamily="34" charset="0"/>
              </a:rPr>
              <a:t>Easy </a:t>
            </a:r>
            <a:r>
              <a:rPr lang="en-US" altLang="zh-CN" sz="1200" b="1" dirty="0">
                <a:solidFill>
                  <a:schemeClr val="tx1"/>
                </a:solidFill>
                <a:cs typeface="Calibri" panose="020F0502020204030204" pitchFamily="34" charset="0"/>
              </a:rPr>
              <a:t>Collision detection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Calibri" panose="020F0502020204030204" pitchFamily="34" charset="0"/>
              </a:rPr>
              <a:t>AP considers as correct only </a:t>
            </a:r>
            <a:r>
              <a:rPr lang="en-US" altLang="zh-CN" sz="1000" dirty="0" smtClean="0">
                <a:cs typeface="Calibri" panose="020F0502020204030204" pitchFamily="34" charset="0"/>
              </a:rPr>
              <a:t>a </a:t>
            </a:r>
            <a:r>
              <a:rPr lang="en-US" altLang="zh-CN" sz="1000" b="1" dirty="0">
                <a:cs typeface="Calibri" panose="020F0502020204030204" pitchFamily="34" charset="0"/>
              </a:rPr>
              <a:t>single feedback </a:t>
            </a:r>
            <a:r>
              <a:rPr lang="en-US" altLang="zh-CN" sz="1000" dirty="0" smtClean="0">
                <a:cs typeface="Calibri" panose="020F0502020204030204" pitchFamily="34" charset="0"/>
              </a:rPr>
              <a:t>(</a:t>
            </a:r>
            <a:r>
              <a:rPr lang="en-US" sz="1000" dirty="0" smtClean="0">
                <a:cs typeface="Calibri" panose="020F0502020204030204" pitchFamily="34" charset="0"/>
              </a:rPr>
              <a:t>responses </a:t>
            </a:r>
            <a:r>
              <a:rPr lang="en-US" sz="1000" dirty="0">
                <a:cs typeface="Calibri" panose="020F0502020204030204" pitchFamily="34" charset="0"/>
              </a:rPr>
              <a:t>Y </a:t>
            </a:r>
            <a:r>
              <a:rPr lang="en-US" sz="1000" dirty="0" smtClean="0">
                <a:cs typeface="Calibri" panose="020F0502020204030204" pitchFamily="34" charset="0"/>
              </a:rPr>
              <a:t>and N means collision, thus no scheduling for such index</a:t>
            </a:r>
            <a:r>
              <a:rPr lang="en-US" altLang="zh-CN" sz="1000" dirty="0" smtClean="0">
                <a:cs typeface="Calibri" panose="020F0502020204030204" pitchFamily="34" charset="0"/>
              </a:rPr>
              <a:t>)</a:t>
            </a:r>
            <a:endParaRPr lang="en-US" altLang="zh-CN" sz="100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b="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cs typeface="Calibri" panose="020F0502020204030204" pitchFamily="34" charset="0"/>
              </a:rPr>
              <a:t>Top Benefits</a:t>
            </a:r>
            <a:endParaRPr lang="en-US" altLang="zh-CN" sz="1800" dirty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Calibri" panose="020F0502020204030204" pitchFamily="34" charset="0"/>
              </a:rPr>
              <a:t>Greater efficiency (see next slides), changes limited to </a:t>
            </a:r>
            <a:r>
              <a:rPr lang="en-US" altLang="zh-CN" sz="1400" dirty="0" smtClean="0">
                <a:cs typeface="Calibri" panose="020F0502020204030204" pitchFamily="34" charset="0"/>
              </a:rPr>
              <a:t>MAC.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100" dirty="0"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0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7923213" cy="501216"/>
          </a:xfrm>
        </p:spPr>
        <p:txBody>
          <a:bodyPr/>
          <a:lstStyle/>
          <a:p>
            <a:r>
              <a:rPr lang="fr-FR" sz="2800" dirty="0"/>
              <a:t>RA-NFRP Illustration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2447834" y="2551835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1489477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NFRP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kumimoji="0" lang="fr-FR" sz="1000" kern="0" dirty="0" err="1">
                <a:solidFill>
                  <a:srgbClr val="FF0000"/>
                </a:solidFill>
                <a:latin typeface="Calibri" panose="020F0502020204030204"/>
              </a:rPr>
              <a:t>starting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AID = 0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1806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10" name="Straight Arrow Connector 9"/>
          <p:cNvCxnSpPr>
            <a:stCxn id="9" idx="2"/>
            <a:endCxn id="8" idx="0"/>
          </p:cNvCxnSpPr>
          <p:nvPr/>
        </p:nvCxnSpPr>
        <p:spPr bwMode="auto">
          <a:xfrm>
            <a:off x="1789954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39671" y="325808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9662" y="3521272"/>
            <a:ext cx="1193680" cy="216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collided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7834" y="276862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3738383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chemeClr val="tx1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839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124812" y="4922554"/>
            <a:ext cx="362485" cy="5701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 rot="16200000">
            <a:off x="601917" y="3411008"/>
            <a:ext cx="10727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Primary 20MHz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 channel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(242 tones)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121331" y="2519553"/>
            <a:ext cx="358884" cy="606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 flipV="1">
            <a:off x="1121331" y="4995863"/>
            <a:ext cx="7560840" cy="36794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47843" y="303756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54064" y="4747191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25" name="TextBox 24"/>
          <p:cNvSpPr txBox="1"/>
          <p:nvPr/>
        </p:nvSpPr>
        <p:spPr>
          <a:xfrm>
            <a:off x="2438400" y="427518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46572" y="4054672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dirty="0"/>
              <a:t>NDP (sent by </a:t>
            </a:r>
            <a:r>
              <a:rPr lang="en-US" dirty="0"/>
              <a:t>STA</a:t>
            </a:r>
            <a:r>
              <a:rPr lang="en-US" baseline="-25000" dirty="0"/>
              <a:t>20</a:t>
            </a:r>
            <a:r>
              <a:rPr lang="en-US" dirty="0"/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17247" y="2559936"/>
            <a:ext cx="2001690" cy="896361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r>
              <a:rPr kumimoji="0" lang="fr-FR" sz="1000" dirty="0">
                <a:solidFill>
                  <a:prstClr val="black"/>
                </a:solidFill>
                <a:latin typeface="Calibri" panose="020F0502020204030204"/>
              </a:rPr>
              <a:t>Data frame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(sent by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1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17247" y="3493524"/>
            <a:ext cx="2001690" cy="797398"/>
          </a:xfrm>
          <a:prstGeom prst="rect">
            <a:avLst/>
          </a:prstGeom>
          <a:pattFill prst="wdUpDiag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endParaRPr lang="en-US" sz="10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4268905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Basic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schedule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RUs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by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using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RU_TONE_SET_INDEX 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lvl="0" algn="ctr"/>
            <a:endParaRPr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21234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39" name="Straight Arrow Connector 38"/>
          <p:cNvCxnSpPr>
            <a:stCxn id="38" idx="2"/>
            <a:endCxn id="37" idx="0"/>
          </p:cNvCxnSpPr>
          <p:nvPr/>
        </p:nvCxnSpPr>
        <p:spPr bwMode="auto">
          <a:xfrm>
            <a:off x="4569382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4904240" y="4921416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7306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863197" y="4921416"/>
            <a:ext cx="409079" cy="6839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82531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7801212" y="2525254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Multi-STA BA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53541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46" name="Straight Arrow Connector 45"/>
          <p:cNvCxnSpPr>
            <a:stCxn id="45" idx="2"/>
            <a:endCxn id="44" idx="0"/>
          </p:cNvCxnSpPr>
          <p:nvPr/>
        </p:nvCxnSpPr>
        <p:spPr bwMode="auto">
          <a:xfrm>
            <a:off x="8101689" y="2341566"/>
            <a:ext cx="1" cy="18368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7324554" y="4927117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357620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7042524" y="2863797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7042524" y="3803273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6214202" y="4471173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55" name="Rounded Rectangle 54"/>
          <p:cNvSpPr/>
          <p:nvPr/>
        </p:nvSpPr>
        <p:spPr bwMode="auto">
          <a:xfrm>
            <a:off x="1511521" y="3791514"/>
            <a:ext cx="526580" cy="53963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18801" y="1385147"/>
            <a:ext cx="2135185" cy="602607"/>
          </a:xfrm>
          <a:prstGeom prst="wedgeRoundRectCallout">
            <a:avLst>
              <a:gd name="adj1" fmla="val -10219"/>
              <a:gd name="adj2" fmla="val 13861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RA-NFRP identification :</a:t>
            </a:r>
          </a:p>
          <a:p>
            <a:r>
              <a:rPr lang="fr-FR" sz="1400" dirty="0" err="1"/>
              <a:t>starting</a:t>
            </a:r>
            <a:r>
              <a:rPr lang="fr-FR" sz="1400" dirty="0"/>
              <a:t> AID = 0, 2047, …</a:t>
            </a:r>
          </a:p>
        </p:txBody>
      </p:sp>
      <p:sp>
        <p:nvSpPr>
          <p:cNvPr id="58" name="Left Brace 57"/>
          <p:cNvSpPr/>
          <p:nvPr/>
        </p:nvSpPr>
        <p:spPr>
          <a:xfrm rot="10800000">
            <a:off x="3698300" y="2537188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Left Brace 58"/>
          <p:cNvSpPr/>
          <p:nvPr/>
        </p:nvSpPr>
        <p:spPr>
          <a:xfrm rot="10800000">
            <a:off x="3698300" y="3022685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Left Brace 59"/>
          <p:cNvSpPr/>
          <p:nvPr/>
        </p:nvSpPr>
        <p:spPr>
          <a:xfrm rot="10800000">
            <a:off x="3698300" y="3527327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Left Brace 60"/>
          <p:cNvSpPr/>
          <p:nvPr/>
        </p:nvSpPr>
        <p:spPr>
          <a:xfrm rot="10800000">
            <a:off x="3698300" y="4061331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3875368" y="2577564"/>
            <a:ext cx="304800" cy="31944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3862187" y="3080812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3862187" y="3555561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3884800" y="4123270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2386569" y="1223800"/>
            <a:ext cx="2550737" cy="970364"/>
          </a:xfrm>
          <a:prstGeom prst="wedgeRoundRectCallout">
            <a:avLst>
              <a:gd name="adj1" fmla="val -24301"/>
              <a:gd name="adj2" fmla="val 7974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access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- select </a:t>
            </a:r>
            <a:r>
              <a:rPr lang="en-GB" sz="1400" dirty="0"/>
              <a:t>random RU Tone Set index </a:t>
            </a:r>
            <a:r>
              <a:rPr lang="en-GB" sz="1400" dirty="0" smtClean="0"/>
              <a:t>(e.g. using </a:t>
            </a:r>
            <a:r>
              <a:rPr lang="en-GB" sz="1400" dirty="0" err="1" smtClean="0"/>
              <a:t>backoff</a:t>
            </a:r>
            <a:r>
              <a:rPr lang="en-GB" sz="1400" dirty="0" smtClean="0"/>
              <a:t>) </a:t>
            </a:r>
            <a:endParaRPr lang="en-GB" sz="1400" dirty="0"/>
          </a:p>
          <a:p>
            <a:r>
              <a:rPr lang="en-GB" sz="1400" dirty="0"/>
              <a:t>- </a:t>
            </a:r>
            <a:r>
              <a:rPr lang="en-GB" sz="1200" dirty="0" smtClean="0"/>
              <a:t>FEEDBACK_STATUS </a:t>
            </a:r>
            <a:r>
              <a:rPr lang="en-GB" sz="1400" dirty="0" smtClean="0"/>
              <a:t>is </a:t>
            </a:r>
            <a:r>
              <a:rPr lang="en-GB" sz="1400" dirty="0"/>
              <a:t>random</a:t>
            </a:r>
            <a:endParaRPr lang="fr-FR" sz="1400" dirty="0"/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5060306" y="1413190"/>
            <a:ext cx="2142833" cy="775976"/>
          </a:xfrm>
          <a:prstGeom prst="wedgeRoundRectCallout">
            <a:avLst>
              <a:gd name="adj1" fmla="val -49869"/>
              <a:gd name="adj2" fmla="val 10839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Basic</a:t>
            </a:r>
            <a:r>
              <a:rPr kumimoji="0" lang="fr-FR" sz="1400" b="0" i="0" u="sng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TF </a:t>
            </a:r>
            <a:r>
              <a:rPr kumimoji="0" lang="fr-FR" sz="1400" b="0" i="0" u="sng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scheduling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AP </a:t>
            </a:r>
            <a:r>
              <a:rPr lang="en-GB" sz="1400" dirty="0"/>
              <a:t>schedules STAs using RU Tone Set index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cxnSp>
        <p:nvCxnSpPr>
          <p:cNvPr id="73" name="Elbow Connector 72"/>
          <p:cNvCxnSpPr>
            <a:stCxn id="64" idx="6"/>
            <a:endCxn id="35" idx="1"/>
          </p:cNvCxnSpPr>
          <p:nvPr/>
        </p:nvCxnSpPr>
        <p:spPr bwMode="auto">
          <a:xfrm>
            <a:off x="4180168" y="2737285"/>
            <a:ext cx="1137079" cy="270832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Elbow Connector 75"/>
          <p:cNvCxnSpPr>
            <a:stCxn id="66" idx="6"/>
            <a:endCxn id="36" idx="1"/>
          </p:cNvCxnSpPr>
          <p:nvPr/>
        </p:nvCxnSpPr>
        <p:spPr bwMode="auto">
          <a:xfrm>
            <a:off x="4166987" y="3715458"/>
            <a:ext cx="1150260" cy="17676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3446"/>
              </p:ext>
            </p:extLst>
          </p:nvPr>
        </p:nvGraphicFramePr>
        <p:xfrm>
          <a:off x="413971" y="5181569"/>
          <a:ext cx="8501429" cy="144395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038">
                  <a:extLst>
                    <a:ext uri="{9D8B030D-6E8A-4147-A177-3AD203B41FA5}">
                      <a16:colId xmlns:a16="http://schemas.microsoft.com/office/drawing/2014/main" val="4110197116"/>
                    </a:ext>
                  </a:extLst>
                </a:gridCol>
                <a:gridCol w="2648391">
                  <a:extLst>
                    <a:ext uri="{9D8B030D-6E8A-4147-A177-3AD203B41FA5}">
                      <a16:colId xmlns:a16="http://schemas.microsoft.com/office/drawing/2014/main" val="3575825591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303607925"/>
                    </a:ext>
                  </a:extLst>
                </a:gridCol>
              </a:tblGrid>
              <a:tr h="264250">
                <a:tc>
                  <a:txBody>
                    <a:bodyPr/>
                    <a:lstStyle/>
                    <a:p>
                      <a:r>
                        <a:rPr lang="fr-FR" sz="1200" dirty="0"/>
                        <a:t>Case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NDP Feedback </a:t>
                      </a:r>
                      <a:r>
                        <a:rPr lang="fr-FR" sz="1200" dirty="0" err="1"/>
                        <a:t>detection</a:t>
                      </a:r>
                      <a:r>
                        <a:rPr lang="fr-FR" sz="1200" dirty="0"/>
                        <a:t> by AP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Comment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03747"/>
                  </a:ext>
                </a:extLst>
              </a:tr>
              <a:tr h="31401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correct </a:t>
                      </a:r>
                      <a:r>
                        <a:rPr lang="fr-FR" sz="1200" dirty="0" smtClean="0"/>
                        <a:t>(single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One single STA </a:t>
                      </a:r>
                      <a:r>
                        <a:rPr lang="fr-FR" sz="1200" dirty="0" err="1"/>
                        <a:t>transmits</a:t>
                      </a:r>
                      <a:r>
                        <a:rPr lang="fr-FR" sz="1200" dirty="0"/>
                        <a:t> a TB NDP Feedback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0970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Not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used</a:t>
                      </a:r>
                      <a:r>
                        <a:rPr lang="fr-FR" sz="1200" dirty="0" smtClean="0"/>
                        <a:t> (no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No </a:t>
                      </a:r>
                      <a:r>
                        <a:rPr lang="fr-FR" sz="1200" dirty="0" err="1"/>
                        <a:t>further</a:t>
                      </a:r>
                      <a:r>
                        <a:rPr lang="fr-FR" sz="1200" dirty="0"/>
                        <a:t> RU </a:t>
                      </a:r>
                      <a:r>
                        <a:rPr lang="fr-FR" sz="1200" dirty="0" err="1"/>
                        <a:t>scheduled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2643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correct </a:t>
                      </a: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!! 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(2 </a:t>
                      </a:r>
                      <a:r>
                        <a:rPr lang="fr-FR" sz="1050" dirty="0" err="1" smtClean="0">
                          <a:solidFill>
                            <a:srgbClr val="FF0000"/>
                          </a:solidFill>
                        </a:rPr>
                        <a:t>STAs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 use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050" baseline="0" dirty="0" err="1" smtClean="0">
                          <a:solidFill>
                            <a:srgbClr val="FF0000"/>
                          </a:solidFill>
                        </a:rPr>
                        <a:t>same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feedback value)</a:t>
                      </a:r>
                      <a:endParaRPr lang="fr-FR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RA-NFRP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not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detect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the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error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 ! :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collided data will not be acknowledged</a:t>
                      </a:r>
                      <a:endParaRPr lang="fr-FR" sz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08612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Error</a:t>
                      </a:r>
                      <a:r>
                        <a:rPr lang="fr-FR" sz="1200" dirty="0" smtClean="0"/>
                        <a:t> (</a:t>
                      </a:r>
                      <a:r>
                        <a:rPr lang="fr-FR" sz="1200" dirty="0" err="1" smtClean="0"/>
                        <a:t>two</a:t>
                      </a:r>
                      <a:r>
                        <a:rPr lang="fr-FR" sz="1200" dirty="0" smtClean="0"/>
                        <a:t> feedbacks)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 </a:t>
                      </a:r>
                      <a:r>
                        <a:rPr lang="fr-FR" sz="1200" dirty="0" err="1"/>
                        <a:t>tone</a:t>
                      </a:r>
                      <a:r>
                        <a:rPr lang="fr-FR" sz="1200" dirty="0"/>
                        <a:t> sets </a:t>
                      </a:r>
                      <a:r>
                        <a:rPr lang="fr-FR" sz="1200" dirty="0" err="1"/>
                        <a:t>used</a:t>
                      </a:r>
                      <a:r>
                        <a:rPr lang="fr-FR" sz="1200" dirty="0"/>
                        <a:t> as Feedback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smtClean="0"/>
                        <a:t>(</a:t>
                      </a:r>
                      <a:r>
                        <a:rPr lang="fr-FR" sz="1200" baseline="0" dirty="0" err="1" smtClean="0"/>
                        <a:t>tones</a:t>
                      </a:r>
                      <a:r>
                        <a:rPr lang="fr-FR" sz="1200" baseline="0" dirty="0" smtClean="0"/>
                        <a:t> for </a:t>
                      </a:r>
                      <a:r>
                        <a:rPr lang="fr-FR" sz="1200" baseline="0" dirty="0"/>
                        <a:t>0 and </a:t>
                      </a:r>
                      <a:r>
                        <a:rPr lang="fr-FR" sz="1200" baseline="0" dirty="0" smtClean="0"/>
                        <a:t>1, </a:t>
                      </a:r>
                      <a:r>
                        <a:rPr lang="fr-FR" sz="1200" baseline="0" dirty="0" err="1" smtClean="0"/>
                        <a:t>so</a:t>
                      </a:r>
                      <a:r>
                        <a:rPr lang="fr-FR" sz="1200" baseline="0" dirty="0" smtClean="0"/>
                        <a:t> feedback=3)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6230"/>
                  </a:ext>
                </a:extLst>
              </a:tr>
            </a:tbl>
          </a:graphicData>
        </a:graphic>
      </p:graphicFrame>
      <p:sp>
        <p:nvSpPr>
          <p:cNvPr id="84" name="Down Arrow 83"/>
          <p:cNvSpPr/>
          <p:nvPr/>
        </p:nvSpPr>
        <p:spPr bwMode="auto">
          <a:xfrm>
            <a:off x="3862187" y="4583964"/>
            <a:ext cx="242423" cy="56762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394471" y="3647984"/>
            <a:ext cx="340193" cy="591353"/>
            <a:chOff x="-1102193" y="2431332"/>
            <a:chExt cx="340193" cy="591353"/>
          </a:xfrm>
        </p:grpSpPr>
        <p:cxnSp>
          <p:nvCxnSpPr>
            <p:cNvPr id="86" name="Straight Connector 85"/>
            <p:cNvCxnSpPr/>
            <p:nvPr/>
          </p:nvCxnSpPr>
          <p:spPr bwMode="auto">
            <a:xfrm>
              <a:off x="-1066800" y="2438400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H="1">
              <a:off x="-1102193" y="2431332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Rectangle 10"/>
          <p:cNvSpPr/>
          <p:nvPr/>
        </p:nvSpPr>
        <p:spPr>
          <a:xfrm>
            <a:off x="5487779" y="3655052"/>
            <a:ext cx="171536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Collided Data frame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(sent by at least 2 STAs)</a:t>
            </a:r>
          </a:p>
        </p:txBody>
      </p:sp>
      <p:sp>
        <p:nvSpPr>
          <p:cNvPr id="6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6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GB" dirty="0"/>
              <a:t>RA-NFRP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0813" cy="35074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RA-NFRP is a very efficient RA mechanism : </a:t>
            </a:r>
            <a:endParaRPr lang="en-GB" sz="20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Early Collision detection: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performed on NDP </a:t>
            </a:r>
            <a:r>
              <a:rPr lang="en-GB" sz="1400" dirty="0" smtClean="0">
                <a:latin typeface="+mj-lt"/>
                <a:cs typeface="Calibri" panose="020F0502020204030204" pitchFamily="34" charset="0"/>
              </a:rPr>
              <a:t>feedback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(not during Data transmission) : reduce wasted data </a:t>
            </a:r>
            <a:r>
              <a:rPr lang="en-GB" sz="1400" dirty="0" smtClean="0">
                <a:latin typeface="+mj-lt"/>
                <a:cs typeface="Calibri" panose="020F0502020204030204" pitchFamily="34" charset="0"/>
              </a:rPr>
              <a:t>RUs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Enhanced collision detection: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half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of collisions are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detected 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(</a:t>
            </a:r>
            <a:r>
              <a:rPr lang="en-GB" sz="1400" dirty="0">
                <a:solidFill>
                  <a:schemeClr val="tx1"/>
                </a:solidFill>
              </a:rPr>
              <a:t>e.g. </a:t>
            </a:r>
            <a:r>
              <a:rPr lang="en-GB" sz="1400" dirty="0" smtClean="0">
                <a:solidFill>
                  <a:schemeClr val="tx1"/>
                </a:solidFill>
              </a:rPr>
              <a:t>when RU Tone Sets </a:t>
            </a:r>
            <a:r>
              <a:rPr lang="en-GB" sz="1400" dirty="0">
                <a:solidFill>
                  <a:schemeClr val="tx1"/>
                </a:solidFill>
              </a:rPr>
              <a:t>made of two groups of tones)”</a:t>
            </a:r>
            <a:endParaRPr lang="en-US" sz="14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Calibri" panose="020F0502020204030204" pitchFamily="34" charset="0"/>
              </a:rPr>
              <a:t>Detection of Empty NDP RU will avoid having empty data RU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 smtClean="0"/>
              <a:t>Pascal Viger, </a:t>
            </a:r>
            <a:r>
              <a:rPr lang="en-GB" altLang="zh-CN" dirty="0"/>
              <a:t>Canon,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50459"/>
              </p:ext>
            </p:extLst>
          </p:nvPr>
        </p:nvGraphicFramePr>
        <p:xfrm>
          <a:off x="1219200" y="3657600"/>
          <a:ext cx="6713539" cy="1899920"/>
        </p:xfrm>
        <a:graphic>
          <a:graphicData uri="http://schemas.openxmlformats.org/drawingml/2006/table">
            <a:tbl>
              <a:tblPr firstRow="1" lastCol="1" bandRow="1">
                <a:tableStyleId>{17292A2E-F333-43FB-9621-5CBBE7FDCDCB}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06162636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12192053"/>
                    </a:ext>
                  </a:extLst>
                </a:gridCol>
                <a:gridCol w="1207323">
                  <a:extLst>
                    <a:ext uri="{9D8B030D-6E8A-4147-A177-3AD203B41FA5}">
                      <a16:colId xmlns:a16="http://schemas.microsoft.com/office/drawing/2014/main" val="1972522189"/>
                    </a:ext>
                  </a:extLst>
                </a:gridCol>
                <a:gridCol w="973935">
                  <a:extLst>
                    <a:ext uri="{9D8B030D-6E8A-4147-A177-3AD203B41FA5}">
                      <a16:colId xmlns:a16="http://schemas.microsoft.com/office/drawing/2014/main" val="2775959744"/>
                    </a:ext>
                  </a:extLst>
                </a:gridCol>
                <a:gridCol w="1085040">
                  <a:extLst>
                    <a:ext uri="{9D8B030D-6E8A-4147-A177-3AD203B41FA5}">
                      <a16:colId xmlns:a16="http://schemas.microsoft.com/office/drawing/2014/main" val="754948464"/>
                    </a:ext>
                  </a:extLst>
                </a:gridCol>
                <a:gridCol w="1085040">
                  <a:extLst>
                    <a:ext uri="{9D8B030D-6E8A-4147-A177-3AD203B41FA5}">
                      <a16:colId xmlns:a16="http://schemas.microsoft.com/office/drawing/2014/main" val="21776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Efficiency for RA scheme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0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Empty NDP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Collided NDP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Empty data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Collided data 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Global efficiency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26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UORA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26%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37%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4666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RA-NFRP + Basic TF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26% / 2 = 13%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rgbClr val="FF0000"/>
                          </a:solidFill>
                        </a:rPr>
                        <a:t>74%</a:t>
                      </a:r>
                      <a:endParaRPr lang="en-GB" sz="1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55734"/>
                  </a:ext>
                </a:extLst>
              </a:tr>
            </a:tbl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2474121" y="5663504"/>
            <a:ext cx="2250279" cy="752154"/>
          </a:xfrm>
          <a:prstGeom prst="wedgeRoundRectCallout">
            <a:avLst>
              <a:gd name="adj1" fmla="val 68469"/>
              <a:gd name="adj2" fmla="val -680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The 37% of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empty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NDP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4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Tones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are not </a:t>
            </a:r>
            <a:r>
              <a:rPr kumimoji="0" lang="fr-FR" sz="14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scheduled</a:t>
            </a:r>
            <a:r>
              <a:rPr kumimoji="0" lang="fr-FR" sz="14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for data</a:t>
            </a:r>
            <a:endParaRPr lang="fr-FR" sz="1400" dirty="0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029200" y="5738278"/>
            <a:ext cx="2135185" cy="602607"/>
          </a:xfrm>
          <a:prstGeom prst="wedgeRoundRectCallout">
            <a:avLst>
              <a:gd name="adj1" fmla="val 7767"/>
              <a:gd name="adj2" fmla="val -9203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26% of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Aloha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collision, </a:t>
            </a:r>
            <a:r>
              <a:rPr kumimoji="0" lang="fr-FR" sz="14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halfed</a:t>
            </a: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by 2-bit feedback</a:t>
            </a:r>
            <a:endParaRPr lang="fr-FR" sz="1400" dirty="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7315200" y="5663504"/>
            <a:ext cx="1478768" cy="421632"/>
          </a:xfrm>
          <a:prstGeom prst="wedgeRoundRectCallout">
            <a:avLst>
              <a:gd name="adj1" fmla="val -37200"/>
              <a:gd name="adj2" fmla="val -8748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= 37 / (37 + 26/2)</a:t>
            </a:r>
            <a:endParaRPr lang="fr-FR" sz="1400" dirty="0"/>
          </a:p>
        </p:txBody>
      </p:sp>
      <p:sp>
        <p:nvSpPr>
          <p:cNvPr id="12" name="Curved Up Arrow 11"/>
          <p:cNvSpPr/>
          <p:nvPr/>
        </p:nvSpPr>
        <p:spPr bwMode="auto">
          <a:xfrm>
            <a:off x="4419600" y="5245231"/>
            <a:ext cx="1599406" cy="234006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2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RA-NFRP </a:t>
            </a:r>
            <a:r>
              <a:rPr lang="fr-FR" dirty="0" err="1"/>
              <a:t>scalability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As only </a:t>
            </a:r>
            <a:r>
              <a:rPr lang="en-GB" sz="2000" dirty="0" smtClean="0"/>
              <a:t>energy </a:t>
            </a:r>
            <a:r>
              <a:rPr lang="en-GB" sz="2000" dirty="0">
                <a:solidFill>
                  <a:schemeClr val="tx1"/>
                </a:solidFill>
              </a:rPr>
              <a:t>is received </a:t>
            </a:r>
            <a:r>
              <a:rPr lang="en-GB" sz="2000" dirty="0"/>
              <a:t>as NFRP feedback, AP needs to  know what kind of </a:t>
            </a:r>
            <a:r>
              <a:rPr lang="en-GB" sz="2000" dirty="0" smtClean="0"/>
              <a:t>station </a:t>
            </a:r>
            <a:r>
              <a:rPr lang="en-GB" sz="2000" dirty="0"/>
              <a:t>it will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room in ‘User Info’ field of NFRP format to </a:t>
            </a:r>
            <a:r>
              <a:rPr lang="en-GB" sz="2000" dirty="0" smtClean="0">
                <a:solidFill>
                  <a:schemeClr val="tx1"/>
                </a:solidFill>
              </a:rPr>
              <a:t>signal</a:t>
            </a:r>
            <a:r>
              <a:rPr lang="en-GB" sz="2000" dirty="0" smtClean="0"/>
              <a:t> </a:t>
            </a:r>
            <a:r>
              <a:rPr lang="en-GB" sz="2000" dirty="0"/>
              <a:t>the technologies to schedule/trigger subsequent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9 bits in the reserved field (see examples in Annex slide </a:t>
            </a:r>
            <a:r>
              <a:rPr lang="en-GB" sz="1800" dirty="0" smtClean="0"/>
              <a:t>15)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Could be used to signal a given technology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Basic 11ax TF, Basic 11be TF, future version, … </a:t>
            </a:r>
          </a:p>
          <a:p>
            <a:pPr marL="914400" lvl="2" indent="0"/>
            <a:r>
              <a:rPr lang="en-GB" sz="1600" dirty="0"/>
              <a:t>or given service or usage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multi-AP TF…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 smtClean="0"/>
              <a:t>Pascal Viger, </a:t>
            </a:r>
            <a:r>
              <a:rPr lang="en-GB" altLang="zh-CN" dirty="0"/>
              <a:t>Canon, et al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document presented a Random Access procedure for 11be, on top of NFRP mechanism.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Efficiency is close to 74%</a:t>
            </a:r>
            <a:r>
              <a:rPr lang="en-US" altLang="zh-CN" sz="2000" dirty="0"/>
              <a:t>, extremely greater than the legacy UORA (37%).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Scalable</a:t>
            </a:r>
            <a:r>
              <a:rPr lang="en-US" altLang="zh-CN" sz="2000" dirty="0"/>
              <a:t> to future versions of the 802.11 standard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We think 802.11be would largely benefit from such mechanism.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802.11be </a:t>
            </a:r>
            <a:r>
              <a:rPr lang="en-US" sz="2000" dirty="0" smtClean="0"/>
              <a:t>allows NFRP mechanism to support a Random-Access allocation </a:t>
            </a:r>
            <a:r>
              <a:rPr lang="en-US" sz="2000" dirty="0"/>
              <a:t>?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 smtClean="0"/>
              <a:t>STAs randomly select </a:t>
            </a:r>
            <a:r>
              <a:rPr lang="en-US" sz="1600" dirty="0" smtClean="0"/>
              <a:t>an </a:t>
            </a:r>
            <a:r>
              <a:rPr lang="en-US" sz="1600" dirty="0" smtClean="0"/>
              <a:t>RU Tone Set Index and a Feedback Status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 smtClean="0"/>
              <a:t>STAs that </a:t>
            </a:r>
            <a:r>
              <a:rPr lang="en-US" sz="1600" dirty="0" smtClean="0"/>
              <a:t>win </a:t>
            </a:r>
            <a:r>
              <a:rPr lang="en-US" sz="1600" dirty="0" smtClean="0"/>
              <a:t>NFRP contention are </a:t>
            </a:r>
            <a:r>
              <a:rPr lang="en-US" sz="1600" dirty="0" smtClean="0"/>
              <a:t>then scheduled </a:t>
            </a:r>
            <a:r>
              <a:rPr lang="en-US" sz="1600" dirty="0" smtClean="0"/>
              <a:t>by their RU Tone set Index.</a:t>
            </a:r>
          </a:p>
          <a:p>
            <a:pPr marL="457200" lvl="1" indent="0" defTabSz="914400">
              <a:buClrTx/>
              <a:buSzTx/>
              <a:buNone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Note: This 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is 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an </a:t>
            </a:r>
            <a:r>
              <a:rPr lang="en-US" altLang="zh-CN" sz="1600" kern="0" smtClean="0">
                <a:solidFill>
                  <a:srgbClr val="000000"/>
                </a:solidFill>
                <a:latin typeface="Times New Roman"/>
              </a:rPr>
              <a:t>R2 feature.</a:t>
            </a:r>
            <a:endParaRPr lang="en-GB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9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85141</TotalTime>
  <Words>1446</Words>
  <Application>Microsoft Office PowerPoint</Application>
  <PresentationFormat>On-screen Show (4:3)</PresentationFormat>
  <Paragraphs>269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Gothic</vt:lpstr>
      <vt:lpstr>ＭＳ Ｐゴシック</vt:lpstr>
      <vt:lpstr>Arial</vt:lpstr>
      <vt:lpstr>Arial Unicode MS</vt:lpstr>
      <vt:lpstr>Calibre Semibold</vt:lpstr>
      <vt:lpstr>Calibri</vt:lpstr>
      <vt:lpstr>华文细黑</vt:lpstr>
      <vt:lpstr>Symbol</vt:lpstr>
      <vt:lpstr>Times New Roman</vt:lpstr>
      <vt:lpstr>Office Theme</vt:lpstr>
      <vt:lpstr>Document</vt:lpstr>
      <vt:lpstr>Random Access for 11be</vt:lpstr>
      <vt:lpstr>Outline</vt:lpstr>
      <vt:lpstr>Key points</vt:lpstr>
      <vt:lpstr>Proposal: Random-Access NFRP (RA-NFRP)</vt:lpstr>
      <vt:lpstr>RA-NFRP Illustration</vt:lpstr>
      <vt:lpstr>RA-NFRP Efficiency</vt:lpstr>
      <vt:lpstr>RA-NFRP scalability</vt:lpstr>
      <vt:lpstr>Summary</vt:lpstr>
      <vt:lpstr>PowerPoint Presentation</vt:lpstr>
      <vt:lpstr>PowerPoint Presentation</vt:lpstr>
      <vt:lpstr>Recall: UL OFDMA-based Random Access (UORA)</vt:lpstr>
      <vt:lpstr>Recall : 802.11ax NFRP procedure</vt:lpstr>
      <vt:lpstr>NFRP TF format (802.11ax)</vt:lpstr>
      <vt:lpstr>RA-NFRP Advantages</vt:lpstr>
      <vt:lpstr>RA-NFRP TF format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for 802.11be</dc:title>
  <dc:creator>stephane.baron@crf.canon.fr</dc:creator>
  <cp:lastModifiedBy>VIGER Pascal</cp:lastModifiedBy>
  <cp:revision>1243</cp:revision>
  <cp:lastPrinted>2019-09-13T12:35:55Z</cp:lastPrinted>
  <dcterms:created xsi:type="dcterms:W3CDTF">2015-10-31T00:33:08Z</dcterms:created>
  <dcterms:modified xsi:type="dcterms:W3CDTF">2021-04-23T12:39:08Z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