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548" r:id="rId3"/>
    <p:sldId id="393" r:id="rId4"/>
    <p:sldId id="424" r:id="rId5"/>
    <p:sldId id="564" r:id="rId6"/>
    <p:sldId id="565" r:id="rId7"/>
    <p:sldId id="568" r:id="rId8"/>
    <p:sldId id="571" r:id="rId9"/>
    <p:sldId id="566" r:id="rId10"/>
    <p:sldId id="572" r:id="rId11"/>
    <p:sldId id="567" r:id="rId12"/>
    <p:sldId id="569" r:id="rId13"/>
    <p:sldId id="57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905" autoAdjust="0"/>
    <p:restoredTop sz="95271" autoAdjust="0"/>
  </p:normalViewPr>
  <p:slideViewPr>
    <p:cSldViewPr>
      <p:cViewPr varScale="1">
        <p:scale>
          <a:sx n="117" d="100"/>
          <a:sy n="117" d="100"/>
        </p:scale>
        <p:origin x="159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237161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6304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2019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sz="1800" dirty="0" smtClean="0"/>
              <a:t>December 2020</a:t>
            </a:r>
            <a:endParaRPr lang="en-US" altLang="zh-CN" sz="18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802.11-20/1901r1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December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ambiguity function, range Doppler map and link level simulation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2020-12-15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53597"/>
              </p:ext>
            </p:extLst>
          </p:nvPr>
        </p:nvGraphicFramePr>
        <p:xfrm>
          <a:off x="876300" y="315903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Sun 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of ambiguity function, range Doppler map and link level simulation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495800"/>
            <a:ext cx="7772400" cy="1828800"/>
          </a:xfrm>
        </p:spPr>
        <p:txBody>
          <a:bodyPr/>
          <a:lstStyle/>
          <a:p>
            <a:r>
              <a:rPr lang="en-US" altLang="zh-CN" sz="1800" dirty="0" smtClean="0"/>
              <a:t>In the above figure, the waveform generation, transmitter, channel and receiver are same with the corresponding modules in slide 7.</a:t>
            </a:r>
          </a:p>
          <a:p>
            <a:r>
              <a:rPr lang="en-US" altLang="zh-CN" sz="1800" dirty="0" smtClean="0"/>
              <a:t>Some details of the signal processing part is shown,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c</a:t>
            </a:r>
            <a:r>
              <a:rPr lang="en-US" altLang="zh-CN" sz="1600" b="0" dirty="0" smtClean="0"/>
              <a:t>orrelation receiver could be used to generate the range Doppler map,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 detector is adopted to estimate target’s parameters,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p</a:t>
            </a:r>
            <a:r>
              <a:rPr lang="en-US" altLang="zh-CN" sz="1600" b="0" dirty="0" smtClean="0"/>
              <a:t>erformance analysis is done to evaluation the sensing results.</a:t>
            </a:r>
          </a:p>
          <a:p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5" y="1903413"/>
            <a:ext cx="9144000" cy="254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of ambiguity function, range Doppler map and link level simulation  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059561"/>
              </p:ext>
            </p:extLst>
          </p:nvPr>
        </p:nvGraphicFramePr>
        <p:xfrm>
          <a:off x="76200" y="2021840"/>
          <a:ext cx="8991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6576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Name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Cons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Ambiguity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function(range Doppler map generated with matched filter receiver)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It is the output of the matched filter receiver, and it compensates the delay and Doppler simultaneously to achieve the maximum output.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The 2 D matrix also indicates the correlation result with different Doppler shifts between transmitting signal and receiving signal.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It is a fundamental theoretical analysis of sequence/waveforms.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computation complexity.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Range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Doppler map generated with correlation receiver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Similar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output with matched filter receiver, but the computation complexity is much lower.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Suitable for pulse signal (e.g. the way sequence could be transmitted in the TRN).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Suitable to be evaluated in a link level simulation.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It is a result with certain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Doppler shift and if you want to have a comprehensive analysis with all possible Doppler shifts, many different Doppler shifts are need to be tested.  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96913" y="51054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fontAlgn="ctr" hangingPunct="1"/>
            <a:r>
              <a:rPr lang="en-US" altLang="zh-CN" sz="1600" b="0" dirty="0"/>
              <a:t>Link level simulation </a:t>
            </a:r>
            <a:endParaRPr lang="zh-CN" altLang="zh-CN" sz="1600" b="0" dirty="0"/>
          </a:p>
          <a:p>
            <a:pPr indent="342900" eaLnBrk="1" fontAlgn="t" hangingPunct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Range Doppler map (no matter generated with matched filter receiver or correlation receiver) is part of the link level simulation.</a:t>
            </a:r>
          </a:p>
          <a:p>
            <a:pPr indent="342900" eaLnBrk="1" fontAlgn="t" hangingPunct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Accuracy </a:t>
            </a:r>
            <a:r>
              <a:rPr lang="en-US" altLang="zh-CN" sz="1400" b="0" dirty="0"/>
              <a:t>vs. SNR could </a:t>
            </a:r>
            <a:r>
              <a:rPr lang="en-US" altLang="zh-CN" sz="1400" b="0" dirty="0" smtClean="0"/>
              <a:t>provide further insight of the </a:t>
            </a:r>
            <a:r>
              <a:rPr lang="en-US" altLang="zh-CN" sz="1400" b="0" dirty="0"/>
              <a:t>sensing </a:t>
            </a:r>
            <a:r>
              <a:rPr lang="en-US" altLang="zh-CN" sz="1400" b="0" dirty="0" smtClean="0"/>
              <a:t>performance in different application scenarios and sensing architecture. </a:t>
            </a:r>
            <a:endParaRPr lang="zh-CN" altLang="zh-CN" sz="1400" b="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05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 relationship between ambiguity function, range Doppler map (generated with correlation receiver) and link level simulation is discussed and shown.</a:t>
            </a:r>
            <a:endParaRPr lang="en-US" altLang="zh-CN" sz="2000" dirty="0"/>
          </a:p>
          <a:p>
            <a:r>
              <a:rPr lang="en-US" altLang="zh-CN" sz="2000" dirty="0" smtClean="0"/>
              <a:t>The ambiguity function is a fundamental theoretical analysis of waveform/sequence. It shows the output of the matched filter receiver and also indicates the output of correlator with different Doppler shifts.</a:t>
            </a:r>
          </a:p>
          <a:p>
            <a:r>
              <a:rPr lang="en-US" altLang="zh-CN" sz="2000" dirty="0" smtClean="0"/>
              <a:t>The link level simulation is able to investigate the sensing performance in different sensing applications with different sensing architecture.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22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b="0" dirty="0"/>
              <a:t>[1] 11-20-1328-00-SENS-discussion-on-wlan-sensing-sequence-design.pptx</a:t>
            </a:r>
          </a:p>
          <a:p>
            <a:pPr marL="0" indent="0" latinLnBrk="1">
              <a:buNone/>
            </a:pPr>
            <a:r>
              <a:rPr lang="en-US" altLang="zh-CN" sz="1800" b="0" dirty="0"/>
              <a:t>[2] 11-20-1444-00-SENS-Golay Sequences and Ambiguity </a:t>
            </a:r>
            <a:r>
              <a:rPr lang="en-US" altLang="zh-CN" sz="1800" b="0" dirty="0" smtClean="0"/>
              <a:t>Function.pptx</a:t>
            </a:r>
          </a:p>
          <a:p>
            <a:pPr marL="0" indent="0" latinLnBrk="1"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 smtClean="0"/>
              <a:t>11-20-1529-00-SENS-discussion-on-wlan-sensing-sequence-design-follow-up</a:t>
            </a:r>
            <a:endParaRPr lang="en-US" altLang="zh-CN" sz="1800" b="0" dirty="0"/>
          </a:p>
          <a:p>
            <a:pPr marL="0" indent="0" latinLnBrk="1">
              <a:buNone/>
            </a:pPr>
            <a:r>
              <a:rPr lang="en-US" altLang="zh-CN" sz="1800" b="0" dirty="0" smtClean="0"/>
              <a:t>[4] </a:t>
            </a:r>
            <a:r>
              <a:rPr lang="en-US" altLang="zh-CN" sz="1800" b="0" dirty="0" err="1"/>
              <a:t>Skolnik</a:t>
            </a:r>
            <a:r>
              <a:rPr lang="en-US" altLang="zh-CN" sz="1800" b="0" dirty="0"/>
              <a:t> M I. Introduction to radar systems[M]. New York: </a:t>
            </a:r>
            <a:r>
              <a:rPr lang="en-US" altLang="zh-CN" sz="1800" b="0" dirty="0" err="1"/>
              <a:t>McGraw-hill</a:t>
            </a:r>
            <a:r>
              <a:rPr lang="en-US" altLang="zh-CN" sz="1800" b="0" dirty="0"/>
              <a:t>, 1980.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[5] </a:t>
            </a:r>
            <a:r>
              <a:rPr lang="en-US" altLang="zh-CN" sz="1800" b="0" dirty="0" err="1"/>
              <a:t>Mahafza</a:t>
            </a:r>
            <a:r>
              <a:rPr lang="en-US" altLang="zh-CN" sz="1800" b="0" dirty="0"/>
              <a:t> B R. Radar systems analysis and design using MATLAB[M]. CRC press, 2002</a:t>
            </a:r>
            <a:r>
              <a:rPr lang="en-US" altLang="zh-CN" sz="1800" b="0" dirty="0" smtClean="0"/>
              <a:t>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[6] </a:t>
            </a:r>
            <a:r>
              <a:rPr lang="en-US" altLang="zh-CN" sz="1800" b="0" dirty="0"/>
              <a:t>11-20-1642-00-00bf-wlan-sensing-link-level-simulation.pptx</a:t>
            </a:r>
          </a:p>
          <a:p>
            <a:pPr marL="0" indent="0" latinLnBrk="1">
              <a:buNone/>
            </a:pPr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4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53398"/>
            <a:ext cx="7772400" cy="4142601"/>
          </a:xfrm>
        </p:spPr>
        <p:txBody>
          <a:bodyPr/>
          <a:lstStyle/>
          <a:p>
            <a:r>
              <a:rPr lang="en-US" sz="2000" dirty="0" smtClean="0"/>
              <a:t>Abstract </a:t>
            </a:r>
          </a:p>
          <a:p>
            <a:r>
              <a:rPr lang="en-GB" sz="2000" dirty="0" smtClean="0"/>
              <a:t>Ambiguity function</a:t>
            </a:r>
          </a:p>
          <a:p>
            <a:r>
              <a:rPr lang="en-US" sz="2000" dirty="0" smtClean="0"/>
              <a:t>Range Doppler map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range Doppler map generated with two types of </a:t>
            </a:r>
            <a:r>
              <a:rPr lang="en-US" altLang="zh-CN" sz="1800" b="0" dirty="0" smtClean="0"/>
              <a:t>receivers</a:t>
            </a:r>
            <a:endParaRPr lang="en-US" sz="18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Range Doppler map generated with correlation receiver </a:t>
            </a:r>
          </a:p>
          <a:p>
            <a:r>
              <a:rPr lang="en-US" altLang="zh-CN" sz="2000" dirty="0" smtClean="0"/>
              <a:t>Link level simulation </a:t>
            </a:r>
            <a:endParaRPr lang="en-US" altLang="zh-CN" sz="160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information of link level simulation could </a:t>
            </a:r>
            <a:r>
              <a:rPr lang="en-US" altLang="zh-CN" sz="1800" b="0" dirty="0" smtClean="0"/>
              <a:t>provide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relationship between range Doppler map and link level </a:t>
            </a:r>
            <a:r>
              <a:rPr lang="en-US" altLang="zh-CN" sz="1800" b="0" dirty="0" smtClean="0"/>
              <a:t>simulation</a:t>
            </a:r>
          </a:p>
          <a:p>
            <a:r>
              <a:rPr lang="en-US" altLang="zh-CN" sz="2000" dirty="0"/>
              <a:t>Comparison of ambiguity function, range Doppler map and link level simulation </a:t>
            </a:r>
            <a:endParaRPr lang="en-GB" sz="2000" dirty="0"/>
          </a:p>
          <a:p>
            <a:r>
              <a:rPr lang="en-GB" sz="2000" dirty="0" smtClean="0"/>
              <a:t>Summary </a:t>
            </a:r>
          </a:p>
          <a:p>
            <a:r>
              <a:rPr lang="en-GB" sz="2000" dirty="0" smtClean="0"/>
              <a:t>References</a:t>
            </a:r>
            <a:endParaRPr lang="en-GB" sz="2000" dirty="0"/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Ambiguity function, micro Doppler map and link level simulation </a:t>
            </a:r>
            <a:r>
              <a:rPr lang="en-US" altLang="zh-CN" dirty="0" smtClean="0"/>
              <a:t>have </a:t>
            </a:r>
            <a:r>
              <a:rPr lang="en-US" altLang="zh-CN" dirty="0" smtClean="0"/>
              <a:t>been discussed in previous presentations[1-3].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the </a:t>
            </a:r>
            <a:r>
              <a:rPr lang="en-US" altLang="zh-CN" dirty="0" smtClean="0"/>
              <a:t>relationships </a:t>
            </a:r>
            <a:r>
              <a:rPr lang="en-US" altLang="zh-CN" dirty="0" smtClean="0"/>
              <a:t>among ambiguity function, range Doppler map and link level simulation </a:t>
            </a:r>
            <a:r>
              <a:rPr lang="en-US" altLang="zh-CN" dirty="0" smtClean="0"/>
              <a:t>are further </a:t>
            </a:r>
            <a:r>
              <a:rPr lang="en-US" altLang="zh-CN" dirty="0" smtClean="0"/>
              <a:t>discussed and presented.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内容占位符 2"/>
              <p:cNvSpPr txBox="1">
                <a:spLocks/>
              </p:cNvSpPr>
              <p:nvPr/>
            </p:nvSpPr>
            <p:spPr bwMode="auto">
              <a:xfrm>
                <a:off x="696913" y="1866900"/>
                <a:ext cx="7772400" cy="4457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kern="0" dirty="0" smtClean="0"/>
                  <a:t>Ambiguity function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is one of the most </a:t>
                </a: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important/fundamental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tools for radar waveform </a:t>
                </a: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design and analysis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. </a:t>
                </a: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It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is a </a:t>
                </a:r>
                <a:r>
                  <a:rPr lang="en-US" altLang="zh-CN" sz="1800" kern="0" dirty="0"/>
                  <a:t>two-dimensional </a:t>
                </a:r>
                <a:r>
                  <a:rPr lang="en-US" altLang="zh-CN" sz="1800" kern="0" dirty="0" smtClean="0"/>
                  <a:t>function of </a:t>
                </a:r>
                <a:r>
                  <a:rPr lang="en-US" altLang="zh-CN" sz="1800" kern="0" dirty="0"/>
                  <a:t>time delay and Doppler </a:t>
                </a:r>
                <a:r>
                  <a:rPr lang="en-US" altLang="zh-CN" sz="1800" kern="0" dirty="0" smtClean="0"/>
                  <a:t>shift, </a:t>
                </a:r>
                <a:r>
                  <a:rPr lang="en-US" altLang="zh-CN" sz="1800" kern="0" dirty="0"/>
                  <a:t>showing the output of the received signal through </a:t>
                </a:r>
                <a:r>
                  <a:rPr lang="en-US" altLang="zh-CN" sz="1800" kern="0" dirty="0" smtClean="0"/>
                  <a:t>matched </a:t>
                </a:r>
                <a:r>
                  <a:rPr lang="en-US" altLang="zh-CN" sz="1800" kern="0" dirty="0"/>
                  <a:t>filter, and is defined </a:t>
                </a:r>
                <a:r>
                  <a:rPr lang="en-US" altLang="zh-CN" sz="1800" kern="0" dirty="0" smtClean="0"/>
                  <a:t>as[4,5]</a:t>
                </a:r>
                <a:endParaRPr lang="en-US" altLang="zh-CN" sz="1800" kern="0" dirty="0"/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60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𝝌</m:t>
                              </m:r>
                              <m:d>
                                <m:d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𝝉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altLang="zh-CN" sz="1600" b="1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zh-CN" sz="160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60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b>
                                <m:sup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𝒔</m:t>
                                  </m:r>
                                  <m:d>
                                    <m:d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𝝉</m:t>
                                      </m:r>
                                    </m:e>
                                  </m:d>
                                </m:e>
                              </m:nary>
                              <m:sSup>
                                <m:sSup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𝒋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sSub>
                                    <m:sSub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  <m:r>
                                <a:rPr lang="en-US" altLang="zh-CN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m:rPr>
                                  <m:nor/>
                                </m:rPr>
                                <a:rPr lang="en-US" altLang="zh-CN" sz="1600" kern="0" dirty="0">
                                  <a:solidFill>
                                    <a:srgbClr val="000000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altLang="zh-CN" sz="1600" b="1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0"/>
                  </a:spcAft>
                  <a:buFontTx/>
                  <a:buChar char="•"/>
                </a:pP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Ambiguity function also indicates the output of a correlation receiver, each row along the delay axis is the correlation result with different Doppler shifts.</a:t>
                </a:r>
                <a:endParaRPr lang="en-US" altLang="zh-CN" sz="1800" kern="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4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913" y="1866900"/>
                <a:ext cx="7772400" cy="4457700"/>
              </a:xfrm>
              <a:prstGeom prst="rect">
                <a:avLst/>
              </a:prstGeom>
              <a:blipFill rotWithShape="0">
                <a:blip r:embed="rId3"/>
                <a:stretch>
                  <a:fillRect l="-471" t="-683" r="-706" b="-36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7"/>
          <p:cNvGrpSpPr/>
          <p:nvPr/>
        </p:nvGrpSpPr>
        <p:grpSpPr>
          <a:xfrm>
            <a:off x="3163094" y="3886200"/>
            <a:ext cx="2894012" cy="1723488"/>
            <a:chOff x="722586" y="4025400"/>
            <a:chExt cx="2981740" cy="2255470"/>
          </a:xfrm>
        </p:grpSpPr>
        <p:pic>
          <p:nvPicPr>
            <p:cNvPr id="47" name="图片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2586" y="4025400"/>
              <a:ext cx="2981740" cy="2160000"/>
            </a:xfrm>
            <a:prstGeom prst="rect">
              <a:avLst/>
            </a:prstGeom>
          </p:spPr>
        </p:pic>
        <p:sp>
          <p:nvSpPr>
            <p:cNvPr id="48" name="文本框 5"/>
            <p:cNvSpPr txBox="1"/>
            <p:nvPr/>
          </p:nvSpPr>
          <p:spPr>
            <a:xfrm>
              <a:off x="2448986" y="5918371"/>
              <a:ext cx="942119" cy="362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Delay</a:t>
              </a:r>
              <a:endParaRPr lang="en-US" dirty="0"/>
            </a:p>
          </p:txBody>
        </p:sp>
        <p:sp>
          <p:nvSpPr>
            <p:cNvPr id="49" name="文本框 6"/>
            <p:cNvSpPr txBox="1"/>
            <p:nvPr/>
          </p:nvSpPr>
          <p:spPr>
            <a:xfrm>
              <a:off x="925944" y="5833870"/>
              <a:ext cx="7383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Doppler</a:t>
              </a:r>
              <a:endParaRPr lang="en-US" dirty="0"/>
            </a:p>
          </p:txBody>
        </p:sp>
      </p:grpSp>
      <p:sp>
        <p:nvSpPr>
          <p:cNvPr id="5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 Ambiguity function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range Doppler map generated with two types of receivers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91000"/>
          </a:xfrm>
        </p:spPr>
        <p:txBody>
          <a:bodyPr/>
          <a:lstStyle/>
          <a:p>
            <a:r>
              <a:rPr lang="en-US" altLang="zh-CN" sz="1800" dirty="0" smtClean="0">
                <a:solidFill>
                  <a:srgbClr val="0000FF"/>
                </a:solidFill>
              </a:rPr>
              <a:t>Correlation receiver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0000FF"/>
                </a:solidFill>
              </a:rPr>
              <a:t>matched filter </a:t>
            </a:r>
            <a:r>
              <a:rPr lang="en-US" altLang="zh-CN" sz="1800" dirty="0" smtClean="0"/>
              <a:t>receiver are two types of receivers could be adopted in sensing to generate range Doppler map.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For matched filter receiver, the range Doppler map generated by the receiver is the ambiguity function! If the signal is long enough, range and speed information could be estimated simultaneously.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For correlation receiver, fast time, slow time processing is used to generate the range Doppler map. The </a:t>
            </a:r>
            <a:r>
              <a:rPr lang="en-US" altLang="zh-CN" sz="1800" dirty="0"/>
              <a:t>correlation </a:t>
            </a:r>
            <a:r>
              <a:rPr lang="en-US" altLang="zh-CN" sz="1800" dirty="0" smtClean="0"/>
              <a:t>result </a:t>
            </a:r>
            <a:r>
              <a:rPr lang="en-US" altLang="zh-CN" sz="1800" dirty="0"/>
              <a:t>of </a:t>
            </a:r>
            <a:r>
              <a:rPr lang="en-US" altLang="zh-CN" sz="1800" dirty="0" smtClean="0"/>
              <a:t>each pulse </a:t>
            </a:r>
            <a:r>
              <a:rPr lang="en-US" altLang="zh-CN" sz="1800" dirty="0"/>
              <a:t>with different Doppler shift is indicated in the ambiguity </a:t>
            </a:r>
            <a:r>
              <a:rPr lang="en-US" altLang="zh-CN" sz="1800" dirty="0" smtClean="0"/>
              <a:t>function!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According the discussion in [3], correlation receiver is more likely to be adopted in WLAN sensing. So, in the following slides of the presentation, the discussion is mainly focused on correlation receiver.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3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Doppler map generated with correlation receiver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503613"/>
            <a:ext cx="7772400" cy="2971800"/>
          </a:xfrm>
        </p:spPr>
        <p:txBody>
          <a:bodyPr/>
          <a:lstStyle/>
          <a:p>
            <a:r>
              <a:rPr lang="en-US" altLang="zh-CN" sz="1400" dirty="0" smtClean="0"/>
              <a:t>To generate a range Doppler map with correlation receiver, many parameters need to be set as follows.</a:t>
            </a:r>
            <a:endParaRPr lang="en-US" altLang="zh-CN" sz="1200" b="0" dirty="0" smtClean="0"/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Number of pulses</a:t>
            </a:r>
          </a:p>
          <a:p>
            <a:pPr indent="0">
              <a:buNone/>
            </a:pPr>
            <a:r>
              <a:rPr lang="en-US" altLang="zh-CN" sz="1200" b="0" dirty="0" smtClean="0"/>
              <a:t>This parameter defines the pulses used for integration, and its maximum value </a:t>
            </a:r>
            <a:r>
              <a:rPr lang="en-US" altLang="zh-CN" sz="1200" b="0" dirty="0"/>
              <a:t>is usually limited </a:t>
            </a:r>
            <a:r>
              <a:rPr lang="en-US" altLang="zh-CN" sz="1200" b="0" dirty="0" smtClean="0"/>
              <a:t>by the channel coherent time(CPI).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Pulse repetition interval or frequency</a:t>
            </a:r>
          </a:p>
          <a:p>
            <a:pPr indent="0">
              <a:buNone/>
            </a:pPr>
            <a:r>
              <a:rPr lang="en-US" altLang="zh-CN" sz="1200" b="0" dirty="0" smtClean="0"/>
              <a:t>This parameter limit the maximum Doppler shift could be detected. 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Target information</a:t>
            </a:r>
          </a:p>
          <a:p>
            <a:pPr indent="0">
              <a:buNone/>
            </a:pPr>
            <a:r>
              <a:rPr lang="en-US" altLang="zh-CN" sz="1200" b="0" dirty="0"/>
              <a:t>The range and speed information </a:t>
            </a:r>
            <a:r>
              <a:rPr lang="en-US" altLang="zh-CN" sz="1200" b="0" dirty="0" smtClean="0"/>
              <a:t>of target(s) need </a:t>
            </a:r>
            <a:r>
              <a:rPr lang="en-US" altLang="zh-CN" sz="1200" b="0" dirty="0"/>
              <a:t>to be set in order to generate a range Doppler map</a:t>
            </a:r>
            <a:r>
              <a:rPr lang="en-US" altLang="zh-CN" sz="1200" b="0" dirty="0" smtClean="0"/>
              <a:t>.</a:t>
            </a:r>
            <a:endParaRPr lang="en-US" altLang="zh-CN" sz="1400" b="0" dirty="0"/>
          </a:p>
          <a:p>
            <a:r>
              <a:rPr lang="en-US" altLang="zh-CN" sz="1400" dirty="0"/>
              <a:t>For each range Doppler map generated with correlation receiver, </a:t>
            </a:r>
            <a:r>
              <a:rPr lang="en-US" altLang="zh-CN" sz="1400" dirty="0" smtClean="0"/>
              <a:t> one (or more) target(s) is(are) needed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For each individual target, the Doppler component is usually constant during the CPI. It is hard to investigate all the possible Doppler shift in a range Doppler map generated with correlation receiver !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52600"/>
            <a:ext cx="6781800" cy="1895227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134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/>
              <a:t>L</a:t>
            </a:r>
            <a:r>
              <a:rPr lang="en-GB" sz="2800" kern="0" dirty="0" smtClean="0"/>
              <a:t>ink level simulation </a:t>
            </a:r>
            <a:endParaRPr lang="en-GB" sz="2800" kern="0" dirty="0">
              <a:solidFill>
                <a:srgbClr val="0000FF"/>
              </a:solidFill>
            </a:endParaRPr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57200" y="1637383"/>
            <a:ext cx="8458200" cy="4763417"/>
            <a:chOff x="457200" y="1561183"/>
            <a:chExt cx="8458200" cy="4763417"/>
          </a:xfrm>
        </p:grpSpPr>
        <p:grpSp>
          <p:nvGrpSpPr>
            <p:cNvPr id="4" name="组合 3"/>
            <p:cNvGrpSpPr/>
            <p:nvPr/>
          </p:nvGrpSpPr>
          <p:grpSpPr>
            <a:xfrm>
              <a:off x="457200" y="1561183"/>
              <a:ext cx="8458200" cy="4763417"/>
              <a:chOff x="457200" y="1561183"/>
              <a:chExt cx="8458200" cy="4763417"/>
            </a:xfrm>
          </p:grpSpPr>
          <p:grpSp>
            <p:nvGrpSpPr>
              <p:cNvPr id="141" name="组合 140"/>
              <p:cNvGrpSpPr/>
              <p:nvPr/>
            </p:nvGrpSpPr>
            <p:grpSpPr>
              <a:xfrm>
                <a:off x="457200" y="1561183"/>
                <a:ext cx="1975028" cy="2153302"/>
                <a:chOff x="666130" y="1097408"/>
                <a:chExt cx="2902500" cy="2449496"/>
              </a:xfrm>
            </p:grpSpPr>
            <p:sp>
              <p:nvSpPr>
                <p:cNvPr id="180" name="圆角矩形 179"/>
                <p:cNvSpPr/>
                <p:nvPr/>
              </p:nvSpPr>
              <p:spPr>
                <a:xfrm>
                  <a:off x="666130" y="1097408"/>
                  <a:ext cx="2902500" cy="244949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3">
                    <a:lumMod val="75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 </a:t>
                  </a:r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Waveform generation</a:t>
                  </a:r>
                </a:p>
                <a:p>
                  <a:pPr marL="87312"/>
                  <a:r>
                    <a:rPr lang="en-US" sz="14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 </a:t>
                  </a:r>
                  <a:endParaRPr lang="en-US" sz="14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181" name="圆角矩形 180"/>
                <p:cNvSpPr/>
                <p:nvPr/>
              </p:nvSpPr>
              <p:spPr>
                <a:xfrm>
                  <a:off x="762881" y="1789502"/>
                  <a:ext cx="2708999" cy="1381627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Type (new sequence, new waveform, WLAN PPDU,…)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(PRI, BW, 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s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duration…)</a:t>
                  </a:r>
                </a:p>
              </p:txBody>
            </p:sp>
          </p:grpSp>
          <p:grpSp>
            <p:nvGrpSpPr>
              <p:cNvPr id="142" name="组合 141"/>
              <p:cNvGrpSpPr/>
              <p:nvPr/>
            </p:nvGrpSpPr>
            <p:grpSpPr>
              <a:xfrm>
                <a:off x="2825572" y="1561183"/>
                <a:ext cx="1975028" cy="2208174"/>
                <a:chOff x="3950743" y="970049"/>
                <a:chExt cx="2838384" cy="2511916"/>
              </a:xfrm>
            </p:grpSpPr>
            <p:sp>
              <p:nvSpPr>
                <p:cNvPr id="177" name="圆角矩形 176"/>
                <p:cNvSpPr/>
                <p:nvPr/>
              </p:nvSpPr>
              <p:spPr>
                <a:xfrm>
                  <a:off x="3950743" y="970049"/>
                  <a:ext cx="2838384" cy="251191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 </a:t>
                  </a:r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Transmitter</a:t>
                  </a:r>
                </a:p>
              </p:txBody>
            </p:sp>
            <p:sp>
              <p:nvSpPr>
                <p:cNvPr id="178" name="圆角矩形 177"/>
                <p:cNvSpPr/>
                <p:nvPr/>
              </p:nvSpPr>
              <p:spPr>
                <a:xfrm>
                  <a:off x="4045356" y="1662143"/>
                  <a:ext cx="2649159" cy="1381627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geometry</a:t>
                  </a:r>
                </a:p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Element radiation pattern (gain)</a:t>
                  </a:r>
                </a:p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ERIP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Location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</a:t>
                  </a:r>
                </a:p>
              </p:txBody>
            </p:sp>
          </p:grpSp>
          <p:sp>
            <p:nvSpPr>
              <p:cNvPr id="143" name="右箭头 142"/>
              <p:cNvSpPr/>
              <p:nvPr/>
            </p:nvSpPr>
            <p:spPr>
              <a:xfrm>
                <a:off x="2514600" y="2451579"/>
                <a:ext cx="254468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3" name="组合 2"/>
              <p:cNvGrpSpPr/>
              <p:nvPr/>
            </p:nvGrpSpPr>
            <p:grpSpPr>
              <a:xfrm>
                <a:off x="5715000" y="4146150"/>
                <a:ext cx="2762008" cy="2170852"/>
                <a:chOff x="5935158" y="4146150"/>
                <a:chExt cx="2762008" cy="2170852"/>
              </a:xfrm>
            </p:grpSpPr>
            <p:sp>
              <p:nvSpPr>
                <p:cNvPr id="150" name="圆角矩形 149"/>
                <p:cNvSpPr/>
                <p:nvPr/>
              </p:nvSpPr>
              <p:spPr>
                <a:xfrm>
                  <a:off x="5935158" y="4146150"/>
                  <a:ext cx="2762008" cy="2170852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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</a:rPr>
                    <a:t>Receiver</a:t>
                  </a:r>
                </a:p>
              </p:txBody>
            </p:sp>
            <p:sp>
              <p:nvSpPr>
                <p:cNvPr id="151" name="圆角矩形 150"/>
                <p:cNvSpPr/>
                <p:nvPr/>
              </p:nvSpPr>
              <p:spPr>
                <a:xfrm>
                  <a:off x="6004736" y="4866955"/>
                  <a:ext cx="2626596" cy="1265875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geometry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Element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radiation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pattern (gain)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and element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errors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Location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 3" panose="05040102010807070707" pitchFamily="18" charset="2"/>
                    </a:rPr>
                    <a:t>Sampling p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arameters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(f</a:t>
                  </a:r>
                  <a:r>
                    <a:rPr lang="en-US" sz="1000" baseline="-25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s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duration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…)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153" name="圆角矩形 152"/>
              <p:cNvSpPr/>
              <p:nvPr/>
            </p:nvSpPr>
            <p:spPr>
              <a:xfrm>
                <a:off x="5137276" y="1561183"/>
                <a:ext cx="3778124" cy="2208174"/>
              </a:xfrm>
              <a:prstGeom prst="roundRect">
                <a:avLst>
                  <a:gd name="adj" fmla="val 10000"/>
                </a:avLst>
              </a:prstGeom>
              <a:solidFill>
                <a:srgbClr val="008000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  <a:sym typeface="Wingdings 2" panose="05020102010507070707" pitchFamily="18" charset="2"/>
                  </a:rPr>
                  <a:t> </a:t>
                </a:r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</a:rPr>
                  <a:t>Environment/channel model </a:t>
                </a:r>
              </a:p>
            </p:txBody>
          </p:sp>
          <p:grpSp>
            <p:nvGrpSpPr>
              <p:cNvPr id="154" name="组合 153"/>
              <p:cNvGrpSpPr>
                <a:grpSpLocks noChangeAspect="1"/>
              </p:cNvGrpSpPr>
              <p:nvPr/>
            </p:nvGrpSpPr>
            <p:grpSpPr>
              <a:xfrm>
                <a:off x="7655603" y="1877089"/>
                <a:ext cx="1158683" cy="1780509"/>
                <a:chOff x="6941287" y="1187407"/>
                <a:chExt cx="1643774" cy="2101855"/>
              </a:xfrm>
            </p:grpSpPr>
            <p:sp>
              <p:nvSpPr>
                <p:cNvPr id="171" name="圆角矩形 170"/>
                <p:cNvSpPr/>
                <p:nvPr/>
              </p:nvSpPr>
              <p:spPr>
                <a:xfrm>
                  <a:off x="6941287" y="1187407"/>
                  <a:ext cx="1643774" cy="2101855"/>
                </a:xfrm>
                <a:prstGeom prst="roundRect">
                  <a:avLst>
                    <a:gd name="adj" fmla="val 8472"/>
                  </a:avLst>
                </a:prstGeom>
                <a:solidFill>
                  <a:srgbClr val="99FF99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1100" dirty="0" smtClean="0">
                      <a:latin typeface="Book Antiqua" panose="02040602050305030304" pitchFamily="18" charset="0"/>
                    </a:rPr>
                    <a:t>Channel</a:t>
                  </a:r>
                  <a:endParaRPr lang="en-US" sz="1200" dirty="0">
                    <a:latin typeface="Book Antiqua" panose="02040602050305030304" pitchFamily="18" charset="0"/>
                  </a:endParaRPr>
                </a:p>
              </p:txBody>
            </p:sp>
            <p:pic>
              <p:nvPicPr>
                <p:cNvPr id="172" name="图片 17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51027" y="1619948"/>
                  <a:ext cx="1046038" cy="908290"/>
                </a:xfrm>
                <a:prstGeom prst="rect">
                  <a:avLst/>
                </a:prstGeom>
              </p:spPr>
            </p:pic>
            <p:pic>
              <p:nvPicPr>
                <p:cNvPr id="173" name="图片 17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51027" y="2521480"/>
                  <a:ext cx="1046038" cy="677832"/>
                </a:xfrm>
                <a:prstGeom prst="rect">
                  <a:avLst/>
                </a:prstGeom>
              </p:spPr>
            </p:pic>
            <p:sp>
              <p:nvSpPr>
                <p:cNvPr id="174" name="AutoShape 44"/>
                <p:cNvSpPr>
                  <a:spLocks noChangeArrowheads="1"/>
                </p:cNvSpPr>
                <p:nvPr/>
              </p:nvSpPr>
              <p:spPr bwMode="auto">
                <a:xfrm rot="16200000">
                  <a:off x="7917342" y="1909465"/>
                  <a:ext cx="891732" cy="312698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  <a:effectLst/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/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6846" tIns="8423" rIns="16846" bIns="8423" anchor="ctr" anchorCtr="0">
                  <a:noAutofit/>
                </a:bodyPr>
                <a:lstStyle/>
                <a:p>
                  <a:pPr algn="ctr" eaLnBrk="0" hangingPunct="0">
                    <a:buClr>
                      <a:srgbClr val="CC9900"/>
                    </a:buClr>
                  </a:pPr>
                  <a:r>
                    <a:rPr lang="en-US" altLang="zh-CN" sz="120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微软雅黑" pitchFamily="34" charset="-122"/>
                      <a:cs typeface="Arial" pitchFamily="34" charset="0"/>
                    </a:rPr>
                    <a:t>Indoor</a:t>
                  </a:r>
                </a:p>
              </p:txBody>
            </p:sp>
            <p:sp>
              <p:nvSpPr>
                <p:cNvPr id="175" name="AutoShape 44"/>
                <p:cNvSpPr>
                  <a:spLocks noChangeArrowheads="1"/>
                </p:cNvSpPr>
                <p:nvPr/>
              </p:nvSpPr>
              <p:spPr bwMode="auto">
                <a:xfrm rot="16200000">
                  <a:off x="7957436" y="2727140"/>
                  <a:ext cx="811546" cy="312698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  <a:effectLst/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/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6846" tIns="8423" rIns="16846" bIns="8423" anchor="ctr" anchorCtr="0">
                  <a:noAutofit/>
                </a:bodyPr>
                <a:lstStyle/>
                <a:p>
                  <a:pPr algn="ctr" eaLnBrk="0" hangingPunct="0">
                    <a:buClr>
                      <a:srgbClr val="CC9900"/>
                    </a:buClr>
                  </a:pPr>
                  <a:r>
                    <a:rPr lang="en-US" altLang="zh-CN" sz="120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微软雅黑" pitchFamily="34" charset="-122"/>
                      <a:cs typeface="Arial" pitchFamily="34" charset="0"/>
                    </a:rPr>
                    <a:t>Outdoor</a:t>
                  </a:r>
                </a:p>
              </p:txBody>
            </p:sp>
          </p:grpSp>
          <p:sp>
            <p:nvSpPr>
              <p:cNvPr id="155" name="右箭头 154"/>
              <p:cNvSpPr/>
              <p:nvPr/>
            </p:nvSpPr>
            <p:spPr>
              <a:xfrm>
                <a:off x="4857317" y="2451579"/>
                <a:ext cx="248083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156" name="右箭头 155"/>
              <p:cNvSpPr/>
              <p:nvPr/>
            </p:nvSpPr>
            <p:spPr>
              <a:xfrm rot="5400000">
                <a:off x="7530464" y="3770912"/>
                <a:ext cx="358371" cy="369474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157" name="右箭头 156"/>
              <p:cNvSpPr/>
              <p:nvPr/>
            </p:nvSpPr>
            <p:spPr>
              <a:xfrm flipH="1">
                <a:off x="5410200" y="5016674"/>
                <a:ext cx="248083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158" name="组合 157"/>
              <p:cNvGrpSpPr/>
              <p:nvPr/>
            </p:nvGrpSpPr>
            <p:grpSpPr>
              <a:xfrm>
                <a:off x="5219285" y="1881238"/>
                <a:ext cx="2158252" cy="1776361"/>
                <a:chOff x="8844049" y="1445435"/>
                <a:chExt cx="2741565" cy="2020705"/>
              </a:xfrm>
            </p:grpSpPr>
            <p:sp>
              <p:nvSpPr>
                <p:cNvPr id="167" name="圆角矩形 166"/>
                <p:cNvSpPr/>
                <p:nvPr/>
              </p:nvSpPr>
              <p:spPr>
                <a:xfrm>
                  <a:off x="8844049" y="1445435"/>
                  <a:ext cx="2741565" cy="2020705"/>
                </a:xfrm>
                <a:prstGeom prst="roundRect">
                  <a:avLst>
                    <a:gd name="adj" fmla="val 8472"/>
                  </a:avLst>
                </a:prstGeom>
                <a:solidFill>
                  <a:srgbClr val="99FF99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1100" dirty="0">
                      <a:solidFill>
                        <a:schemeClr val="tx1"/>
                      </a:solidFill>
                      <a:latin typeface="Book Antiqua" panose="02040602050305030304" pitchFamily="18" charset="0"/>
                    </a:rPr>
                    <a:t>Target, interference and noise</a:t>
                  </a:r>
                </a:p>
              </p:txBody>
            </p:sp>
            <p:sp>
              <p:nvSpPr>
                <p:cNvPr id="168" name="圆角矩形 167"/>
                <p:cNvSpPr/>
                <p:nvPr/>
              </p:nvSpPr>
              <p:spPr>
                <a:xfrm>
                  <a:off x="8959204" y="1768731"/>
                  <a:ext cx="2551969" cy="570551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Number of targets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(RCS, delay, velocity,…)</a:t>
                  </a:r>
                </a:p>
              </p:txBody>
            </p:sp>
            <p:sp>
              <p:nvSpPr>
                <p:cNvPr id="169" name="圆角矩形 168"/>
                <p:cNvSpPr/>
                <p:nvPr/>
              </p:nvSpPr>
              <p:spPr>
                <a:xfrm>
                  <a:off x="8959208" y="2384733"/>
                  <a:ext cx="2551966" cy="64800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Number of clutter 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(reflectivity,  delay, </a:t>
                  </a:r>
                  <a:r>
                    <a:rPr lang="en-US" sz="1000" dirty="0" err="1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AoD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</a:t>
                  </a:r>
                  <a:r>
                    <a:rPr lang="en-US" sz="1000" dirty="0" err="1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AoA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,…)</a:t>
                  </a:r>
                </a:p>
              </p:txBody>
            </p:sp>
            <p:sp>
              <p:nvSpPr>
                <p:cNvPr id="170" name="圆角矩形 169"/>
                <p:cNvSpPr/>
                <p:nvPr/>
              </p:nvSpPr>
              <p:spPr>
                <a:xfrm>
                  <a:off x="8959208" y="3091460"/>
                  <a:ext cx="2551966" cy="28800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Noise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159" name="右箭头 158"/>
              <p:cNvSpPr/>
              <p:nvPr/>
            </p:nvSpPr>
            <p:spPr>
              <a:xfrm>
                <a:off x="7413897" y="2493721"/>
                <a:ext cx="209829" cy="444021"/>
              </a:xfrm>
              <a:prstGeom prst="rightArrow">
                <a:avLst/>
              </a:prstGeom>
              <a:solidFill>
                <a:schemeClr val="bg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2" name="组合 1"/>
              <p:cNvGrpSpPr/>
              <p:nvPr/>
            </p:nvGrpSpPr>
            <p:grpSpPr>
              <a:xfrm>
                <a:off x="1371600" y="4146149"/>
                <a:ext cx="3975591" cy="2178451"/>
                <a:chOff x="2366394" y="4146149"/>
                <a:chExt cx="3975591" cy="2178451"/>
              </a:xfrm>
            </p:grpSpPr>
            <p:sp>
              <p:nvSpPr>
                <p:cNvPr id="145" name="圆角矩形 144"/>
                <p:cNvSpPr/>
                <p:nvPr/>
              </p:nvSpPr>
              <p:spPr>
                <a:xfrm>
                  <a:off x="2366394" y="4146149"/>
                  <a:ext cx="3975591" cy="2178451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0033CC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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</a:rPr>
                    <a:t>Signal processing and performance evaluation </a:t>
                  </a:r>
                  <a:endParaRPr lang="en-US" sz="1400" dirty="0" smtClean="0">
                    <a:solidFill>
                      <a:schemeClr val="bg1"/>
                    </a:solidFill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146" name="圆角矩形 145"/>
                <p:cNvSpPr/>
                <p:nvPr/>
              </p:nvSpPr>
              <p:spPr>
                <a:xfrm>
                  <a:off x="4563043" y="4791600"/>
                  <a:ext cx="1588021" cy="131752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99CCFF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Range </a:t>
                  </a:r>
                  <a:r>
                    <a:rPr lang="en-US" altLang="zh-CN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estimation </a:t>
                  </a:r>
                  <a:endPara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Velocity estimation 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Angle estimation 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 </a:t>
                  </a:r>
                </a:p>
              </p:txBody>
            </p:sp>
            <p:sp>
              <p:nvSpPr>
                <p:cNvPr id="164" name="右箭头 163"/>
                <p:cNvSpPr/>
                <p:nvPr/>
              </p:nvSpPr>
              <p:spPr>
                <a:xfrm rot="10800000">
                  <a:off x="4235668" y="5257800"/>
                  <a:ext cx="184869" cy="444020"/>
                </a:xfrm>
                <a:prstGeom prst="rightArrow">
                  <a:avLst/>
                </a:prstGeom>
                <a:solidFill>
                  <a:schemeClr val="bg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</a:endParaRPr>
                </a:p>
              </p:txBody>
            </p:sp>
            <p:sp>
              <p:nvSpPr>
                <p:cNvPr id="43" name="圆角矩形 42"/>
                <p:cNvSpPr/>
                <p:nvPr/>
              </p:nvSpPr>
              <p:spPr>
                <a:xfrm>
                  <a:off x="2546078" y="4791600"/>
                  <a:ext cx="1588021" cy="1322972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99CCFF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Range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Velocity </a:t>
                  </a:r>
                  <a:r>
                    <a:rPr lang="en-US" altLang="zh-CN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Angle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 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</p:grpSp>
        <p:sp>
          <p:nvSpPr>
            <p:cNvPr id="5" name="文本框 4"/>
            <p:cNvSpPr txBox="1"/>
            <p:nvPr/>
          </p:nvSpPr>
          <p:spPr>
            <a:xfrm>
              <a:off x="1449716" y="4581572"/>
              <a:ext cx="18132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Performance evaluation </a:t>
              </a:r>
              <a:endParaRPr lang="zh-CN" altLang="en-US" sz="1100" dirty="0">
                <a:solidFill>
                  <a:schemeClr val="bg1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442681" y="4581572"/>
              <a:ext cx="18672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Parameter estimation </a:t>
              </a:r>
              <a:endParaRPr lang="zh-CN" altLang="en-US" sz="1100" dirty="0">
                <a:solidFill>
                  <a:schemeClr val="bg1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4213" y="1169462"/>
            <a:ext cx="7772400" cy="464368"/>
          </a:xfrm>
        </p:spPr>
        <p:txBody>
          <a:bodyPr/>
          <a:lstStyle/>
          <a:p>
            <a:r>
              <a:rPr lang="en-US" altLang="zh-CN" sz="2000" dirty="0" smtClean="0"/>
              <a:t>The link level simulation proposed in [6].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0546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information of link level simulation could provide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zh-CN" sz="1800" dirty="0" smtClean="0"/>
              <a:t>Sensing performance in different applications scenarios.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results indicates the simulated sensing </a:t>
            </a:r>
            <a:r>
              <a:rPr lang="en-US" altLang="zh-CN" sz="1600" b="0" dirty="0" smtClean="0"/>
              <a:t>performance and will be helpful to evaluate the gap between simulated system performance and usage model requirements in different application scenarios.</a:t>
            </a:r>
            <a:endParaRPr lang="en-US" altLang="zh-CN" sz="1600" b="0" dirty="0"/>
          </a:p>
          <a:p>
            <a:pPr marL="0" indent="0">
              <a:buNone/>
            </a:pPr>
            <a:endParaRPr lang="en-US" altLang="zh-CN" sz="1800" b="0" dirty="0" smtClean="0"/>
          </a:p>
          <a:p>
            <a:r>
              <a:rPr lang="en-US" altLang="zh-CN" sz="1800" dirty="0" smtClean="0"/>
              <a:t>Sensing performance with different signal to noise ratio(SNR).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The result provides further insight of the performance with Accuracy vs. SNR results.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/>
          </a:p>
          <a:p>
            <a:r>
              <a:rPr lang="en-US" altLang="zh-CN" sz="1800" dirty="0" smtClean="0"/>
              <a:t>Sensing performance with different sensing architecture.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Monostatic sensing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err="1" smtClean="0"/>
              <a:t>Bistatic</a:t>
            </a:r>
            <a:r>
              <a:rPr lang="en-US" altLang="zh-CN" sz="1600" b="0" dirty="0" smtClean="0"/>
              <a:t> sensing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…</a:t>
            </a:r>
            <a:endParaRPr lang="zh-CN" altLang="en-US" sz="16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836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relationship between range </a:t>
            </a:r>
            <a:r>
              <a:rPr lang="en-US" altLang="zh-CN" dirty="0"/>
              <a:t>Doppler </a:t>
            </a:r>
            <a:r>
              <a:rPr lang="en-US" altLang="zh-CN" dirty="0" smtClean="0"/>
              <a:t>map and link level simulation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343400"/>
          </a:xfrm>
        </p:spPr>
        <p:txBody>
          <a:bodyPr/>
          <a:lstStyle/>
          <a:p>
            <a:r>
              <a:rPr lang="en-US" altLang="zh-CN" sz="1800" dirty="0" smtClean="0"/>
              <a:t>The first step of the link level simulation at the receiver is the generation of range Doppler map. So, some similar parameters are also need to be set, e.g.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Number of pulses,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Pulse repetition interval or frequency,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Target information.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r>
              <a:rPr lang="en-US" altLang="zh-CN" sz="1800" dirty="0" smtClean="0"/>
              <a:t>But in link level simulation, further processing will be done based on range Doppler map.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Detecting the range and Doppler information from the map.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Analyzing the error between estimated parameters and ground truth (accuracy).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r>
              <a:rPr lang="en-US" altLang="zh-CN" sz="1800" dirty="0"/>
              <a:t>So, the range Doppler map is part the link level </a:t>
            </a:r>
            <a:r>
              <a:rPr lang="en-US" altLang="zh-CN" sz="1800" dirty="0" smtClean="0"/>
              <a:t>simulation. With a few further steps, an end to end link level simulation could be done !</a:t>
            </a:r>
            <a:endParaRPr lang="en-US" altLang="zh-CN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925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112533</TotalTime>
  <Words>1466</Words>
  <Application>Microsoft Office PowerPoint</Application>
  <PresentationFormat>全屏显示(4:3)</PresentationFormat>
  <Paragraphs>209</Paragraphs>
  <Slides>13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ＭＳ Ｐゴシック</vt:lpstr>
      <vt:lpstr>ＭＳ Ｐゴシック</vt:lpstr>
      <vt:lpstr>微软雅黑</vt:lpstr>
      <vt:lpstr>Arial</vt:lpstr>
      <vt:lpstr>Book Antiqua</vt:lpstr>
      <vt:lpstr>Cambria Math</vt:lpstr>
      <vt:lpstr>Times New Roman</vt:lpstr>
      <vt:lpstr>Wingdings</vt:lpstr>
      <vt:lpstr>Wingdings 2</vt:lpstr>
      <vt:lpstr>Wingdings 3</vt:lpstr>
      <vt:lpstr>802-11-Submission</vt:lpstr>
      <vt:lpstr>Discussion on ambiguity function, range Doppler map and link level simulation</vt:lpstr>
      <vt:lpstr>Outline </vt:lpstr>
      <vt:lpstr>Abstract</vt:lpstr>
      <vt:lpstr> Ambiguity function</vt:lpstr>
      <vt:lpstr>The range Doppler map generated with two types of receivers</vt:lpstr>
      <vt:lpstr>Range Doppler map generated with correlation receiver </vt:lpstr>
      <vt:lpstr>PowerPoint 演示文稿</vt:lpstr>
      <vt:lpstr>The information of link level simulation could provide</vt:lpstr>
      <vt:lpstr>The relationship between range Doppler map and link level simulation</vt:lpstr>
      <vt:lpstr>Comparison of ambiguity function, range Doppler map and link level simulation </vt:lpstr>
      <vt:lpstr>Comparison of ambiguity function, range Doppler map and link level simulation  </vt:lpstr>
      <vt:lpstr>Summary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ambiguity function, range Doppler map and link level simulation</dc:title>
  <dc:creator>Rui Du</dc:creator>
  <cp:lastModifiedBy>durui (D)</cp:lastModifiedBy>
  <cp:revision>875</cp:revision>
  <cp:lastPrinted>1998-02-10T13:28:06Z</cp:lastPrinted>
  <dcterms:created xsi:type="dcterms:W3CDTF">2007-04-17T18:10:23Z</dcterms:created>
  <dcterms:modified xsi:type="dcterms:W3CDTF">2021-01-05T09:55:52Z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(3)O4gG0FSip3vNlsY8EgCZkr6oubPKPzj5xE9QlVHUpFD+KYYMt+NPj3UqVXhUdhmGdIUGZmT1
xECvErLW+7k/LQrua0g2lMpGq1762/PTTP47Bc4AVzEUKasDxEAFpWWQ/rMSyg18g9gsL8jw
PsV68CsaqG90/X/cZv19nihqGeA5fz2kcgxkVHnq1p1RXYqa4jBFNUIG1mCBHL0cbOOu/+Y+
0K3YC4pLC6sGqSdeVQ</vt:lpwstr>
  </property>
  <property fmtid="{D5CDD505-2E9C-101B-9397-08002B2CF9AE}" pid="10" name="_2015_ms_pID_7253431">
    <vt:lpwstr>TgtPFGUx0faC9nEDPMHJvqFHTBd9aoV/BP8PaH7q97PxXQT2P3T/x2
Kxl0hd9DSvNJe1Zx0rSPe4EbTJFzziBdBB/gQgcX5kdkdXqlDFcgjXynjRt8856xACIPPoXF
6dazkhkpRIaJSsr/wOo2+DwI8Y6zuKf5sLn7I7A0wsrEBWkINySrrWElVszXR2PtM4h3H6c8
HBwZG2RymyxNKBWjZqLTJRdsm3nuDzeLZBCX</vt:lpwstr>
  </property>
  <property fmtid="{D5CDD505-2E9C-101B-9397-08002B2CF9AE}" pid="11" name="_2015_ms_pID_7253432">
    <vt:lpwstr>S/8zR+01qiQjHY5Rzp1m1fU=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1608541277</vt:lpwstr>
  </property>
</Properties>
</file>