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9" r:id="rId2"/>
    <p:sldId id="548" r:id="rId3"/>
    <p:sldId id="393" r:id="rId4"/>
    <p:sldId id="424" r:id="rId5"/>
    <p:sldId id="564" r:id="rId6"/>
    <p:sldId id="565" r:id="rId7"/>
    <p:sldId id="568" r:id="rId8"/>
    <p:sldId id="571" r:id="rId9"/>
    <p:sldId id="566" r:id="rId10"/>
    <p:sldId id="572" r:id="rId11"/>
    <p:sldId id="567" r:id="rId12"/>
    <p:sldId id="569" r:id="rId13"/>
    <p:sldId id="570" r:id="rId14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nxiao (Tony, CT Lab)" initials="H(CL" lastIdx="21" clrIdx="0">
    <p:extLst>
      <p:ext uri="{19B8F6BF-5375-455C-9EA6-DF929625EA0E}">
        <p15:presenceInfo xmlns:p15="http://schemas.microsoft.com/office/powerpoint/2012/main" userId="S-1-5-21-147214757-305610072-1517763936-2976577" providerId="AD"/>
      </p:ext>
    </p:extLst>
  </p:cmAuthor>
  <p:cmAuthor id="2" name="Sadeghi, Bahareh" initials="SB" lastIdx="11" clrIdx="1">
    <p:extLst>
      <p:ext uri="{19B8F6BF-5375-455C-9EA6-DF929625EA0E}">
        <p15:presenceInfo xmlns:p15="http://schemas.microsoft.com/office/powerpoint/2012/main" userId="S-1-5-21-725345543-602162358-527237240-496782" providerId="AD"/>
      </p:ext>
    </p:extLst>
  </p:cmAuthor>
  <p:cmAuthor id="3" name="Alecsander Eitan" initials="AE" lastIdx="4" clrIdx="2">
    <p:extLst>
      <p:ext uri="{19B8F6BF-5375-455C-9EA6-DF929625EA0E}">
        <p15:presenceInfo xmlns:p15="http://schemas.microsoft.com/office/powerpoint/2012/main" userId="S::eitana@qti.qualcomm.com::e817fc15-1440-47f2-9807-cb47db72d9e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E26E0E-89D7-4B41-8378-2ED8CA3C37B7}" v="3" dt="2019-05-13T11:01:40.89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2DE63D5-997A-4646-A377-4702673A728D}" styleName="Style léger 2 - Accentuation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05" autoAdjust="0"/>
    <p:restoredTop sz="95271" autoAdjust="0"/>
  </p:normalViewPr>
  <p:slideViewPr>
    <p:cSldViewPr>
      <p:cViewPr varScale="1">
        <p:scale>
          <a:sx n="111" d="100"/>
          <a:sy n="111" d="100"/>
        </p:scale>
        <p:origin x="1770" y="9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3528" y="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34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35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ecsander Eitan" userId="e817fc15-1440-47f2-9807-cb47db72d9e5" providerId="ADAL" clId="{89F527AE-483E-468F-9B5E-CE326A757EA0}"/>
    <pc:docChg chg="undo custSel modSld">
      <pc:chgData name="Alecsander Eitan" userId="e817fc15-1440-47f2-9807-cb47db72d9e5" providerId="ADAL" clId="{89F527AE-483E-468F-9B5E-CE326A757EA0}" dt="2019-05-13T11:01:40.894" v="137"/>
      <pc:docMkLst>
        <pc:docMk/>
      </pc:docMkLst>
      <pc:sldChg chg="modSp">
        <pc:chgData name="Alecsander Eitan" userId="e817fc15-1440-47f2-9807-cb47db72d9e5" providerId="ADAL" clId="{89F527AE-483E-468F-9B5E-CE326A757EA0}" dt="2019-05-13T10:53:41.182" v="2" actId="20577"/>
        <pc:sldMkLst>
          <pc:docMk/>
          <pc:sldMk cId="0" sldId="269"/>
        </pc:sldMkLst>
        <pc:spChg chg="mod">
          <ac:chgData name="Alecsander Eitan" userId="e817fc15-1440-47f2-9807-cb47db72d9e5" providerId="ADAL" clId="{89F527AE-483E-468F-9B5E-CE326A757EA0}" dt="2019-05-13T10:53:41.182" v="2" actId="20577"/>
          <ac:spMkLst>
            <pc:docMk/>
            <pc:sldMk cId="0" sldId="269"/>
            <ac:spMk id="1031" creationId="{00000000-0000-0000-0000-000000000000}"/>
          </ac:spMkLst>
        </pc:spChg>
      </pc:sldChg>
      <pc:sldChg chg="modSp addCm modCm">
        <pc:chgData name="Alecsander Eitan" userId="e817fc15-1440-47f2-9807-cb47db72d9e5" providerId="ADAL" clId="{89F527AE-483E-468F-9B5E-CE326A757EA0}" dt="2019-05-13T11:01:02.568" v="126"/>
        <pc:sldMkLst>
          <pc:docMk/>
          <pc:sldMk cId="3144105411" sldId="525"/>
        </pc:sldMkLst>
        <pc:spChg chg="mod">
          <ac:chgData name="Alecsander Eitan" userId="e817fc15-1440-47f2-9807-cb47db72d9e5" providerId="ADAL" clId="{89F527AE-483E-468F-9B5E-CE326A757EA0}" dt="2019-05-13T10:59:54.789" v="124" actId="207"/>
          <ac:spMkLst>
            <pc:docMk/>
            <pc:sldMk cId="3144105411" sldId="525"/>
            <ac:spMk id="34820" creationId="{00000000-0000-0000-0000-000000000000}"/>
          </ac:spMkLst>
        </pc:spChg>
      </pc:sldChg>
      <pc:sldChg chg="modSp addCm modCm">
        <pc:chgData name="Alecsander Eitan" userId="e817fc15-1440-47f2-9807-cb47db72d9e5" providerId="ADAL" clId="{89F527AE-483E-468F-9B5E-CE326A757EA0}" dt="2019-05-13T11:01:40.894" v="137"/>
        <pc:sldMkLst>
          <pc:docMk/>
          <pc:sldMk cId="3048795285" sldId="532"/>
        </pc:sldMkLst>
        <pc:graphicFrameChg chg="modGraphic">
          <ac:chgData name="Alecsander Eitan" userId="e817fc15-1440-47f2-9807-cb47db72d9e5" providerId="ADAL" clId="{89F527AE-483E-468F-9B5E-CE326A757EA0}" dt="2019-05-13T11:01:32.122" v="135" actId="207"/>
          <ac:graphicFrameMkLst>
            <pc:docMk/>
            <pc:sldMk cId="3048795285" sldId="532"/>
            <ac:graphicFrameMk id="8" creationId="{D34B8928-749C-4868-8B39-80CD19C663E6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802.11-12/xxxxr0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102906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October </a:t>
            </a:r>
            <a:r>
              <a:rPr lang="en-US" dirty="0"/>
              <a:t>2019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 altLang="zh-CN"/>
              <a:t>Page </a:t>
            </a:r>
            <a:fld id="{B32ABE5F-78A6-464F-862F-1CD92CF8A9FE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321564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102906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October </a:t>
            </a:r>
            <a:r>
              <a:rPr lang="en-US" dirty="0"/>
              <a:t>2019</a:t>
            </a:r>
          </a:p>
        </p:txBody>
      </p:sp>
      <p:sp>
        <p:nvSpPr>
          <p:cNvPr id="686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zh-CN"/>
              <a:t>Page </a:t>
            </a:r>
            <a:fld id="{8E40D56C-5972-4299-BD74-FDC74F23C586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959921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400"/>
              <a:t>doc.: IEEE 802.11-12/xxxxr0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29064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400" dirty="0" smtClean="0"/>
              <a:t>October </a:t>
            </a:r>
            <a:r>
              <a:rPr lang="en-US" altLang="zh-CN" sz="1400" dirty="0"/>
              <a:t>2019</a:t>
            </a:r>
          </a:p>
        </p:txBody>
      </p:sp>
      <p:sp>
        <p:nvSpPr>
          <p:cNvPr id="6963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79B5AC8C-3DA7-4908-8A83-6F61D56018F6}" type="slidenum">
              <a:rPr lang="en-US" altLang="zh-CN"/>
              <a:pPr/>
              <a:t>1</a:t>
            </a:fld>
            <a:endParaRPr lang="en-US" altLang="zh-CN"/>
          </a:p>
        </p:txBody>
      </p:sp>
      <p:sp>
        <p:nvSpPr>
          <p:cNvPr id="6963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963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zh-CN"/>
          </a:p>
        </p:txBody>
      </p:sp>
    </p:spTree>
    <p:extLst>
      <p:ext uri="{BB962C8B-B14F-4D97-AF65-F5344CB8AC3E}">
        <p14:creationId xmlns:p14="http://schemas.microsoft.com/office/powerpoint/2010/main" val="34220251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70659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zh-CN"/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quarter" idx="1"/>
          </p:nvPr>
        </p:nvSpPr>
        <p:spPr>
          <a:xfrm>
            <a:off x="654050" y="95706"/>
            <a:ext cx="1029064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October </a:t>
            </a:r>
            <a:r>
              <a:rPr lang="en-US" dirty="0"/>
              <a:t>2019</a:t>
            </a:r>
          </a:p>
        </p:txBody>
      </p:sp>
      <p:sp>
        <p:nvSpPr>
          <p:cNvPr id="70662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147A53A5-F6EE-4983-A666-260E34C2CDD8}" type="slidenum">
              <a:rPr lang="en-US" altLang="zh-CN"/>
              <a:pPr/>
              <a:t>3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359465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6225" y="95250"/>
            <a:ext cx="2195513" cy="215900"/>
          </a:xfrm>
        </p:spPr>
        <p:txBody>
          <a:bodyPr/>
          <a:lstStyle/>
          <a:p>
            <a:pPr>
              <a:defRPr/>
            </a:pPr>
            <a:r>
              <a:rPr lang="en-CA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915988" cy="215900"/>
          </a:xfrm>
        </p:spPr>
        <p:txBody>
          <a:bodyPr/>
          <a:lstStyle/>
          <a:p>
            <a:pPr>
              <a:defRPr/>
            </a:pPr>
            <a:r>
              <a:rPr lang="en-CA"/>
              <a:t>Month Year</a:t>
            </a:r>
          </a:p>
        </p:txBody>
      </p:sp>
      <p:sp>
        <p:nvSpPr>
          <p:cNvPr id="74756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9463" y="898525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CA" altLang="zh-CN"/>
              <a:t>Page </a:t>
            </a:r>
            <a:fld id="{1D846CBF-F2E3-49CB-A496-159AB2020041}" type="slidenum">
              <a:rPr lang="en-CA" altLang="zh-CN"/>
              <a:pPr/>
              <a:t>4</a:t>
            </a:fld>
            <a:endParaRPr lang="en-CA" altLang="zh-CN"/>
          </a:p>
        </p:txBody>
      </p:sp>
      <p:sp>
        <p:nvSpPr>
          <p:cNvPr id="747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7475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44" rIns="95244"/>
          <a:lstStyle/>
          <a:p>
            <a:endParaRPr lang="fr-FR" altLang="zh-CN" dirty="0"/>
          </a:p>
        </p:txBody>
      </p:sp>
    </p:spTree>
    <p:extLst>
      <p:ext uri="{BB962C8B-B14F-4D97-AF65-F5344CB8AC3E}">
        <p14:creationId xmlns:p14="http://schemas.microsoft.com/office/powerpoint/2010/main" val="23716178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6225" y="95250"/>
            <a:ext cx="2195513" cy="215900"/>
          </a:xfrm>
        </p:spPr>
        <p:txBody>
          <a:bodyPr/>
          <a:lstStyle/>
          <a:p>
            <a:pPr>
              <a:defRPr/>
            </a:pPr>
            <a:r>
              <a:rPr lang="en-CA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915988" cy="215900"/>
          </a:xfrm>
        </p:spPr>
        <p:txBody>
          <a:bodyPr/>
          <a:lstStyle/>
          <a:p>
            <a:pPr>
              <a:defRPr/>
            </a:pPr>
            <a:r>
              <a:rPr lang="en-CA"/>
              <a:t>Month Year</a:t>
            </a:r>
          </a:p>
        </p:txBody>
      </p:sp>
      <p:sp>
        <p:nvSpPr>
          <p:cNvPr id="74756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9463" y="898525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CA" altLang="zh-CN"/>
              <a:t>Page </a:t>
            </a:r>
            <a:fld id="{1D846CBF-F2E3-49CB-A496-159AB2020041}" type="slidenum">
              <a:rPr lang="en-CA" altLang="zh-CN"/>
              <a:pPr/>
              <a:t>7</a:t>
            </a:fld>
            <a:endParaRPr lang="en-CA" altLang="zh-CN"/>
          </a:p>
        </p:txBody>
      </p:sp>
      <p:sp>
        <p:nvSpPr>
          <p:cNvPr id="747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7475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44" rIns="95244"/>
          <a:lstStyle/>
          <a:p>
            <a:endParaRPr lang="fr-FR" altLang="zh-CN" dirty="0"/>
          </a:p>
        </p:txBody>
      </p:sp>
    </p:spTree>
    <p:extLst>
      <p:ext uri="{BB962C8B-B14F-4D97-AF65-F5344CB8AC3E}">
        <p14:creationId xmlns:p14="http://schemas.microsoft.com/office/powerpoint/2010/main" val="36304785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October </a:t>
            </a:r>
            <a:r>
              <a:rPr lang="en-US" altLang="zh-CN" dirty="0"/>
              <a:t>2019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3DE2BA47-96D2-4899-B492-7F2F106C1108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271112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October </a:t>
            </a:r>
            <a:r>
              <a:rPr lang="en-US" dirty="0"/>
              <a:t>2019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E8C767A5-83ED-4849-83C8-5C85F8F1621B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83752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October </a:t>
            </a:r>
            <a:r>
              <a:rPr lang="en-US" dirty="0"/>
              <a:t>2019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B10CADCE-EBC3-46F2-95B2-33EC277EBA49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40559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November 2019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A0EBBC28-08F3-4A32-AE55-9B9A988B436A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383447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October </a:t>
            </a:r>
            <a:r>
              <a:rPr lang="en-US" dirty="0"/>
              <a:t>2019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75182C40-538F-4C32-B8B9-3FC96DB9CF81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587921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标题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9" name="日期占位符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2019</a:t>
            </a:r>
            <a:endParaRPr lang="en-US" dirty="0"/>
          </a:p>
        </p:txBody>
      </p:sp>
      <p:sp>
        <p:nvSpPr>
          <p:cNvPr id="10" name="页脚占位符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Rui Du, et al. (Huawei)</a:t>
            </a:r>
            <a:endParaRPr lang="en-US" altLang="zh-CN" dirty="0"/>
          </a:p>
        </p:txBody>
      </p:sp>
      <p:sp>
        <p:nvSpPr>
          <p:cNvPr id="11" name="灯片编号占位符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16E72C98-D8F5-4A09-9041-74D4DE6CBD42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53736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October </a:t>
            </a:r>
            <a:r>
              <a:rPr lang="en-US" dirty="0"/>
              <a:t>2019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1AA7E7F9-8B5C-49C0-89C5-479C1B71224D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75043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October </a:t>
            </a:r>
            <a:r>
              <a:rPr lang="en-US" dirty="0"/>
              <a:t>2019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1537FC33-1885-45B1-A151-EDF12B565499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40970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October </a:t>
            </a:r>
            <a:r>
              <a:rPr lang="en-US" dirty="0"/>
              <a:t>2019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E3D10149-1651-4438-9F84-94B6C3B7D233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02196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October </a:t>
            </a:r>
            <a:r>
              <a:rPr lang="en-US" dirty="0"/>
              <a:t>2019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F049EB4A-6908-46B7-BA8A-65F85C6A0FB9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657976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October </a:t>
            </a:r>
            <a:r>
              <a:rPr lang="en-US" dirty="0"/>
              <a:t>2019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724F7EE5-5FC0-45F8-BC95-9DD0354B00BD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123185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1547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r>
              <a:rPr lang="en-US" altLang="zh-CN" sz="1800" dirty="0" smtClean="0"/>
              <a:t>December 2020</a:t>
            </a:r>
            <a:endParaRPr lang="en-US" altLang="zh-CN" sz="1800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96413" y="6475413"/>
            <a:ext cx="14475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err="1" smtClean="0"/>
              <a:t>Rui</a:t>
            </a:r>
            <a:r>
              <a:rPr lang="en-US" altLang="zh-CN" dirty="0" smtClean="0"/>
              <a:t> Du, et al. (Huawei)</a:t>
            </a:r>
            <a:endParaRPr lang="en-US" altLang="zh-CN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zh-CN"/>
              <a:t>Slide </a:t>
            </a:r>
            <a:fld id="{16E72C98-D8F5-4A09-9041-74D4DE6CBD42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8153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</a:t>
            </a:r>
            <a:r>
              <a:rPr lang="en-US" sz="1800" b="1" dirty="0" smtClean="0"/>
              <a:t>.: IEEE</a:t>
            </a:r>
            <a:r>
              <a:rPr lang="en-US" sz="1800" b="1" baseline="0" dirty="0" smtClean="0"/>
              <a:t> 802.11-20/1901r0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3" r:id="rId4"/>
    <p:sldLayoutId id="2147484327" r:id="rId5"/>
    <p:sldLayoutId id="2147484328" r:id="rId6"/>
    <p:sldLayoutId id="2147484329" r:id="rId7"/>
    <p:sldLayoutId id="2147484330" r:id="rId8"/>
    <p:sldLayoutId id="2147484331" r:id="rId9"/>
    <p:sldLayoutId id="2147484332" r:id="rId10"/>
    <p:sldLayoutId id="2147484333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15479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 smtClean="0"/>
              <a:t>Decem</a:t>
            </a:r>
            <a:r>
              <a:rPr lang="en-US" altLang="zh-CN" sz="1800" dirty="0" smtClean="0"/>
              <a:t>ber 2020</a:t>
            </a:r>
            <a:endParaRPr lang="en-US" altLang="zh-CN" sz="1800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7096413" y="6475413"/>
            <a:ext cx="144751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dirty="0" err="1" smtClean="0">
                <a:solidFill>
                  <a:schemeClr val="dk1"/>
                </a:solidFill>
                <a:cs typeface="Arial"/>
              </a:rPr>
              <a:t>Rui</a:t>
            </a:r>
            <a:r>
              <a:rPr lang="en-US" altLang="zh-CN" dirty="0" smtClean="0">
                <a:solidFill>
                  <a:schemeClr val="dk1"/>
                </a:solidFill>
                <a:cs typeface="Arial"/>
              </a:rPr>
              <a:t> Du</a:t>
            </a:r>
            <a:r>
              <a:rPr lang="en-US" altLang="zh-CN" dirty="0" smtClean="0"/>
              <a:t>, et al. </a:t>
            </a:r>
            <a:r>
              <a:rPr lang="en-US" altLang="zh-CN" dirty="0"/>
              <a:t>(Huawei)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dirty="0"/>
              <a:t>Slide </a:t>
            </a:r>
            <a:fld id="{4631EADA-E89E-4D49-B48F-45F43C7ED89F}" type="slidenum">
              <a:rPr lang="en-US" altLang="zh-CN"/>
              <a:pPr/>
              <a:t>1</a:t>
            </a:fld>
            <a:endParaRPr lang="en-US" altLang="zh-CN" dirty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762000"/>
            <a:ext cx="7924800" cy="1066800"/>
          </a:xfrm>
          <a:noFill/>
        </p:spPr>
        <p:txBody>
          <a:bodyPr/>
          <a:lstStyle/>
          <a:p>
            <a:r>
              <a:rPr lang="en-US" altLang="zh-CN" dirty="0" smtClean="0"/>
              <a:t>Discussion on ambiguity function, range Doppler map and link level simulation</a:t>
            </a:r>
            <a:endParaRPr lang="en-US" altLang="zh-CN" dirty="0"/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zh-CN" sz="2000" dirty="0"/>
              <a:t>Date:</a:t>
            </a:r>
            <a:r>
              <a:rPr lang="en-US" altLang="zh-CN" sz="2000" b="0" dirty="0"/>
              <a:t> </a:t>
            </a:r>
            <a:r>
              <a:rPr lang="en-US" altLang="zh-CN" sz="2000" b="0" dirty="0" smtClean="0"/>
              <a:t>2020-12-15</a:t>
            </a:r>
            <a:endParaRPr lang="en-US" altLang="zh-CN" sz="2000" b="0" dirty="0"/>
          </a:p>
        </p:txBody>
      </p:sp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2286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zh-CN" sz="2000" b="1"/>
              <a:t>Authors:</a:t>
            </a:r>
            <a:endParaRPr lang="en-US" altLang="zh-CN" sz="2000"/>
          </a:p>
        </p:txBody>
      </p:sp>
      <p:graphicFrame>
        <p:nvGraphicFramePr>
          <p:cNvPr id="10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9653597"/>
              </p:ext>
            </p:extLst>
          </p:nvPr>
        </p:nvGraphicFramePr>
        <p:xfrm>
          <a:off x="876300" y="3159032"/>
          <a:ext cx="7239000" cy="169599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19200"/>
                <a:gridCol w="1828800"/>
              </a:tblGrid>
              <a:tr h="239486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4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Rui</a:t>
                      </a:r>
                      <a:r>
                        <a:rPr lang="en-US" altLang="zh-CN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Du</a:t>
                      </a:r>
                      <a:endParaRPr lang="en-US" altLang="zh-CN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 Technologies Co. Ltd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F3, Huawei Base, Shenzhen, China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Ray.du@Huawei.com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4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Danny Tan Kai Pin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4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Meihong</a:t>
                      </a:r>
                      <a:r>
                        <a:rPr lang="en-US" sz="1200" i="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 Zhang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4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Chenchen</a:t>
                      </a:r>
                      <a:r>
                        <a:rPr lang="en-US" altLang="zh-CN" sz="1200" i="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 Liu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4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Yingxiang</a:t>
                      </a:r>
                      <a:r>
                        <a:rPr lang="en-US" altLang="zh-CN" sz="12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Sun </a:t>
                      </a:r>
                      <a:endParaRPr lang="en-US" sz="1200" i="0" kern="1200" dirty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4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i="0" kern="1200" dirty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Comparison of ambiguity function, range Doppler map and link level simulation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4495800"/>
            <a:ext cx="7772400" cy="1828800"/>
          </a:xfrm>
        </p:spPr>
        <p:txBody>
          <a:bodyPr/>
          <a:lstStyle/>
          <a:p>
            <a:r>
              <a:rPr lang="en-US" altLang="zh-CN" sz="1800" dirty="0" smtClean="0"/>
              <a:t>In the above figure, the waveform generation, transmitter, channel and receiver are same with the corresponding modules in slide 7.</a:t>
            </a:r>
          </a:p>
          <a:p>
            <a:r>
              <a:rPr lang="en-US" altLang="zh-CN" sz="1800" dirty="0" smtClean="0"/>
              <a:t>Some details of the signal processing part is shown,</a:t>
            </a:r>
          </a:p>
          <a:p>
            <a:pPr indent="342900">
              <a:buFont typeface="Wingdings" panose="05000000000000000000" pitchFamily="2" charset="2"/>
              <a:buChar char="Ø"/>
            </a:pPr>
            <a:r>
              <a:rPr lang="en-US" altLang="zh-CN" sz="1600" b="0" dirty="0"/>
              <a:t>c</a:t>
            </a:r>
            <a:r>
              <a:rPr lang="en-US" altLang="zh-CN" sz="1600" b="0" dirty="0" smtClean="0"/>
              <a:t>orrelation receiver could be used to generate the range Doppler map,</a:t>
            </a:r>
          </a:p>
          <a:p>
            <a:pPr indent="342900">
              <a:buFont typeface="Wingdings" panose="05000000000000000000" pitchFamily="2" charset="2"/>
              <a:buChar char="Ø"/>
            </a:pPr>
            <a:r>
              <a:rPr lang="en-US" altLang="zh-CN" sz="1600" b="0" dirty="0" smtClean="0"/>
              <a:t>a detector is adopted to estimate target’s parameters,</a:t>
            </a:r>
          </a:p>
          <a:p>
            <a:pPr indent="342900">
              <a:buFont typeface="Wingdings" panose="05000000000000000000" pitchFamily="2" charset="2"/>
              <a:buChar char="Ø"/>
            </a:pPr>
            <a:r>
              <a:rPr lang="en-US" altLang="zh-CN" sz="1600" b="0" dirty="0"/>
              <a:t>p</a:t>
            </a:r>
            <a:r>
              <a:rPr lang="en-US" altLang="zh-CN" sz="1600" b="0" dirty="0" smtClean="0"/>
              <a:t>erformance analysis is done to evaluation the sensing results.</a:t>
            </a:r>
          </a:p>
          <a:p>
            <a:endParaRPr lang="zh-CN" altLang="en-US" sz="1800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altLang="zh-CN" dirty="0"/>
              <a:t>December 2020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A0EBBC28-08F3-4A32-AE55-9B9A988B436A}" type="slidenum">
              <a:rPr lang="en-US" altLang="zh-CN" smtClean="0"/>
              <a:pPr/>
              <a:t>10</a:t>
            </a:fld>
            <a:endParaRPr lang="en-US" altLang="zh-CN"/>
          </a:p>
        </p:txBody>
      </p:sp>
      <p:sp>
        <p:nvSpPr>
          <p:cNvPr id="6" name="Footer Placeholder 4"/>
          <p:cNvSpPr txBox="1">
            <a:spLocks/>
          </p:cNvSpPr>
          <p:nvPr/>
        </p:nvSpPr>
        <p:spPr bwMode="auto">
          <a:xfrm>
            <a:off x="7096413" y="6475413"/>
            <a:ext cx="14475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en-US" altLang="zh-CN" dirty="0" smtClean="0">
                <a:solidFill>
                  <a:schemeClr val="dk1"/>
                </a:solidFill>
                <a:cs typeface="Arial"/>
              </a:rPr>
              <a:t>Rui Du</a:t>
            </a:r>
            <a:r>
              <a:rPr lang="en-US" altLang="zh-CN" dirty="0" smtClean="0"/>
              <a:t>, et al. (Huawei)</a:t>
            </a:r>
            <a:endParaRPr lang="en-US" altLang="zh-CN" dirty="0"/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875" y="1903413"/>
            <a:ext cx="9144000" cy="2547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0346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Comparison of ambiguity function, range Doppler map and link level simulation  </a:t>
            </a:r>
            <a:endParaRPr lang="zh-CN" altLang="en-US" dirty="0"/>
          </a:p>
        </p:txBody>
      </p:sp>
      <p:graphicFrame>
        <p:nvGraphicFramePr>
          <p:cNvPr id="6" name="内容占位符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2059561"/>
              </p:ext>
            </p:extLst>
          </p:nvPr>
        </p:nvGraphicFramePr>
        <p:xfrm>
          <a:off x="76200" y="2021840"/>
          <a:ext cx="8991600" cy="293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9800"/>
                <a:gridCol w="3657600"/>
                <a:gridCol w="3124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 smtClean="0">
                          <a:solidFill>
                            <a:schemeClr val="tx1"/>
                          </a:solidFill>
                        </a:rPr>
                        <a:t>Name </a:t>
                      </a:r>
                      <a:endParaRPr lang="zh-CN" alt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 smtClean="0">
                          <a:solidFill>
                            <a:schemeClr val="tx1"/>
                          </a:solidFill>
                        </a:rPr>
                        <a:t>Pros</a:t>
                      </a:r>
                      <a:endParaRPr lang="zh-CN" alt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 smtClean="0">
                          <a:solidFill>
                            <a:schemeClr val="tx1"/>
                          </a:solidFill>
                        </a:rPr>
                        <a:t>Cons </a:t>
                      </a:r>
                      <a:endParaRPr lang="zh-CN" alt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</a:rPr>
                        <a:t>Ambiguity</a:t>
                      </a:r>
                      <a:r>
                        <a:rPr lang="en-US" altLang="zh-CN" sz="1200" b="0" baseline="0" dirty="0" smtClean="0">
                          <a:solidFill>
                            <a:schemeClr val="tx1"/>
                          </a:solidFill>
                        </a:rPr>
                        <a:t> function(range Doppler map generated with matched filter receiver)</a:t>
                      </a:r>
                      <a:endParaRPr lang="zh-CN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buAutoNum type="arabicPeriod"/>
                      </a:pPr>
                      <a:r>
                        <a:rPr lang="en-US" altLang="zh-CN" sz="1200" b="0" baseline="0" dirty="0" smtClean="0">
                          <a:solidFill>
                            <a:schemeClr val="tx1"/>
                          </a:solidFill>
                        </a:rPr>
                        <a:t>It is the output of the matched filter receiver, and it compensates the delay and Doppler simultaneously to achieve the maximum output. 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en-US" altLang="zh-CN" sz="1200" b="0" baseline="0" dirty="0" smtClean="0">
                          <a:solidFill>
                            <a:schemeClr val="tx1"/>
                          </a:solidFill>
                        </a:rPr>
                        <a:t>The 2 D matrix also indicates the correlation result with different Doppler shifts between transmitting signal and receiving signal.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en-US" altLang="zh-CN" sz="1200" b="0" baseline="0" dirty="0" smtClean="0">
                          <a:solidFill>
                            <a:schemeClr val="tx1"/>
                          </a:solidFill>
                        </a:rPr>
                        <a:t>It is a fundamental theoretical analysis of sequence/waveforms.</a:t>
                      </a:r>
                      <a:endParaRPr lang="zh-CN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buFont typeface="+mj-lt"/>
                        <a:buAutoNum type="arabicPeriod"/>
                      </a:pPr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</a:rPr>
                        <a:t>High</a:t>
                      </a:r>
                      <a:r>
                        <a:rPr lang="en-US" altLang="zh-CN" sz="1200" b="0" baseline="0" dirty="0" smtClean="0">
                          <a:solidFill>
                            <a:schemeClr val="tx1"/>
                          </a:solidFill>
                        </a:rPr>
                        <a:t> computation complexity.</a:t>
                      </a:r>
                      <a:endParaRPr lang="zh-CN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</a:rPr>
                        <a:t>Range</a:t>
                      </a:r>
                      <a:r>
                        <a:rPr lang="en-US" altLang="zh-CN" sz="1200" b="0" baseline="0" dirty="0" smtClean="0">
                          <a:solidFill>
                            <a:schemeClr val="tx1"/>
                          </a:solidFill>
                        </a:rPr>
                        <a:t> Doppler map generated with correlation receiver</a:t>
                      </a:r>
                      <a:endParaRPr lang="zh-CN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buFont typeface="+mj-lt"/>
                        <a:buAutoNum type="arabicPeriod"/>
                      </a:pPr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</a:rPr>
                        <a:t>Similar</a:t>
                      </a:r>
                      <a:r>
                        <a:rPr lang="en-US" altLang="zh-CN" sz="1200" b="0" baseline="0" dirty="0" smtClean="0">
                          <a:solidFill>
                            <a:schemeClr val="tx1"/>
                          </a:solidFill>
                        </a:rPr>
                        <a:t> output with matched filter receiver, but the computation complexity is much lower.</a:t>
                      </a:r>
                    </a:p>
                    <a:p>
                      <a:pPr marL="342900" indent="-342900" algn="l">
                        <a:buFont typeface="+mj-lt"/>
                        <a:buAutoNum type="arabicPeriod"/>
                      </a:pPr>
                      <a:r>
                        <a:rPr lang="en-US" altLang="zh-CN" sz="1200" b="0" baseline="0" dirty="0" smtClean="0">
                          <a:solidFill>
                            <a:schemeClr val="tx1"/>
                          </a:solidFill>
                        </a:rPr>
                        <a:t>Suitable for pulse signal (e.g. the way sequence could be transmitted in the TRN).</a:t>
                      </a:r>
                    </a:p>
                    <a:p>
                      <a:pPr marL="342900" indent="-342900" algn="l">
                        <a:buFont typeface="+mj-lt"/>
                        <a:buAutoNum type="arabicPeriod"/>
                      </a:pPr>
                      <a:r>
                        <a:rPr lang="en-US" altLang="zh-CN" sz="1200" b="0" baseline="0" dirty="0" smtClean="0">
                          <a:solidFill>
                            <a:schemeClr val="tx1"/>
                          </a:solidFill>
                        </a:rPr>
                        <a:t>Suitable to be evaluated in a link level simulation.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buFont typeface="+mj-lt"/>
                        <a:buAutoNum type="arabicPeriod"/>
                      </a:pPr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</a:rPr>
                        <a:t>It is a result with certain</a:t>
                      </a:r>
                      <a:r>
                        <a:rPr lang="en-US" altLang="zh-CN" sz="1200" b="0" baseline="0" dirty="0" smtClean="0">
                          <a:solidFill>
                            <a:schemeClr val="tx1"/>
                          </a:solidFill>
                        </a:rPr>
                        <a:t> Doppler shift and if you want to have a comprehensive analysis with all possible Doppler shifts, many different Doppler shifts are need to be tested.   </a:t>
                      </a:r>
                      <a:endParaRPr lang="zh-CN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altLang="zh-CN" dirty="0"/>
              <a:t>December 2020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A0EBBC28-08F3-4A32-AE55-9B9A988B436A}" type="slidenum">
              <a:rPr lang="en-US" altLang="zh-CN" smtClean="0"/>
              <a:pPr/>
              <a:t>11</a:t>
            </a:fld>
            <a:endParaRPr lang="en-US" altLang="zh-CN"/>
          </a:p>
        </p:txBody>
      </p:sp>
      <p:sp>
        <p:nvSpPr>
          <p:cNvPr id="7" name="内容占位符 2"/>
          <p:cNvSpPr txBox="1">
            <a:spLocks/>
          </p:cNvSpPr>
          <p:nvPr/>
        </p:nvSpPr>
        <p:spPr bwMode="auto">
          <a:xfrm>
            <a:off x="696913" y="5105400"/>
            <a:ext cx="77724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eaLnBrk="1" fontAlgn="ctr" hangingPunct="1"/>
            <a:r>
              <a:rPr lang="en-US" altLang="zh-CN" sz="1600" b="0" dirty="0"/>
              <a:t>Link level simulation </a:t>
            </a:r>
            <a:endParaRPr lang="zh-CN" altLang="zh-CN" sz="1600" b="0" dirty="0"/>
          </a:p>
          <a:p>
            <a:pPr indent="342900" eaLnBrk="1" fontAlgn="t" hangingPunct="1">
              <a:buFont typeface="Wingdings" panose="05000000000000000000" pitchFamily="2" charset="2"/>
              <a:buChar char="Ø"/>
            </a:pPr>
            <a:r>
              <a:rPr lang="en-US" altLang="zh-CN" sz="1400" b="0" dirty="0" smtClean="0"/>
              <a:t>Range Doppler map (no matter generated with matched filter receiver or correlation receiver) is part of the link level simulation.</a:t>
            </a:r>
          </a:p>
          <a:p>
            <a:pPr indent="342900" eaLnBrk="1" fontAlgn="t" hangingPunct="1">
              <a:buFont typeface="Wingdings" panose="05000000000000000000" pitchFamily="2" charset="2"/>
              <a:buChar char="Ø"/>
            </a:pPr>
            <a:r>
              <a:rPr lang="en-US" altLang="zh-CN" sz="1400" b="0" dirty="0" smtClean="0"/>
              <a:t>Accuracy </a:t>
            </a:r>
            <a:r>
              <a:rPr lang="en-US" altLang="zh-CN" sz="1400" b="0" dirty="0"/>
              <a:t>vs. SNR could </a:t>
            </a:r>
            <a:r>
              <a:rPr lang="en-US" altLang="zh-CN" sz="1400" b="0" dirty="0" smtClean="0"/>
              <a:t>provide further insight of the </a:t>
            </a:r>
            <a:r>
              <a:rPr lang="en-US" altLang="zh-CN" sz="1400" b="0" dirty="0"/>
              <a:t>sensing </a:t>
            </a:r>
            <a:r>
              <a:rPr lang="en-US" altLang="zh-CN" sz="1400" b="0" dirty="0" smtClean="0"/>
              <a:t>performance in different application scenarios and sensing architecture. </a:t>
            </a:r>
            <a:endParaRPr lang="zh-CN" altLang="zh-CN" sz="1400" b="0" dirty="0"/>
          </a:p>
        </p:txBody>
      </p:sp>
      <p:sp>
        <p:nvSpPr>
          <p:cNvPr id="8" name="Footer Placeholder 4"/>
          <p:cNvSpPr txBox="1">
            <a:spLocks/>
          </p:cNvSpPr>
          <p:nvPr/>
        </p:nvSpPr>
        <p:spPr bwMode="auto">
          <a:xfrm>
            <a:off x="7096413" y="6475413"/>
            <a:ext cx="14475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en-US" altLang="zh-CN" dirty="0" smtClean="0">
                <a:solidFill>
                  <a:schemeClr val="dk1"/>
                </a:solidFill>
                <a:cs typeface="Arial"/>
              </a:rPr>
              <a:t>Rui Du</a:t>
            </a:r>
            <a:r>
              <a:rPr lang="en-US" altLang="zh-CN" dirty="0" smtClean="0"/>
              <a:t>, et al.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40577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 smtClean="0"/>
              <a:t>The relationship between ambiguity function, range Doppler map (generated with correlation receiver) and link level simulation is discussed and shown.</a:t>
            </a:r>
            <a:endParaRPr lang="en-US" altLang="zh-CN" sz="2000" dirty="0"/>
          </a:p>
          <a:p>
            <a:r>
              <a:rPr lang="en-US" altLang="zh-CN" sz="2000" dirty="0" smtClean="0"/>
              <a:t>The ambiguity function is a fundamental theoretical analysis of waveform/sequence. It shows the output of the matched filter receiver and also indicates the output of correlator with different Doppler shifts.</a:t>
            </a:r>
          </a:p>
          <a:p>
            <a:r>
              <a:rPr lang="en-US" altLang="zh-CN" sz="2000" dirty="0" smtClean="0"/>
              <a:t>The link level simulation is able to investigate the sensing performance in different sensing applications with different sensing architecture.</a:t>
            </a:r>
            <a:endParaRPr lang="zh-CN" altLang="en-US" sz="2000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altLang="zh-CN" dirty="0"/>
              <a:t>December 2020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A0EBBC28-08F3-4A32-AE55-9B9A988B436A}" type="slidenum">
              <a:rPr lang="en-US" altLang="zh-CN" smtClean="0"/>
              <a:pPr/>
              <a:t>12</a:t>
            </a:fld>
            <a:endParaRPr lang="en-US" altLang="zh-CN"/>
          </a:p>
        </p:txBody>
      </p:sp>
      <p:sp>
        <p:nvSpPr>
          <p:cNvPr id="6" name="Footer Placeholder 4"/>
          <p:cNvSpPr txBox="1">
            <a:spLocks/>
          </p:cNvSpPr>
          <p:nvPr/>
        </p:nvSpPr>
        <p:spPr bwMode="auto">
          <a:xfrm>
            <a:off x="7096413" y="6475413"/>
            <a:ext cx="14475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en-US" altLang="zh-CN" dirty="0" smtClean="0">
                <a:solidFill>
                  <a:schemeClr val="dk1"/>
                </a:solidFill>
                <a:cs typeface="Arial"/>
              </a:rPr>
              <a:t>Rui Du</a:t>
            </a:r>
            <a:r>
              <a:rPr lang="en-US" altLang="zh-CN" dirty="0" smtClean="0"/>
              <a:t>, et al.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092241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References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latinLnBrk="1">
              <a:buNone/>
            </a:pPr>
            <a:r>
              <a:rPr lang="en-US" altLang="zh-CN" sz="1800" b="0" dirty="0"/>
              <a:t>[1] 11-20-1328-00-SENS-discussion-on-wlan-sensing-sequence-design.pptx</a:t>
            </a:r>
          </a:p>
          <a:p>
            <a:pPr marL="0" indent="0" latinLnBrk="1">
              <a:buNone/>
            </a:pPr>
            <a:r>
              <a:rPr lang="en-US" altLang="zh-CN" sz="1800" b="0" dirty="0"/>
              <a:t>[2] 11-20-1444-00-SENS-Golay Sequences and Ambiguity </a:t>
            </a:r>
            <a:r>
              <a:rPr lang="en-US" altLang="zh-CN" sz="1800" b="0" dirty="0" smtClean="0"/>
              <a:t>Function.pptx</a:t>
            </a:r>
          </a:p>
          <a:p>
            <a:pPr marL="0" indent="0" latinLnBrk="1">
              <a:buNone/>
            </a:pPr>
            <a:r>
              <a:rPr lang="en-US" altLang="zh-CN" sz="1800" b="0" dirty="0"/>
              <a:t>[3] </a:t>
            </a:r>
            <a:r>
              <a:rPr lang="en-US" altLang="zh-CN" sz="1800" b="0" dirty="0" smtClean="0"/>
              <a:t>11-20-1529-00-SENS-discussion-on-wlan-sensing-sequence-design-follow-up</a:t>
            </a:r>
            <a:endParaRPr lang="en-US" altLang="zh-CN" sz="1800" b="0" dirty="0"/>
          </a:p>
          <a:p>
            <a:pPr marL="0" indent="0" latinLnBrk="1">
              <a:buNone/>
            </a:pPr>
            <a:r>
              <a:rPr lang="en-US" altLang="zh-CN" sz="1800" b="0" dirty="0" smtClean="0"/>
              <a:t>[4] </a:t>
            </a:r>
            <a:r>
              <a:rPr lang="en-US" altLang="zh-CN" sz="1800" b="0" dirty="0" err="1"/>
              <a:t>Skolnik</a:t>
            </a:r>
            <a:r>
              <a:rPr lang="en-US" altLang="zh-CN" sz="1800" b="0" dirty="0"/>
              <a:t> M I. Introduction to radar systems[M]. New York: </a:t>
            </a:r>
            <a:r>
              <a:rPr lang="en-US" altLang="zh-CN" sz="1800" b="0" dirty="0" err="1"/>
              <a:t>McGraw-hill</a:t>
            </a:r>
            <a:r>
              <a:rPr lang="en-US" altLang="zh-CN" sz="1800" b="0" dirty="0"/>
              <a:t>, 1980.</a:t>
            </a:r>
          </a:p>
          <a:p>
            <a:pPr marL="0" indent="0" latinLnBrk="1">
              <a:buNone/>
            </a:pPr>
            <a:r>
              <a:rPr lang="en-US" altLang="zh-CN" sz="1800" b="0" dirty="0" smtClean="0"/>
              <a:t>[5] </a:t>
            </a:r>
            <a:r>
              <a:rPr lang="en-US" altLang="zh-CN" sz="1800" b="0" dirty="0" err="1"/>
              <a:t>Mahafza</a:t>
            </a:r>
            <a:r>
              <a:rPr lang="en-US" altLang="zh-CN" sz="1800" b="0" dirty="0"/>
              <a:t> B R. Radar systems analysis and design using MATLAB[M]. CRC press, 2002</a:t>
            </a:r>
            <a:r>
              <a:rPr lang="en-US" altLang="zh-CN" sz="1800" b="0" dirty="0" smtClean="0"/>
              <a:t>.</a:t>
            </a:r>
          </a:p>
          <a:p>
            <a:pPr marL="0" indent="0" latinLnBrk="1">
              <a:buNone/>
            </a:pPr>
            <a:r>
              <a:rPr lang="en-US" altLang="zh-CN" sz="1800" b="0" dirty="0" smtClean="0"/>
              <a:t>[6] </a:t>
            </a:r>
            <a:r>
              <a:rPr lang="en-US" altLang="zh-CN" sz="1800" b="0" dirty="0"/>
              <a:t>11-20-1642-00-00bf-wlan-sensing-link-level-simulation.pptx</a:t>
            </a:r>
          </a:p>
          <a:p>
            <a:pPr marL="0" indent="0" latinLnBrk="1">
              <a:buNone/>
            </a:pPr>
            <a:endParaRPr lang="en-US" altLang="zh-CN" sz="2000" b="0" dirty="0"/>
          </a:p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altLang="zh-CN" dirty="0"/>
              <a:t>December 2020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A0EBBC28-08F3-4A32-AE55-9B9A988B436A}" type="slidenum">
              <a:rPr lang="en-US" altLang="zh-CN" smtClean="0"/>
              <a:pPr/>
              <a:t>13</a:t>
            </a:fld>
            <a:endParaRPr lang="en-US" altLang="zh-CN"/>
          </a:p>
        </p:txBody>
      </p:sp>
      <p:sp>
        <p:nvSpPr>
          <p:cNvPr id="6" name="Footer Placeholder 4"/>
          <p:cNvSpPr txBox="1">
            <a:spLocks/>
          </p:cNvSpPr>
          <p:nvPr/>
        </p:nvSpPr>
        <p:spPr bwMode="auto">
          <a:xfrm>
            <a:off x="7096413" y="6475413"/>
            <a:ext cx="14475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en-US" altLang="zh-CN" dirty="0" smtClean="0">
                <a:solidFill>
                  <a:schemeClr val="dk1"/>
                </a:solidFill>
                <a:cs typeface="Arial"/>
              </a:rPr>
              <a:t>Rui Du</a:t>
            </a:r>
            <a:r>
              <a:rPr lang="en-US" altLang="zh-CN" dirty="0" smtClean="0"/>
              <a:t>, et al.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625477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dirty="0" smtClean="0"/>
              <a:t>Outline 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53398"/>
            <a:ext cx="7772400" cy="4142601"/>
          </a:xfrm>
        </p:spPr>
        <p:txBody>
          <a:bodyPr/>
          <a:lstStyle/>
          <a:p>
            <a:r>
              <a:rPr lang="en-US" sz="2000" dirty="0" smtClean="0"/>
              <a:t>Abstract </a:t>
            </a:r>
          </a:p>
          <a:p>
            <a:r>
              <a:rPr lang="en-GB" sz="2000" dirty="0" smtClean="0"/>
              <a:t>Ambiguity function</a:t>
            </a:r>
          </a:p>
          <a:p>
            <a:r>
              <a:rPr lang="en-US" sz="2000" dirty="0" smtClean="0"/>
              <a:t>Range Doppler map</a:t>
            </a:r>
          </a:p>
          <a:p>
            <a:pPr indent="342900">
              <a:buFont typeface="Wingdings" panose="05000000000000000000" pitchFamily="2" charset="2"/>
              <a:buChar char="Ø"/>
            </a:pPr>
            <a:r>
              <a:rPr lang="en-US" altLang="zh-CN" sz="1800" b="0" dirty="0"/>
              <a:t>The range Doppler map generated with two types of </a:t>
            </a:r>
            <a:r>
              <a:rPr lang="en-US" altLang="zh-CN" sz="1800" b="0" dirty="0" smtClean="0"/>
              <a:t>receivers</a:t>
            </a:r>
            <a:endParaRPr lang="en-US" sz="1800" b="0" dirty="0" smtClean="0"/>
          </a:p>
          <a:p>
            <a:pPr indent="342900">
              <a:buFont typeface="Wingdings" panose="05000000000000000000" pitchFamily="2" charset="2"/>
              <a:buChar char="Ø"/>
            </a:pPr>
            <a:r>
              <a:rPr lang="en-US" altLang="zh-CN" sz="1800" b="0" dirty="0"/>
              <a:t>Range Doppler map generated with correlation receiver </a:t>
            </a:r>
          </a:p>
          <a:p>
            <a:r>
              <a:rPr lang="en-US" altLang="zh-CN" sz="2000" dirty="0" smtClean="0"/>
              <a:t>Link level simulation </a:t>
            </a:r>
            <a:endParaRPr lang="en-US" altLang="zh-CN" sz="1600" dirty="0"/>
          </a:p>
          <a:p>
            <a:pPr indent="342900">
              <a:buFont typeface="Wingdings" panose="05000000000000000000" pitchFamily="2" charset="2"/>
              <a:buChar char="Ø"/>
            </a:pPr>
            <a:r>
              <a:rPr lang="en-US" altLang="zh-CN" sz="1800" b="0" dirty="0"/>
              <a:t>The information of link level simulation could </a:t>
            </a:r>
            <a:r>
              <a:rPr lang="en-US" altLang="zh-CN" sz="1800" b="0" dirty="0" smtClean="0"/>
              <a:t>provide</a:t>
            </a:r>
          </a:p>
          <a:p>
            <a:pPr indent="342900">
              <a:buFont typeface="Wingdings" panose="05000000000000000000" pitchFamily="2" charset="2"/>
              <a:buChar char="Ø"/>
            </a:pPr>
            <a:r>
              <a:rPr lang="en-US" altLang="zh-CN" sz="1800" b="0" dirty="0"/>
              <a:t>The relationship between range Doppler map and link level </a:t>
            </a:r>
            <a:r>
              <a:rPr lang="en-US" altLang="zh-CN" sz="1800" b="0" dirty="0" smtClean="0"/>
              <a:t>simulation</a:t>
            </a:r>
          </a:p>
          <a:p>
            <a:r>
              <a:rPr lang="en-US" altLang="zh-CN" sz="2000" dirty="0"/>
              <a:t>Comparison of ambiguity function, range Doppler map and link level simulation </a:t>
            </a:r>
            <a:endParaRPr lang="en-GB" sz="2000" dirty="0"/>
          </a:p>
          <a:p>
            <a:r>
              <a:rPr lang="en-GB" sz="2000" dirty="0" smtClean="0"/>
              <a:t>Summary </a:t>
            </a:r>
          </a:p>
          <a:p>
            <a:r>
              <a:rPr lang="en-GB" sz="2000" dirty="0" smtClean="0"/>
              <a:t>References</a:t>
            </a:r>
            <a:endParaRPr lang="en-GB" sz="2000" dirty="0"/>
          </a:p>
          <a:p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A0EBBC28-08F3-4A32-AE55-9B9A988B436A}" type="slidenum">
              <a:rPr lang="en-US" altLang="zh-CN" smtClean="0"/>
              <a:pPr/>
              <a:t>2</a:t>
            </a:fld>
            <a:endParaRPr lang="en-US" altLang="zh-CN"/>
          </a:p>
        </p:txBody>
      </p:sp>
      <p:sp>
        <p:nvSpPr>
          <p:cNvPr id="6" name="Footer Placeholder 4"/>
          <p:cNvSpPr txBox="1">
            <a:spLocks/>
          </p:cNvSpPr>
          <p:nvPr/>
        </p:nvSpPr>
        <p:spPr bwMode="auto">
          <a:xfrm>
            <a:off x="7096413" y="6475413"/>
            <a:ext cx="14475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en-US" altLang="zh-CN" dirty="0" smtClean="0">
                <a:solidFill>
                  <a:schemeClr val="dk1"/>
                </a:solidFill>
                <a:cs typeface="Arial"/>
              </a:rPr>
              <a:t>Rui Du</a:t>
            </a:r>
            <a:r>
              <a:rPr lang="en-US" altLang="zh-CN" dirty="0" smtClean="0"/>
              <a:t>, et al. (Huawei)</a:t>
            </a:r>
            <a:endParaRPr lang="en-US" altLang="zh-CN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/>
              <a:t>December 2020</a:t>
            </a:r>
            <a:endParaRPr lang="en-US" altLang="zh-CN" sz="1800" dirty="0"/>
          </a:p>
        </p:txBody>
      </p:sp>
    </p:spTree>
    <p:extLst>
      <p:ext uri="{BB962C8B-B14F-4D97-AF65-F5344CB8AC3E}">
        <p14:creationId xmlns:p14="http://schemas.microsoft.com/office/powerpoint/2010/main" val="1785584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B9C0E188-B661-422B-804D-EAB6E9A6F716}" type="slidenum">
              <a:rPr lang="en-US" altLang="zh-CN"/>
              <a:pPr/>
              <a:t>3</a:t>
            </a:fld>
            <a:endParaRPr lang="en-US" altLang="zh-CN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  <a:noFill/>
        </p:spPr>
        <p:txBody>
          <a:bodyPr/>
          <a:lstStyle/>
          <a:p>
            <a:r>
              <a:rPr lang="en-GB" altLang="zh-CN" dirty="0"/>
              <a:t>Abstract</a:t>
            </a:r>
          </a:p>
        </p:txBody>
      </p:sp>
      <p:sp>
        <p:nvSpPr>
          <p:cNvPr id="14342" name="Rectangle 3"/>
          <p:cNvSpPr txBox="1">
            <a:spLocks noChangeArrowheads="1"/>
          </p:cNvSpPr>
          <p:nvPr/>
        </p:nvSpPr>
        <p:spPr bwMode="auto">
          <a:xfrm>
            <a:off x="685800" y="18288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8001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2000" dirty="0" smtClean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Footer Placeholder 4"/>
          <p:cNvSpPr txBox="1">
            <a:spLocks/>
          </p:cNvSpPr>
          <p:nvPr/>
        </p:nvSpPr>
        <p:spPr bwMode="auto">
          <a:xfrm>
            <a:off x="7096413" y="6475413"/>
            <a:ext cx="14475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en-US" altLang="zh-CN" smtClean="0">
                <a:solidFill>
                  <a:schemeClr val="dk1"/>
                </a:solidFill>
                <a:cs typeface="Arial"/>
              </a:rPr>
              <a:t>Rui Du</a:t>
            </a:r>
            <a:r>
              <a:rPr lang="en-US" altLang="zh-CN" smtClean="0"/>
              <a:t>, et al. (Huawei)</a:t>
            </a:r>
            <a:endParaRPr lang="en-US" altLang="zh-CN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15479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/>
              <a:t>December 2020</a:t>
            </a:r>
            <a:endParaRPr lang="en-US" altLang="zh-CN" sz="1800" dirty="0"/>
          </a:p>
        </p:txBody>
      </p:sp>
      <p:sp>
        <p:nvSpPr>
          <p:cNvPr id="9" name="内容占位符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altLang="zh-CN" dirty="0" smtClean="0"/>
              <a:t>Ambiguity function, micro Doppler map and link level simulation has been discussed in previous presentations[1-3].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In this contribution, the relationship among ambiguity function, range Doppler map and link level simulation is further discussed and presented.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CA" altLang="zh-CN"/>
              <a:t>Slide </a:t>
            </a:r>
            <a:fld id="{CBB1AC91-4FF5-4799-A18D-DD5EA77A24D1}" type="slidenum">
              <a:rPr lang="en-CA" altLang="zh-CN"/>
              <a:pPr/>
              <a:t>4</a:t>
            </a:fld>
            <a:endParaRPr lang="en-CA" altLang="zh-CN"/>
          </a:p>
        </p:txBody>
      </p:sp>
      <p:sp>
        <p:nvSpPr>
          <p:cNvPr id="42" name="Footer Placeholder 4"/>
          <p:cNvSpPr txBox="1">
            <a:spLocks/>
          </p:cNvSpPr>
          <p:nvPr/>
        </p:nvSpPr>
        <p:spPr bwMode="auto">
          <a:xfrm>
            <a:off x="7096413" y="6475413"/>
            <a:ext cx="14475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en-US" altLang="zh-CN" smtClean="0">
                <a:solidFill>
                  <a:schemeClr val="dk1"/>
                </a:solidFill>
                <a:cs typeface="Arial"/>
              </a:rPr>
              <a:t>Rui Du</a:t>
            </a:r>
            <a:r>
              <a:rPr lang="en-US" altLang="zh-CN" smtClean="0"/>
              <a:t>, et al. (Huawei)</a:t>
            </a:r>
            <a:endParaRPr lang="en-US" altLang="zh-CN" dirty="0"/>
          </a:p>
        </p:txBody>
      </p:sp>
      <p:sp>
        <p:nvSpPr>
          <p:cNvPr id="4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/>
              <a:t>December 2020</a:t>
            </a:r>
            <a:endParaRPr lang="en-US" altLang="zh-CN" sz="1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内容占位符 2"/>
              <p:cNvSpPr txBox="1">
                <a:spLocks/>
              </p:cNvSpPr>
              <p:nvPr/>
            </p:nvSpPr>
            <p:spPr bwMode="auto">
              <a:xfrm>
                <a:off x="696913" y="1866900"/>
                <a:ext cx="7772400" cy="44577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2075" tIns="46038" rIns="92075" bIns="46038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b="1">
                    <a:solidFill>
                      <a:schemeClr val="tx1"/>
                    </a:solidFill>
                    <a:latin typeface="+mn-lt"/>
                    <a:ea typeface="MS PGothic" pitchFamily="34" charset="-128"/>
                    <a:cs typeface="ＭＳ Ｐゴシック" charset="0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  <a:ea typeface="MS PGothic" pitchFamily="34" charset="-128"/>
                  </a:defRPr>
                </a:lvl2pPr>
                <a:lvl3pPr marL="10858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+mn-lt"/>
                    <a:ea typeface="MS PGothic" pitchFamily="34" charset="-128"/>
                  </a:defRPr>
                </a:lvl3pPr>
                <a:lvl4pPr marL="14287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1600">
                    <a:solidFill>
                      <a:schemeClr val="tx1"/>
                    </a:solidFill>
                    <a:latin typeface="+mn-lt"/>
                    <a:ea typeface="MS PGothic" pitchFamily="34" charset="-128"/>
                  </a:defRPr>
                </a:lvl4pPr>
                <a:lvl5pPr marL="17716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  <a:ea typeface="MS PGothic" pitchFamily="34" charset="-128"/>
                  </a:defRPr>
                </a:lvl5pPr>
                <a:lvl6pPr marL="22288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6pPr>
                <a:lvl7pPr marL="26860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7pPr>
                <a:lvl8pPr marL="31432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8pPr>
                <a:lvl9pPr marL="36004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altLang="zh-CN" sz="1800" kern="0" dirty="0" smtClean="0"/>
                  <a:t>Ambiguity function </a:t>
                </a:r>
                <a:r>
                  <a:rPr lang="en-US" altLang="zh-CN" sz="1800" kern="0" dirty="0">
                    <a:solidFill>
                      <a:srgbClr val="000000"/>
                    </a:solidFill>
                  </a:rPr>
                  <a:t>is one of the most </a:t>
                </a:r>
                <a:r>
                  <a:rPr lang="en-US" altLang="zh-CN" sz="1800" kern="0" dirty="0" smtClean="0">
                    <a:solidFill>
                      <a:srgbClr val="000000"/>
                    </a:solidFill>
                  </a:rPr>
                  <a:t>important/fundamental </a:t>
                </a:r>
                <a:r>
                  <a:rPr lang="en-US" altLang="zh-CN" sz="1800" kern="0" dirty="0">
                    <a:solidFill>
                      <a:srgbClr val="000000"/>
                    </a:solidFill>
                  </a:rPr>
                  <a:t>tools for radar waveform </a:t>
                </a:r>
                <a:r>
                  <a:rPr lang="en-US" altLang="zh-CN" sz="1800" kern="0" dirty="0" smtClean="0">
                    <a:solidFill>
                      <a:srgbClr val="000000"/>
                    </a:solidFill>
                  </a:rPr>
                  <a:t>design and analysis</a:t>
                </a:r>
                <a:r>
                  <a:rPr lang="en-US" altLang="zh-CN" sz="1800" kern="0" dirty="0">
                    <a:solidFill>
                      <a:srgbClr val="000000"/>
                    </a:solidFill>
                  </a:rPr>
                  <a:t>. </a:t>
                </a:r>
                <a:endParaRPr lang="en-US" altLang="zh-CN" sz="1800" kern="0" dirty="0" smtClean="0">
                  <a:solidFill>
                    <a:srgbClr val="000000"/>
                  </a:solidFill>
                </a:endParaRPr>
              </a:p>
              <a:p>
                <a:pPr algn="just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altLang="zh-CN" sz="1800" kern="0" dirty="0" smtClean="0">
                    <a:solidFill>
                      <a:srgbClr val="000000"/>
                    </a:solidFill>
                  </a:rPr>
                  <a:t>It </a:t>
                </a:r>
                <a:r>
                  <a:rPr lang="en-US" altLang="zh-CN" sz="1800" kern="0" dirty="0">
                    <a:solidFill>
                      <a:srgbClr val="000000"/>
                    </a:solidFill>
                  </a:rPr>
                  <a:t>is a </a:t>
                </a:r>
                <a:r>
                  <a:rPr lang="en-US" altLang="zh-CN" sz="1800" kern="0" dirty="0"/>
                  <a:t>two-dimensional </a:t>
                </a:r>
                <a:r>
                  <a:rPr lang="en-US" altLang="zh-CN" sz="1800" kern="0" dirty="0" smtClean="0"/>
                  <a:t>function of </a:t>
                </a:r>
                <a:r>
                  <a:rPr lang="en-US" altLang="zh-CN" sz="1800" kern="0" dirty="0"/>
                  <a:t>time delay and Doppler </a:t>
                </a:r>
                <a:r>
                  <a:rPr lang="en-US" altLang="zh-CN" sz="1800" kern="0" dirty="0" smtClean="0"/>
                  <a:t>shift, </a:t>
                </a:r>
                <a:r>
                  <a:rPr lang="en-US" altLang="zh-CN" sz="1800" kern="0" dirty="0"/>
                  <a:t>showing the output of the received signal through </a:t>
                </a:r>
                <a:r>
                  <a:rPr lang="en-US" altLang="zh-CN" sz="1800" kern="0" dirty="0" smtClean="0"/>
                  <a:t>matched </a:t>
                </a:r>
                <a:r>
                  <a:rPr lang="en-US" altLang="zh-CN" sz="1800" kern="0" dirty="0"/>
                  <a:t>filter, and is defined </a:t>
                </a:r>
                <a:r>
                  <a:rPr lang="en-US" altLang="zh-CN" sz="1800" kern="0" dirty="0" smtClean="0"/>
                  <a:t>as[4,5]</a:t>
                </a:r>
                <a:endParaRPr lang="en-US" altLang="zh-CN" sz="1800" kern="0" dirty="0"/>
              </a:p>
              <a:p>
                <a:pPr marL="0" indent="0" algn="just">
                  <a:spcBef>
                    <a:spcPts val="0"/>
                  </a:spcBef>
                  <a:spcAft>
                    <a:spcPts val="0"/>
                  </a:spcAft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zh-CN" sz="1600" i="1" kern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US" altLang="zh-CN" sz="1600" i="1" kern="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CN" sz="1600" i="1" ker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𝝌</m:t>
                              </m:r>
                              <m:d>
                                <m:dPr>
                                  <m:ctrlPr>
                                    <a:rPr lang="en-US" altLang="zh-CN" sz="1600" i="1" ker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sz="1600" i="1" ker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𝝉</m:t>
                                  </m:r>
                                  <m:r>
                                    <a:rPr lang="en-US" altLang="zh-CN" sz="1600" i="1" ker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,</m:t>
                                  </m:r>
                                  <m:sSub>
                                    <m:sSubPr>
                                      <m:ctrlPr>
                                        <a:rPr lang="en-US" altLang="zh-CN" sz="1600" i="1" ker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CN" sz="1600" i="1" ker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𝒇</m:t>
                                      </m:r>
                                    </m:e>
                                    <m:sub>
                                      <m:r>
                                        <a:rPr lang="en-US" altLang="zh-CN" sz="1600" i="1" ker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𝒅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d>
                        </m:e>
                        <m:sup>
                          <m:r>
                            <a:rPr lang="en-US" altLang="zh-CN" sz="1600" b="1" i="1" kern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altLang="zh-CN" sz="1600" i="1" ker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zh-CN" sz="1600" i="1" kern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US" altLang="zh-CN" sz="1600" i="1" kern="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nary>
                                <m:naryPr>
                                  <m:ctrlPr>
                                    <a:rPr lang="en-US" altLang="zh-CN" sz="1600" i="1" ker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en-US" altLang="zh-CN" sz="1600" i="1" ker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altLang="zh-CN" sz="1600" i="1" ker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∞</m:t>
                                  </m:r>
                                </m:sub>
                                <m:sup>
                                  <m:r>
                                    <a:rPr lang="en-US" altLang="zh-CN" sz="1600" i="1" ker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∞</m:t>
                                  </m:r>
                                </m:sup>
                                <m:e>
                                  <m:r>
                                    <a:rPr lang="en-US" altLang="zh-CN" sz="1600" i="1" ker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𝒔</m:t>
                                  </m:r>
                                  <m:d>
                                    <m:dPr>
                                      <m:ctrlPr>
                                        <a:rPr lang="en-US" altLang="zh-CN" sz="1600" i="1" ker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altLang="zh-CN" sz="1600" i="1" ker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𝒕</m:t>
                                      </m:r>
                                    </m:e>
                                  </m:d>
                                  <m:sSup>
                                    <m:sSupPr>
                                      <m:ctrlPr>
                                        <a:rPr lang="en-US" altLang="zh-CN" sz="1600" i="1" ker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altLang="zh-CN" sz="1600" i="1" ker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𝒔</m:t>
                                      </m:r>
                                    </m:e>
                                    <m:sup>
                                      <m:r>
                                        <a:rPr lang="en-US" altLang="zh-CN" sz="1600" i="1" ker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∗</m:t>
                                      </m:r>
                                    </m:sup>
                                  </m:sSup>
                                  <m:d>
                                    <m:dPr>
                                      <m:ctrlPr>
                                        <a:rPr lang="en-US" altLang="zh-CN" sz="1600" i="1" ker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altLang="zh-CN" sz="1600" i="1" ker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𝒕</m:t>
                                      </m:r>
                                      <m:r>
                                        <a:rPr lang="en-US" altLang="zh-CN" sz="1600" i="1" ker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en-US" altLang="zh-CN" sz="1600" i="1" ker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𝝉</m:t>
                                      </m:r>
                                    </m:e>
                                  </m:d>
                                </m:e>
                              </m:nary>
                              <m:sSup>
                                <m:sSupPr>
                                  <m:ctrlPr>
                                    <a:rPr lang="en-US" altLang="zh-CN" sz="1600" i="1" ker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CN" sz="1600" i="1" ker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𝒆</m:t>
                                  </m:r>
                                </m:e>
                                <m:sup>
                                  <m:r>
                                    <a:rPr lang="en-US" altLang="zh-CN" sz="1600" i="1" ker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𝒋</m:t>
                                  </m:r>
                                  <m:r>
                                    <a:rPr lang="en-US" altLang="zh-CN" sz="1600" i="1" ker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𝟐</m:t>
                                  </m:r>
                                  <m:r>
                                    <a:rPr lang="en-US" altLang="zh-CN" sz="1600" i="1" ker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𝝅</m:t>
                                  </m:r>
                                  <m:sSub>
                                    <m:sSubPr>
                                      <m:ctrlPr>
                                        <a:rPr lang="en-US" altLang="zh-CN" sz="1600" i="1" ker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CN" sz="1600" i="1" ker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𝒇</m:t>
                                      </m:r>
                                    </m:e>
                                    <m:sub>
                                      <m:r>
                                        <a:rPr lang="en-US" altLang="zh-CN" sz="1600" i="1" kern="0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𝒅</m:t>
                                      </m:r>
                                    </m:sub>
                                  </m:sSub>
                                  <m:r>
                                    <a:rPr lang="en-US" altLang="zh-CN" sz="1600" i="1" ker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𝒕</m:t>
                                  </m:r>
                                </m:sup>
                              </m:sSup>
                              <m:r>
                                <a:rPr lang="en-US" altLang="zh-CN" sz="1600" i="1" ker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𝒅𝒕</m:t>
                              </m:r>
                              <m:r>
                                <m:rPr>
                                  <m:nor/>
                                </m:rPr>
                                <a:rPr lang="en-US" altLang="zh-CN" sz="1600" kern="0" dirty="0">
                                  <a:solidFill>
                                    <a:srgbClr val="000000"/>
                                  </a:solidFill>
                                </a:rPr>
                                <m:t> </m:t>
                              </m:r>
                            </m:e>
                          </m:d>
                        </m:e>
                        <m:sup>
                          <m:r>
                            <a:rPr lang="en-US" altLang="zh-CN" sz="1600" b="1" i="1" kern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US" altLang="zh-CN" sz="1800" kern="0" dirty="0" smtClean="0">
                  <a:solidFill>
                    <a:srgbClr val="000000"/>
                  </a:solidFill>
                </a:endParaRPr>
              </a:p>
              <a:p>
                <a:pPr marL="0" indent="0" algn="just">
                  <a:spcBef>
                    <a:spcPts val="0"/>
                  </a:spcBef>
                  <a:spcAft>
                    <a:spcPts val="0"/>
                  </a:spcAft>
                  <a:buFontTx/>
                  <a:buNone/>
                </a:pPr>
                <a:endParaRPr lang="en-US" altLang="zh-CN" sz="1800" kern="0" dirty="0">
                  <a:solidFill>
                    <a:srgbClr val="000000"/>
                  </a:solidFill>
                </a:endParaRPr>
              </a:p>
              <a:p>
                <a:pPr marL="0" indent="0" algn="just">
                  <a:spcBef>
                    <a:spcPts val="0"/>
                  </a:spcBef>
                  <a:spcAft>
                    <a:spcPts val="0"/>
                  </a:spcAft>
                  <a:buFontTx/>
                  <a:buNone/>
                </a:pPr>
                <a:endParaRPr lang="en-US" altLang="zh-CN" sz="1800" kern="0" dirty="0" smtClean="0">
                  <a:solidFill>
                    <a:srgbClr val="000000"/>
                  </a:solidFill>
                </a:endParaRPr>
              </a:p>
              <a:p>
                <a:pPr marL="0" indent="0" algn="just">
                  <a:spcBef>
                    <a:spcPts val="0"/>
                  </a:spcBef>
                  <a:spcAft>
                    <a:spcPts val="0"/>
                  </a:spcAft>
                  <a:buFontTx/>
                  <a:buNone/>
                </a:pPr>
                <a:endParaRPr lang="en-US" altLang="zh-CN" sz="1800" kern="0" dirty="0">
                  <a:solidFill>
                    <a:srgbClr val="000000"/>
                  </a:solidFill>
                </a:endParaRPr>
              </a:p>
              <a:p>
                <a:pPr marL="0" indent="0" algn="just">
                  <a:spcBef>
                    <a:spcPts val="0"/>
                  </a:spcBef>
                  <a:spcAft>
                    <a:spcPts val="0"/>
                  </a:spcAft>
                  <a:buFontTx/>
                  <a:buNone/>
                </a:pPr>
                <a:endParaRPr lang="en-US" altLang="zh-CN" sz="1800" kern="0" dirty="0" smtClean="0">
                  <a:solidFill>
                    <a:srgbClr val="000000"/>
                  </a:solidFill>
                </a:endParaRPr>
              </a:p>
              <a:p>
                <a:pPr marL="0" indent="0" algn="just">
                  <a:spcBef>
                    <a:spcPts val="0"/>
                  </a:spcBef>
                  <a:spcAft>
                    <a:spcPts val="0"/>
                  </a:spcAft>
                  <a:buFontTx/>
                  <a:buNone/>
                </a:pPr>
                <a:endParaRPr lang="en-US" altLang="zh-CN" sz="1800" kern="0" dirty="0">
                  <a:solidFill>
                    <a:srgbClr val="000000"/>
                  </a:solidFill>
                </a:endParaRPr>
              </a:p>
              <a:p>
                <a:pPr marL="0" indent="0" algn="just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en-US" altLang="zh-CN" sz="1800" kern="0" dirty="0">
                  <a:solidFill>
                    <a:srgbClr val="000000"/>
                  </a:solidFill>
                </a:endParaRPr>
              </a:p>
              <a:p>
                <a:pPr algn="just">
                  <a:spcBef>
                    <a:spcPts val="0"/>
                  </a:spcBef>
                  <a:spcAft>
                    <a:spcPts val="0"/>
                  </a:spcAft>
                  <a:buFontTx/>
                  <a:buChar char="•"/>
                </a:pPr>
                <a:r>
                  <a:rPr lang="en-US" altLang="zh-CN" sz="1800" kern="0" dirty="0" smtClean="0">
                    <a:solidFill>
                      <a:srgbClr val="000000"/>
                    </a:solidFill>
                  </a:rPr>
                  <a:t>Ambiguity function also indicates the output of a correlation receiver, each row along the delay axis is the correlation result with different Doppler shifts.</a:t>
                </a:r>
                <a:endParaRPr lang="en-US" altLang="zh-CN" sz="1800" kern="0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44" name="内容占位符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96913" y="1866900"/>
                <a:ext cx="7772400" cy="4457700"/>
              </a:xfrm>
              <a:prstGeom prst="rect">
                <a:avLst/>
              </a:prstGeom>
              <a:blipFill rotWithShape="0">
                <a:blip r:embed="rId3"/>
                <a:stretch>
                  <a:fillRect l="-471" t="-683" r="-706" b="-368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6" name="组合 7"/>
          <p:cNvGrpSpPr/>
          <p:nvPr/>
        </p:nvGrpSpPr>
        <p:grpSpPr>
          <a:xfrm>
            <a:off x="3163094" y="3886200"/>
            <a:ext cx="2894012" cy="1723488"/>
            <a:chOff x="722586" y="4025400"/>
            <a:chExt cx="2981740" cy="2255470"/>
          </a:xfrm>
        </p:grpSpPr>
        <p:pic>
          <p:nvPicPr>
            <p:cNvPr id="47" name="图片 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22586" y="4025400"/>
              <a:ext cx="2981740" cy="2160000"/>
            </a:xfrm>
            <a:prstGeom prst="rect">
              <a:avLst/>
            </a:prstGeom>
          </p:spPr>
        </p:pic>
        <p:sp>
          <p:nvSpPr>
            <p:cNvPr id="48" name="文本框 5"/>
            <p:cNvSpPr txBox="1"/>
            <p:nvPr/>
          </p:nvSpPr>
          <p:spPr>
            <a:xfrm>
              <a:off x="2448986" y="5918371"/>
              <a:ext cx="942119" cy="3624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Delay</a:t>
              </a:r>
              <a:endParaRPr lang="en-US" dirty="0"/>
            </a:p>
          </p:txBody>
        </p:sp>
        <p:sp>
          <p:nvSpPr>
            <p:cNvPr id="49" name="文本框 6"/>
            <p:cNvSpPr txBox="1"/>
            <p:nvPr/>
          </p:nvSpPr>
          <p:spPr>
            <a:xfrm>
              <a:off x="925944" y="5833870"/>
              <a:ext cx="73835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Doppler</a:t>
              </a:r>
              <a:endParaRPr lang="en-US" dirty="0"/>
            </a:p>
          </p:txBody>
        </p:sp>
      </p:grpSp>
      <p:sp>
        <p:nvSpPr>
          <p:cNvPr id="50" name="标题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 Ambiguity function</a:t>
            </a:r>
            <a:endParaRPr lang="zh-CN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The range Doppler map generated with two types of receivers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2209800"/>
            <a:ext cx="7772400" cy="4191000"/>
          </a:xfrm>
        </p:spPr>
        <p:txBody>
          <a:bodyPr/>
          <a:lstStyle/>
          <a:p>
            <a:r>
              <a:rPr lang="en-US" altLang="zh-CN" sz="1800" dirty="0" smtClean="0">
                <a:solidFill>
                  <a:srgbClr val="0000FF"/>
                </a:solidFill>
              </a:rPr>
              <a:t>Correlation receiver </a:t>
            </a:r>
            <a:r>
              <a:rPr lang="en-US" altLang="zh-CN" sz="1800" dirty="0" smtClean="0"/>
              <a:t>and </a:t>
            </a:r>
            <a:r>
              <a:rPr lang="en-US" altLang="zh-CN" sz="1800" dirty="0" smtClean="0">
                <a:solidFill>
                  <a:srgbClr val="0000FF"/>
                </a:solidFill>
              </a:rPr>
              <a:t>matched filter </a:t>
            </a:r>
            <a:r>
              <a:rPr lang="en-US" altLang="zh-CN" sz="1800" dirty="0" smtClean="0"/>
              <a:t>receiver are two types of receivers could be adopted in sensing to generate range Doppler map.</a:t>
            </a:r>
          </a:p>
          <a:p>
            <a:endParaRPr lang="en-US" altLang="zh-CN" sz="1800" dirty="0" smtClean="0"/>
          </a:p>
          <a:p>
            <a:r>
              <a:rPr lang="en-US" altLang="zh-CN" sz="1800" dirty="0" smtClean="0"/>
              <a:t>For matched filter receiver, the range Doppler map generated by the receiver is the ambiguity function! If the signal is long enough, range and speed information could be estimated simultaneously. </a:t>
            </a:r>
          </a:p>
          <a:p>
            <a:endParaRPr lang="en-US" altLang="zh-CN" sz="1800" dirty="0" smtClean="0"/>
          </a:p>
          <a:p>
            <a:r>
              <a:rPr lang="en-US" altLang="zh-CN" sz="1800" dirty="0" smtClean="0"/>
              <a:t>For correlation receiver, fast time, slow time processing is used to generate the range Doppler map. The </a:t>
            </a:r>
            <a:r>
              <a:rPr lang="en-US" altLang="zh-CN" sz="1800" dirty="0"/>
              <a:t>correlation </a:t>
            </a:r>
            <a:r>
              <a:rPr lang="en-US" altLang="zh-CN" sz="1800" dirty="0" smtClean="0"/>
              <a:t>result </a:t>
            </a:r>
            <a:r>
              <a:rPr lang="en-US" altLang="zh-CN" sz="1800" dirty="0"/>
              <a:t>of </a:t>
            </a:r>
            <a:r>
              <a:rPr lang="en-US" altLang="zh-CN" sz="1800" dirty="0" smtClean="0"/>
              <a:t>each pulse </a:t>
            </a:r>
            <a:r>
              <a:rPr lang="en-US" altLang="zh-CN" sz="1800" dirty="0"/>
              <a:t>with different Doppler shift is indicated in the ambiguity </a:t>
            </a:r>
            <a:r>
              <a:rPr lang="en-US" altLang="zh-CN" sz="1800" dirty="0" smtClean="0"/>
              <a:t>function!</a:t>
            </a:r>
          </a:p>
          <a:p>
            <a:endParaRPr lang="en-US" altLang="zh-CN" sz="1800" dirty="0" smtClean="0"/>
          </a:p>
          <a:p>
            <a:r>
              <a:rPr lang="en-US" altLang="zh-CN" sz="1800" dirty="0" smtClean="0"/>
              <a:t>According the discussion in [3], correlation receiver is more likely to be adopted in WLAN sensing. So, in the following slides of the presentation, the discussion is mainly focused on correlation receiver.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altLang="zh-CN" dirty="0"/>
              <a:t>December 2020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A0EBBC28-08F3-4A32-AE55-9B9A988B436A}" type="slidenum">
              <a:rPr lang="en-US" altLang="zh-CN" smtClean="0"/>
              <a:pPr/>
              <a:t>5</a:t>
            </a:fld>
            <a:endParaRPr lang="en-US" altLang="zh-CN"/>
          </a:p>
        </p:txBody>
      </p:sp>
      <p:sp>
        <p:nvSpPr>
          <p:cNvPr id="7" name="Footer Placeholder 4"/>
          <p:cNvSpPr txBox="1">
            <a:spLocks/>
          </p:cNvSpPr>
          <p:nvPr/>
        </p:nvSpPr>
        <p:spPr bwMode="auto">
          <a:xfrm>
            <a:off x="7096413" y="6475413"/>
            <a:ext cx="14475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en-US" altLang="zh-CN" dirty="0" smtClean="0">
                <a:solidFill>
                  <a:schemeClr val="dk1"/>
                </a:solidFill>
                <a:cs typeface="Arial"/>
              </a:rPr>
              <a:t>Rui Du</a:t>
            </a:r>
            <a:r>
              <a:rPr lang="en-US" altLang="zh-CN" dirty="0" smtClean="0"/>
              <a:t>, et al.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776322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Range Doppler map generated with correlation receiver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3503613"/>
            <a:ext cx="7772400" cy="2971800"/>
          </a:xfrm>
        </p:spPr>
        <p:txBody>
          <a:bodyPr/>
          <a:lstStyle/>
          <a:p>
            <a:r>
              <a:rPr lang="en-US" altLang="zh-CN" sz="1400" dirty="0" smtClean="0"/>
              <a:t>To generate a range Doppler map with correlation receiver, many parameters need to be set as follows.</a:t>
            </a:r>
            <a:endParaRPr lang="en-US" altLang="zh-CN" sz="1200" b="0" dirty="0" smtClean="0"/>
          </a:p>
          <a:p>
            <a:pPr marL="685800">
              <a:buFont typeface="Wingdings" panose="05000000000000000000" pitchFamily="2" charset="2"/>
              <a:buChar char="Ø"/>
            </a:pPr>
            <a:r>
              <a:rPr lang="en-US" altLang="zh-CN" sz="1400" b="0" dirty="0" smtClean="0"/>
              <a:t>Number of pulses</a:t>
            </a:r>
          </a:p>
          <a:p>
            <a:pPr indent="0">
              <a:buNone/>
            </a:pPr>
            <a:r>
              <a:rPr lang="en-US" altLang="zh-CN" sz="1200" b="0" dirty="0" smtClean="0"/>
              <a:t>This parameter defines the pulses used for integration, and its maximum value </a:t>
            </a:r>
            <a:r>
              <a:rPr lang="en-US" altLang="zh-CN" sz="1200" b="0" dirty="0"/>
              <a:t>is usually limited </a:t>
            </a:r>
            <a:r>
              <a:rPr lang="en-US" altLang="zh-CN" sz="1200" b="0" dirty="0" smtClean="0"/>
              <a:t>by the channel coherent time(CPI).</a:t>
            </a:r>
          </a:p>
          <a:p>
            <a:pPr marL="685800">
              <a:buFont typeface="Wingdings" panose="05000000000000000000" pitchFamily="2" charset="2"/>
              <a:buChar char="Ø"/>
            </a:pPr>
            <a:r>
              <a:rPr lang="en-US" altLang="zh-CN" sz="1400" b="0" dirty="0" smtClean="0"/>
              <a:t>Pulse repetition interval or frequency</a:t>
            </a:r>
          </a:p>
          <a:p>
            <a:pPr indent="0">
              <a:buNone/>
            </a:pPr>
            <a:r>
              <a:rPr lang="en-US" altLang="zh-CN" sz="1200" b="0" dirty="0" smtClean="0"/>
              <a:t>This parameter limit the maximum Doppler shift could be detected. </a:t>
            </a:r>
          </a:p>
          <a:p>
            <a:pPr marL="685800">
              <a:buFont typeface="Wingdings" panose="05000000000000000000" pitchFamily="2" charset="2"/>
              <a:buChar char="Ø"/>
            </a:pPr>
            <a:r>
              <a:rPr lang="en-US" altLang="zh-CN" sz="1400" b="0" dirty="0"/>
              <a:t>Target information</a:t>
            </a:r>
          </a:p>
          <a:p>
            <a:pPr indent="0">
              <a:buNone/>
            </a:pPr>
            <a:r>
              <a:rPr lang="en-US" altLang="zh-CN" sz="1200" b="0" dirty="0"/>
              <a:t>The range and speed information </a:t>
            </a:r>
            <a:r>
              <a:rPr lang="en-US" altLang="zh-CN" sz="1200" b="0" dirty="0" smtClean="0"/>
              <a:t>of target(s) need </a:t>
            </a:r>
            <a:r>
              <a:rPr lang="en-US" altLang="zh-CN" sz="1200" b="0" dirty="0"/>
              <a:t>to be set in order to generate a range Doppler map</a:t>
            </a:r>
            <a:r>
              <a:rPr lang="en-US" altLang="zh-CN" sz="1200" b="0" dirty="0" smtClean="0"/>
              <a:t>.</a:t>
            </a:r>
            <a:endParaRPr lang="en-US" altLang="zh-CN" sz="1400" b="0" dirty="0"/>
          </a:p>
          <a:p>
            <a:r>
              <a:rPr lang="en-US" altLang="zh-CN" sz="1400" dirty="0"/>
              <a:t>For each range Doppler map generated with correlation receiver, </a:t>
            </a:r>
            <a:r>
              <a:rPr lang="en-US" altLang="zh-CN" sz="1400" dirty="0" smtClean="0"/>
              <a:t> one (or more) target(s) is(are) needed</a:t>
            </a:r>
            <a:r>
              <a:rPr lang="en-US" altLang="zh-CN" sz="1400" dirty="0"/>
              <a:t>. </a:t>
            </a:r>
            <a:r>
              <a:rPr lang="en-US" altLang="zh-CN" sz="1400" dirty="0" smtClean="0"/>
              <a:t>For each individual target, the Doppler component is usually constant during the CPI. It is hard to investigate all the possible Doppler shift in a range Doppler map generated with correlation receiver !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altLang="zh-CN" dirty="0"/>
              <a:t>December 2020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A0EBBC28-08F3-4A32-AE55-9B9A988B436A}" type="slidenum">
              <a:rPr lang="en-US" altLang="zh-CN" smtClean="0"/>
              <a:pPr/>
              <a:t>6</a:t>
            </a:fld>
            <a:endParaRPr lang="en-US" altLang="zh-CN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1752600"/>
            <a:ext cx="6781800" cy="1895227"/>
          </a:xfrm>
          <a:prstGeom prst="rect">
            <a:avLst/>
          </a:prstGeom>
        </p:spPr>
      </p:pic>
      <p:sp>
        <p:nvSpPr>
          <p:cNvPr id="7" name="Footer Placeholder 4"/>
          <p:cNvSpPr txBox="1">
            <a:spLocks/>
          </p:cNvSpPr>
          <p:nvPr/>
        </p:nvSpPr>
        <p:spPr bwMode="auto">
          <a:xfrm>
            <a:off x="7096413" y="6475413"/>
            <a:ext cx="14475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en-US" altLang="zh-CN" dirty="0" smtClean="0">
                <a:solidFill>
                  <a:schemeClr val="dk1"/>
                </a:solidFill>
                <a:cs typeface="Arial"/>
              </a:rPr>
              <a:t>Rui Du</a:t>
            </a:r>
            <a:r>
              <a:rPr lang="en-US" altLang="zh-CN" dirty="0" smtClean="0"/>
              <a:t>, et al.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813410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CA" altLang="zh-CN"/>
              <a:t>Slide </a:t>
            </a:r>
            <a:fld id="{CBB1AC91-4FF5-4799-A18D-DD5EA77A24D1}" type="slidenum">
              <a:rPr lang="en-CA" altLang="zh-CN"/>
              <a:pPr/>
              <a:t>7</a:t>
            </a:fld>
            <a:endParaRPr lang="en-CA" altLang="zh-CN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685801"/>
            <a:ext cx="7770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GB" sz="2800" kern="0" dirty="0"/>
              <a:t>L</a:t>
            </a:r>
            <a:r>
              <a:rPr lang="en-GB" sz="2800" kern="0" dirty="0" smtClean="0"/>
              <a:t>ink level simulation </a:t>
            </a:r>
            <a:endParaRPr lang="en-GB" sz="2800" kern="0" dirty="0">
              <a:solidFill>
                <a:srgbClr val="0000FF"/>
              </a:solidFill>
            </a:endParaRPr>
          </a:p>
        </p:txBody>
      </p:sp>
      <p:sp>
        <p:nvSpPr>
          <p:cNvPr id="42" name="Footer Placeholder 4"/>
          <p:cNvSpPr txBox="1">
            <a:spLocks/>
          </p:cNvSpPr>
          <p:nvPr/>
        </p:nvSpPr>
        <p:spPr bwMode="auto">
          <a:xfrm>
            <a:off x="7096413" y="6475413"/>
            <a:ext cx="14475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en-US" altLang="zh-CN" smtClean="0">
                <a:solidFill>
                  <a:schemeClr val="dk1"/>
                </a:solidFill>
                <a:cs typeface="Arial"/>
              </a:rPr>
              <a:t>Rui Du</a:t>
            </a:r>
            <a:r>
              <a:rPr lang="en-US" altLang="zh-CN" smtClean="0"/>
              <a:t>, et al. (Huawei)</a:t>
            </a:r>
            <a:endParaRPr lang="en-US" altLang="zh-CN" dirty="0"/>
          </a:p>
        </p:txBody>
      </p:sp>
      <p:sp>
        <p:nvSpPr>
          <p:cNvPr id="4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/>
              <a:t>December 2020</a:t>
            </a:r>
            <a:endParaRPr lang="en-US" altLang="zh-CN" sz="1800" dirty="0"/>
          </a:p>
        </p:txBody>
      </p:sp>
      <p:grpSp>
        <p:nvGrpSpPr>
          <p:cNvPr id="6" name="组合 5"/>
          <p:cNvGrpSpPr/>
          <p:nvPr/>
        </p:nvGrpSpPr>
        <p:grpSpPr>
          <a:xfrm>
            <a:off x="457200" y="1637383"/>
            <a:ext cx="8458200" cy="4763417"/>
            <a:chOff x="457200" y="1561183"/>
            <a:chExt cx="8458200" cy="4763417"/>
          </a:xfrm>
        </p:grpSpPr>
        <p:grpSp>
          <p:nvGrpSpPr>
            <p:cNvPr id="4" name="组合 3"/>
            <p:cNvGrpSpPr/>
            <p:nvPr/>
          </p:nvGrpSpPr>
          <p:grpSpPr>
            <a:xfrm>
              <a:off x="457200" y="1561183"/>
              <a:ext cx="8458200" cy="4763417"/>
              <a:chOff x="457200" y="1561183"/>
              <a:chExt cx="8458200" cy="4763417"/>
            </a:xfrm>
          </p:grpSpPr>
          <p:grpSp>
            <p:nvGrpSpPr>
              <p:cNvPr id="141" name="组合 140"/>
              <p:cNvGrpSpPr/>
              <p:nvPr/>
            </p:nvGrpSpPr>
            <p:grpSpPr>
              <a:xfrm>
                <a:off x="457200" y="1561183"/>
                <a:ext cx="1975028" cy="2153302"/>
                <a:chOff x="666130" y="1097408"/>
                <a:chExt cx="2902500" cy="2449496"/>
              </a:xfrm>
            </p:grpSpPr>
            <p:sp>
              <p:nvSpPr>
                <p:cNvPr id="180" name="圆角矩形 179"/>
                <p:cNvSpPr/>
                <p:nvPr/>
              </p:nvSpPr>
              <p:spPr>
                <a:xfrm>
                  <a:off x="666130" y="1097408"/>
                  <a:ext cx="2902500" cy="2449496"/>
                </a:xfrm>
                <a:prstGeom prst="roundRect">
                  <a:avLst>
                    <a:gd name="adj" fmla="val 10000"/>
                  </a:avLst>
                </a:prstGeom>
                <a:solidFill>
                  <a:schemeClr val="accent3">
                    <a:lumMod val="75000"/>
                  </a:schemeClr>
                </a:solidFill>
                <a:scene3d>
                  <a:camera prst="orthographicFront"/>
                  <a:lightRig rig="flat" dir="t"/>
                </a:scene3d>
                <a:sp3d prstMaterial="plastic">
                  <a:bevelT w="120900" h="88900"/>
                  <a:bevelB w="88900" h="31750" prst="angle"/>
                </a:sp3d>
              </p:spPr>
              <p:style>
                <a:lnRef idx="0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3">
                  <a:schemeClr val="accent1">
                    <a:hueOff val="0"/>
                    <a:satOff val="0"/>
                    <a:lumOff val="0"/>
                    <a:alphaOff val="0"/>
                  </a:schemeClr>
                </a:fillRef>
                <a:effectRef idx="2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 anchor="t"/>
                <a:lstStyle/>
                <a:p>
                  <a:pPr algn="ctr"/>
                  <a:r>
                    <a:rPr lang="en-US" dirty="0" smtClean="0">
                      <a:solidFill>
                        <a:schemeClr val="tx2"/>
                      </a:solidFill>
                      <a:latin typeface="Book Antiqua" panose="02040602050305030304" pitchFamily="18" charset="0"/>
                      <a:sym typeface="Wingdings" panose="05000000000000000000" pitchFamily="2" charset="2"/>
                    </a:rPr>
                    <a:t> </a:t>
                  </a:r>
                  <a:r>
                    <a:rPr lang="en-US" dirty="0" smtClean="0">
                      <a:solidFill>
                        <a:schemeClr val="tx2"/>
                      </a:solidFill>
                      <a:latin typeface="Book Antiqua" panose="02040602050305030304" pitchFamily="18" charset="0"/>
                    </a:rPr>
                    <a:t>Waveform generation</a:t>
                  </a:r>
                </a:p>
                <a:p>
                  <a:pPr marL="87312"/>
                  <a:r>
                    <a:rPr lang="en-US" sz="1400" dirty="0" smtClean="0">
                      <a:solidFill>
                        <a:schemeClr val="tx2"/>
                      </a:solidFill>
                      <a:latin typeface="Book Antiqua" panose="02040602050305030304" pitchFamily="18" charset="0"/>
                    </a:rPr>
                    <a:t> </a:t>
                  </a:r>
                  <a:endParaRPr lang="en-US" sz="1400" dirty="0">
                    <a:solidFill>
                      <a:schemeClr val="tx2"/>
                    </a:solidFill>
                    <a:latin typeface="Book Antiqua" panose="02040602050305030304" pitchFamily="18" charset="0"/>
                  </a:endParaRPr>
                </a:p>
              </p:txBody>
            </p:sp>
            <p:sp>
              <p:nvSpPr>
                <p:cNvPr id="181" name="圆角矩形 180"/>
                <p:cNvSpPr/>
                <p:nvPr/>
              </p:nvSpPr>
              <p:spPr>
                <a:xfrm>
                  <a:off x="762881" y="1789502"/>
                  <a:ext cx="2708999" cy="1381627"/>
                </a:xfrm>
                <a:prstGeom prst="roundRect">
                  <a:avLst>
                    <a:gd name="adj" fmla="val 10000"/>
                  </a:avLst>
                </a:prstGeom>
                <a:solidFill>
                  <a:schemeClr val="accent3">
                    <a:lumMod val="60000"/>
                    <a:lumOff val="40000"/>
                  </a:schemeClr>
                </a:solidFill>
                <a:scene3d>
                  <a:camera prst="orthographicFront"/>
                  <a:lightRig rig="flat" dir="t"/>
                </a:scene3d>
                <a:sp3d prstMaterial="plastic">
                  <a:bevelT w="120900" h="88900"/>
                  <a:bevelB w="88900" h="31750" prst="angle"/>
                </a:sp3d>
              </p:spPr>
              <p:style>
                <a:lnRef idx="0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3">
                  <a:schemeClr val="accent1">
                    <a:hueOff val="0"/>
                    <a:satOff val="0"/>
                    <a:lumOff val="0"/>
                    <a:alphaOff val="0"/>
                  </a:schemeClr>
                </a:fillRef>
                <a:effectRef idx="2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r>
                    <a:rPr lang="en-US" sz="1000" b="1" dirty="0" smtClean="0">
                      <a:solidFill>
                        <a:schemeClr val="tx2"/>
                      </a:solidFill>
                      <a:latin typeface="Cambria Math" panose="02040503050406030204" pitchFamily="18" charset="0"/>
                      <a:ea typeface="Cambria Math" panose="02040503050406030204" pitchFamily="18" charset="0"/>
                      <a:sym typeface="Wingdings 3" panose="05040102010807070707" pitchFamily="18" charset="2"/>
                    </a:rPr>
                    <a:t></a:t>
                  </a:r>
                  <a:r>
                    <a:rPr lang="en-US" sz="1000" dirty="0" smtClean="0">
                      <a:solidFill>
                        <a:schemeClr val="tx2"/>
                      </a:solidFill>
                      <a:latin typeface="Book Antiqua" panose="02040602050305030304" pitchFamily="18" charset="0"/>
                      <a:sym typeface="Wingdings" panose="05000000000000000000" pitchFamily="2" charset="2"/>
                    </a:rPr>
                    <a:t>  </a:t>
                  </a:r>
                  <a:r>
                    <a:rPr lang="en-US" sz="1000" dirty="0" smtClean="0">
                      <a:solidFill>
                        <a:schemeClr val="tx2"/>
                      </a:solidFill>
                      <a:latin typeface="Book Antiqua" panose="02040602050305030304" pitchFamily="18" charset="0"/>
                    </a:rPr>
                    <a:t>Type (new sequence, new waveform, WLAN PPDU,…)</a:t>
                  </a:r>
                </a:p>
                <a:p>
                  <a:r>
                    <a:rPr lang="en-US" sz="1000" b="1" dirty="0">
                      <a:solidFill>
                        <a:schemeClr val="tx2"/>
                      </a:solidFill>
                      <a:latin typeface="Cambria Math" panose="02040503050406030204" pitchFamily="18" charset="0"/>
                      <a:ea typeface="Cambria Math" panose="02040503050406030204" pitchFamily="18" charset="0"/>
                      <a:sym typeface="Wingdings 3" panose="05040102010807070707" pitchFamily="18" charset="2"/>
                    </a:rPr>
                    <a:t></a:t>
                  </a:r>
                  <a:r>
                    <a:rPr lang="en-US" sz="1000" dirty="0" smtClean="0">
                      <a:solidFill>
                        <a:schemeClr val="tx2"/>
                      </a:solidFill>
                      <a:latin typeface="Book Antiqua" panose="02040602050305030304" pitchFamily="18" charset="0"/>
                      <a:sym typeface="Wingdings" panose="05000000000000000000" pitchFamily="2" charset="2"/>
                    </a:rPr>
                    <a:t>  </a:t>
                  </a:r>
                  <a:r>
                    <a:rPr lang="en-US" sz="1000" dirty="0" smtClean="0">
                      <a:solidFill>
                        <a:schemeClr val="tx2"/>
                      </a:solidFill>
                      <a:latin typeface="Book Antiqua" panose="02040602050305030304" pitchFamily="18" charset="0"/>
                    </a:rPr>
                    <a:t>Parameters (PRI, BW, f</a:t>
                  </a:r>
                  <a:r>
                    <a:rPr lang="en-US" sz="1000" baseline="-25000" dirty="0" smtClean="0">
                      <a:solidFill>
                        <a:schemeClr val="tx2"/>
                      </a:solidFill>
                      <a:latin typeface="Book Antiqua" panose="02040602050305030304" pitchFamily="18" charset="0"/>
                    </a:rPr>
                    <a:t>s</a:t>
                  </a:r>
                  <a:r>
                    <a:rPr lang="en-US" sz="1000" dirty="0" smtClean="0">
                      <a:solidFill>
                        <a:schemeClr val="tx2"/>
                      </a:solidFill>
                      <a:latin typeface="Book Antiqua" panose="02040602050305030304" pitchFamily="18" charset="0"/>
                    </a:rPr>
                    <a:t>, duration…)</a:t>
                  </a:r>
                </a:p>
              </p:txBody>
            </p:sp>
          </p:grpSp>
          <p:grpSp>
            <p:nvGrpSpPr>
              <p:cNvPr id="142" name="组合 141"/>
              <p:cNvGrpSpPr/>
              <p:nvPr/>
            </p:nvGrpSpPr>
            <p:grpSpPr>
              <a:xfrm>
                <a:off x="2825572" y="1561183"/>
                <a:ext cx="1975028" cy="2208174"/>
                <a:chOff x="3950743" y="970049"/>
                <a:chExt cx="2838384" cy="2511916"/>
              </a:xfrm>
            </p:grpSpPr>
            <p:sp>
              <p:nvSpPr>
                <p:cNvPr id="177" name="圆角矩形 176"/>
                <p:cNvSpPr/>
                <p:nvPr/>
              </p:nvSpPr>
              <p:spPr>
                <a:xfrm>
                  <a:off x="3950743" y="970049"/>
                  <a:ext cx="2838384" cy="2511916"/>
                </a:xfrm>
                <a:prstGeom prst="roundRect">
                  <a:avLst>
                    <a:gd name="adj" fmla="val 10000"/>
                  </a:avLst>
                </a:prstGeom>
                <a:solidFill>
                  <a:schemeClr val="accent1"/>
                </a:solidFill>
                <a:scene3d>
                  <a:camera prst="orthographicFront"/>
                  <a:lightRig rig="flat" dir="t"/>
                </a:scene3d>
                <a:sp3d prstMaterial="plastic">
                  <a:bevelT w="120900" h="88900"/>
                  <a:bevelB w="88900" h="31750" prst="angle"/>
                </a:sp3d>
              </p:spPr>
              <p:style>
                <a:lnRef idx="0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3">
                  <a:schemeClr val="accent1">
                    <a:hueOff val="0"/>
                    <a:satOff val="0"/>
                    <a:lumOff val="0"/>
                    <a:alphaOff val="0"/>
                  </a:schemeClr>
                </a:fillRef>
                <a:effectRef idx="2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 anchor="t"/>
                <a:lstStyle/>
                <a:p>
                  <a:pPr algn="ctr"/>
                  <a:r>
                    <a:rPr lang="en-US" dirty="0" smtClean="0">
                      <a:solidFill>
                        <a:schemeClr val="tx2"/>
                      </a:solidFill>
                      <a:latin typeface="Book Antiqua" panose="02040602050305030304" pitchFamily="18" charset="0"/>
                      <a:sym typeface="Wingdings 2" panose="05020102010507070707" pitchFamily="18" charset="2"/>
                    </a:rPr>
                    <a:t> </a:t>
                  </a:r>
                  <a:r>
                    <a:rPr lang="en-US" dirty="0" smtClean="0">
                      <a:solidFill>
                        <a:schemeClr val="tx2"/>
                      </a:solidFill>
                      <a:latin typeface="Book Antiqua" panose="02040602050305030304" pitchFamily="18" charset="0"/>
                    </a:rPr>
                    <a:t>Transmitter</a:t>
                  </a:r>
                </a:p>
              </p:txBody>
            </p:sp>
            <p:sp>
              <p:nvSpPr>
                <p:cNvPr id="178" name="圆角矩形 177"/>
                <p:cNvSpPr/>
                <p:nvPr/>
              </p:nvSpPr>
              <p:spPr>
                <a:xfrm>
                  <a:off x="4045356" y="1662143"/>
                  <a:ext cx="2649159" cy="1381627"/>
                </a:xfrm>
                <a:prstGeom prst="roundRect">
                  <a:avLst>
                    <a:gd name="adj" fmla="val 10000"/>
                  </a:avLst>
                </a:prstGeom>
                <a:solidFill>
                  <a:schemeClr val="accent1">
                    <a:lumMod val="40000"/>
                    <a:lumOff val="60000"/>
                  </a:schemeClr>
                </a:solidFill>
                <a:scene3d>
                  <a:camera prst="orthographicFront"/>
                  <a:lightRig rig="flat" dir="t"/>
                </a:scene3d>
                <a:sp3d prstMaterial="plastic">
                  <a:bevelT w="120900" h="88900"/>
                  <a:bevelB w="88900" h="31750" prst="angle"/>
                </a:sp3d>
              </p:spPr>
              <p:style>
                <a:lnRef idx="0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3">
                  <a:schemeClr val="accent1">
                    <a:hueOff val="0"/>
                    <a:satOff val="0"/>
                    <a:lumOff val="0"/>
                    <a:alphaOff val="0"/>
                  </a:schemeClr>
                </a:fillRef>
                <a:effectRef idx="2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r>
                    <a:rPr lang="en-US" sz="1000" b="1" dirty="0" smtClean="0">
                      <a:solidFill>
                        <a:schemeClr val="tx2"/>
                      </a:solidFill>
                      <a:latin typeface="Cambria Math" panose="02040503050406030204" pitchFamily="18" charset="0"/>
                      <a:ea typeface="Cambria Math" panose="02040503050406030204" pitchFamily="18" charset="0"/>
                      <a:sym typeface="Wingdings 3" panose="05040102010807070707" pitchFamily="18" charset="2"/>
                    </a:rPr>
                    <a:t>  </a:t>
                  </a:r>
                  <a:r>
                    <a:rPr lang="en-US" sz="1000" dirty="0" smtClean="0">
                      <a:solidFill>
                        <a:schemeClr val="tx2"/>
                      </a:solidFill>
                      <a:latin typeface="Book Antiqua" panose="02040602050305030304" pitchFamily="18" charset="0"/>
                    </a:rPr>
                    <a:t>Array geometry</a:t>
                  </a:r>
                </a:p>
                <a:p>
                  <a:r>
                    <a:rPr lang="en-US" sz="1000" b="1" dirty="0" smtClean="0">
                      <a:solidFill>
                        <a:schemeClr val="tx2"/>
                      </a:solidFill>
                      <a:latin typeface="Cambria Math" panose="02040503050406030204" pitchFamily="18" charset="0"/>
                      <a:ea typeface="Cambria Math" panose="02040503050406030204" pitchFamily="18" charset="0"/>
                      <a:sym typeface="Wingdings 3" panose="05040102010807070707" pitchFamily="18" charset="2"/>
                    </a:rPr>
                    <a:t>  </a:t>
                  </a:r>
                  <a:r>
                    <a:rPr lang="en-US" sz="1000" dirty="0" smtClean="0">
                      <a:solidFill>
                        <a:schemeClr val="tx2"/>
                      </a:solidFill>
                      <a:latin typeface="Book Antiqua" panose="02040602050305030304" pitchFamily="18" charset="0"/>
                    </a:rPr>
                    <a:t>Element radiation pattern (gain)</a:t>
                  </a:r>
                </a:p>
                <a:p>
                  <a:r>
                    <a:rPr lang="en-US" sz="1000" b="1" dirty="0" smtClean="0">
                      <a:solidFill>
                        <a:schemeClr val="tx2"/>
                      </a:solidFill>
                      <a:latin typeface="Cambria Math" panose="02040503050406030204" pitchFamily="18" charset="0"/>
                      <a:ea typeface="Cambria Math" panose="02040503050406030204" pitchFamily="18" charset="0"/>
                      <a:sym typeface="Wingdings 3" panose="05040102010807070707" pitchFamily="18" charset="2"/>
                    </a:rPr>
                    <a:t>  </a:t>
                  </a:r>
                  <a:r>
                    <a:rPr lang="en-US" sz="1000" dirty="0" smtClean="0">
                      <a:solidFill>
                        <a:schemeClr val="tx2"/>
                      </a:solidFill>
                      <a:latin typeface="Book Antiqua" panose="02040602050305030304" pitchFamily="18" charset="0"/>
                    </a:rPr>
                    <a:t>ERIP</a:t>
                  </a:r>
                </a:p>
                <a:p>
                  <a:pPr marL="171450" indent="-171450">
                    <a:buFont typeface="Wingdings 3" panose="05040102010807070707" pitchFamily="18" charset="2"/>
                    <a:buChar char="u"/>
                  </a:pPr>
                  <a:r>
                    <a:rPr lang="en-US" sz="1000" dirty="0" smtClean="0">
                      <a:solidFill>
                        <a:schemeClr val="tx2"/>
                      </a:solidFill>
                      <a:latin typeface="Book Antiqua" panose="02040602050305030304" pitchFamily="18" charset="0"/>
                    </a:rPr>
                    <a:t>Location</a:t>
                  </a:r>
                </a:p>
                <a:p>
                  <a:pPr marL="171450" indent="-171450">
                    <a:buFont typeface="Wingdings 3" panose="05040102010807070707" pitchFamily="18" charset="2"/>
                    <a:buChar char="u"/>
                  </a:pPr>
                  <a:r>
                    <a:rPr lang="en-US" sz="1000" dirty="0" smtClean="0">
                      <a:solidFill>
                        <a:schemeClr val="tx2"/>
                      </a:solidFill>
                      <a:latin typeface="Book Antiqua" panose="02040602050305030304" pitchFamily="18" charset="0"/>
                    </a:rPr>
                    <a:t>…</a:t>
                  </a:r>
                </a:p>
              </p:txBody>
            </p:sp>
          </p:grpSp>
          <p:sp>
            <p:nvSpPr>
              <p:cNvPr id="143" name="右箭头 142"/>
              <p:cNvSpPr/>
              <p:nvPr/>
            </p:nvSpPr>
            <p:spPr>
              <a:xfrm>
                <a:off x="2514600" y="2451579"/>
                <a:ext cx="254468" cy="444021"/>
              </a:xfrm>
              <a:prstGeom prst="rightArrow">
                <a:avLst/>
              </a:prstGeom>
              <a:solidFill>
                <a:schemeClr val="tx1"/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b="1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dist="38100" dir="2700000" algn="tl" rotWithShape="0">
                      <a:schemeClr val="accent2"/>
                    </a:outerShdw>
                  </a:effectLst>
                </a:endParaRPr>
              </a:p>
            </p:txBody>
          </p:sp>
          <p:grpSp>
            <p:nvGrpSpPr>
              <p:cNvPr id="3" name="组合 2"/>
              <p:cNvGrpSpPr/>
              <p:nvPr/>
            </p:nvGrpSpPr>
            <p:grpSpPr>
              <a:xfrm>
                <a:off x="5715000" y="4146150"/>
                <a:ext cx="2762008" cy="2170852"/>
                <a:chOff x="5935158" y="4146150"/>
                <a:chExt cx="2762008" cy="2170852"/>
              </a:xfrm>
            </p:grpSpPr>
            <p:sp>
              <p:nvSpPr>
                <p:cNvPr id="150" name="圆角矩形 149"/>
                <p:cNvSpPr/>
                <p:nvPr/>
              </p:nvSpPr>
              <p:spPr>
                <a:xfrm>
                  <a:off x="5935158" y="4146150"/>
                  <a:ext cx="2762008" cy="2170852"/>
                </a:xfrm>
                <a:prstGeom prst="roundRect">
                  <a:avLst>
                    <a:gd name="adj" fmla="val 10000"/>
                  </a:avLst>
                </a:prstGeom>
                <a:solidFill>
                  <a:schemeClr val="accent1"/>
                </a:solidFill>
                <a:scene3d>
                  <a:camera prst="orthographicFront"/>
                  <a:lightRig rig="flat" dir="t"/>
                </a:scene3d>
                <a:sp3d prstMaterial="plastic">
                  <a:bevelT w="120900" h="88900"/>
                  <a:bevelB w="88900" h="31750" prst="angle"/>
                </a:sp3d>
              </p:spPr>
              <p:style>
                <a:lnRef idx="0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3">
                  <a:schemeClr val="accent1">
                    <a:hueOff val="0"/>
                    <a:satOff val="0"/>
                    <a:lumOff val="0"/>
                    <a:alphaOff val="0"/>
                  </a:schemeClr>
                </a:fillRef>
                <a:effectRef idx="2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 anchor="t"/>
                <a:lstStyle/>
                <a:p>
                  <a:pPr algn="ctr"/>
                  <a:r>
                    <a:rPr lang="en-US" dirty="0" smtClean="0">
                      <a:solidFill>
                        <a:schemeClr val="bg1"/>
                      </a:solidFill>
                      <a:latin typeface="Book Antiqua" panose="02040602050305030304" pitchFamily="18" charset="0"/>
                      <a:sym typeface="Wingdings 2" panose="05020102010507070707" pitchFamily="18" charset="2"/>
                    </a:rPr>
                    <a:t> </a:t>
                  </a:r>
                  <a:r>
                    <a:rPr lang="en-US" dirty="0" smtClean="0">
                      <a:solidFill>
                        <a:schemeClr val="bg1"/>
                      </a:solidFill>
                      <a:latin typeface="Book Antiqua" panose="02040602050305030304" pitchFamily="18" charset="0"/>
                    </a:rPr>
                    <a:t>Receiver</a:t>
                  </a:r>
                </a:p>
              </p:txBody>
            </p:sp>
            <p:sp>
              <p:nvSpPr>
                <p:cNvPr id="151" name="圆角矩形 150"/>
                <p:cNvSpPr/>
                <p:nvPr/>
              </p:nvSpPr>
              <p:spPr>
                <a:xfrm>
                  <a:off x="6004736" y="4866955"/>
                  <a:ext cx="2626596" cy="1265875"/>
                </a:xfrm>
                <a:prstGeom prst="roundRect">
                  <a:avLst>
                    <a:gd name="adj" fmla="val 10000"/>
                  </a:avLst>
                </a:prstGeom>
                <a:solidFill>
                  <a:schemeClr val="accent1">
                    <a:lumMod val="40000"/>
                    <a:lumOff val="60000"/>
                  </a:schemeClr>
                </a:solidFill>
                <a:scene3d>
                  <a:camera prst="orthographicFront"/>
                  <a:lightRig rig="flat" dir="t"/>
                </a:scene3d>
                <a:sp3d prstMaterial="plastic">
                  <a:bevelT w="120900" h="88900"/>
                  <a:bevelB w="88900" h="31750" prst="angle"/>
                </a:sp3d>
              </p:spPr>
              <p:style>
                <a:lnRef idx="0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3">
                  <a:schemeClr val="accent1">
                    <a:hueOff val="0"/>
                    <a:satOff val="0"/>
                    <a:lumOff val="0"/>
                    <a:alphaOff val="0"/>
                  </a:schemeClr>
                </a:fillRef>
                <a:effectRef idx="2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r>
                    <a:rPr lang="en-US" sz="1000" b="1" dirty="0">
                      <a:solidFill>
                        <a:schemeClr val="tx2"/>
                      </a:solidFill>
                      <a:latin typeface="Cambria Math" panose="02040503050406030204" pitchFamily="18" charset="0"/>
                      <a:ea typeface="Cambria Math" panose="02040503050406030204" pitchFamily="18" charset="0"/>
                      <a:sym typeface="Wingdings 3" panose="05040102010807070707" pitchFamily="18" charset="2"/>
                    </a:rPr>
                    <a:t> </a:t>
                  </a:r>
                  <a:r>
                    <a:rPr lang="en-US" sz="1000" b="1" dirty="0" smtClean="0">
                      <a:solidFill>
                        <a:schemeClr val="tx2"/>
                      </a:solidFill>
                      <a:latin typeface="Cambria Math" panose="02040503050406030204" pitchFamily="18" charset="0"/>
                      <a:ea typeface="Cambria Math" panose="02040503050406030204" pitchFamily="18" charset="0"/>
                      <a:sym typeface="Wingdings 3" panose="05040102010807070707" pitchFamily="18" charset="2"/>
                    </a:rPr>
                    <a:t> </a:t>
                  </a:r>
                  <a:r>
                    <a:rPr lang="en-US" sz="1000" dirty="0" smtClean="0">
                      <a:solidFill>
                        <a:schemeClr val="tx2"/>
                      </a:solidFill>
                      <a:latin typeface="Book Antiqua" panose="02040602050305030304" pitchFamily="18" charset="0"/>
                    </a:rPr>
                    <a:t>Array </a:t>
                  </a:r>
                  <a:r>
                    <a:rPr lang="en-US" sz="1000" dirty="0">
                      <a:solidFill>
                        <a:schemeClr val="tx2"/>
                      </a:solidFill>
                      <a:latin typeface="Book Antiqua" panose="02040602050305030304" pitchFamily="18" charset="0"/>
                    </a:rPr>
                    <a:t>geometry</a:t>
                  </a:r>
                </a:p>
                <a:p>
                  <a:pPr marL="171450" indent="-171450">
                    <a:buFont typeface="Wingdings 3" panose="05040102010807070707" pitchFamily="18" charset="2"/>
                    <a:buChar char="u"/>
                  </a:pPr>
                  <a:r>
                    <a:rPr lang="en-US" sz="1000" dirty="0" smtClean="0">
                      <a:solidFill>
                        <a:schemeClr val="tx2"/>
                      </a:solidFill>
                      <a:latin typeface="Book Antiqua" panose="02040602050305030304" pitchFamily="18" charset="0"/>
                    </a:rPr>
                    <a:t>Element </a:t>
                  </a:r>
                  <a:r>
                    <a:rPr lang="en-US" sz="1000" dirty="0">
                      <a:solidFill>
                        <a:schemeClr val="tx2"/>
                      </a:solidFill>
                      <a:latin typeface="Book Antiqua" panose="02040602050305030304" pitchFamily="18" charset="0"/>
                    </a:rPr>
                    <a:t>radiation </a:t>
                  </a:r>
                  <a:r>
                    <a:rPr lang="en-US" sz="1000" dirty="0" smtClean="0">
                      <a:solidFill>
                        <a:schemeClr val="tx2"/>
                      </a:solidFill>
                      <a:latin typeface="Book Antiqua" panose="02040602050305030304" pitchFamily="18" charset="0"/>
                    </a:rPr>
                    <a:t>pattern (gain)</a:t>
                  </a:r>
                </a:p>
                <a:p>
                  <a:r>
                    <a:rPr lang="en-US" sz="1000" b="1" dirty="0">
                      <a:solidFill>
                        <a:schemeClr val="tx2"/>
                      </a:solidFill>
                      <a:latin typeface="Cambria Math" panose="02040503050406030204" pitchFamily="18" charset="0"/>
                      <a:ea typeface="Cambria Math" panose="02040503050406030204" pitchFamily="18" charset="0"/>
                      <a:sym typeface="Wingdings 3" panose="05040102010807070707" pitchFamily="18" charset="2"/>
                    </a:rPr>
                    <a:t>  </a:t>
                  </a:r>
                  <a:r>
                    <a:rPr lang="en-US" sz="1000" dirty="0">
                      <a:solidFill>
                        <a:schemeClr val="tx2"/>
                      </a:solidFill>
                      <a:latin typeface="Book Antiqua" panose="02040602050305030304" pitchFamily="18" charset="0"/>
                    </a:rPr>
                    <a:t>Array and element </a:t>
                  </a:r>
                  <a:r>
                    <a:rPr lang="en-US" sz="1000" dirty="0" smtClean="0">
                      <a:solidFill>
                        <a:schemeClr val="tx2"/>
                      </a:solidFill>
                      <a:latin typeface="Book Antiqua" panose="02040602050305030304" pitchFamily="18" charset="0"/>
                    </a:rPr>
                    <a:t>errors</a:t>
                  </a:r>
                  <a:endParaRPr lang="en-US" sz="1000" dirty="0">
                    <a:solidFill>
                      <a:schemeClr val="tx2"/>
                    </a:solidFill>
                    <a:latin typeface="Book Antiqua" panose="02040602050305030304" pitchFamily="18" charset="0"/>
                  </a:endParaRPr>
                </a:p>
                <a:p>
                  <a:r>
                    <a:rPr lang="en-US" sz="1000" b="1" dirty="0">
                      <a:solidFill>
                        <a:schemeClr val="tx2"/>
                      </a:solidFill>
                      <a:latin typeface="Cambria Math" panose="02040503050406030204" pitchFamily="18" charset="0"/>
                      <a:ea typeface="Cambria Math" panose="02040503050406030204" pitchFamily="18" charset="0"/>
                      <a:sym typeface="Wingdings 3" panose="05040102010807070707" pitchFamily="18" charset="2"/>
                    </a:rPr>
                    <a:t> </a:t>
                  </a:r>
                  <a:r>
                    <a:rPr lang="en-US" sz="1000" b="1" dirty="0" smtClean="0">
                      <a:solidFill>
                        <a:schemeClr val="tx2"/>
                      </a:solidFill>
                      <a:latin typeface="Cambria Math" panose="02040503050406030204" pitchFamily="18" charset="0"/>
                      <a:ea typeface="Cambria Math" panose="02040503050406030204" pitchFamily="18" charset="0"/>
                      <a:sym typeface="Wingdings 3" panose="05040102010807070707" pitchFamily="18" charset="2"/>
                    </a:rPr>
                    <a:t> </a:t>
                  </a:r>
                  <a:r>
                    <a:rPr lang="en-US" sz="1000" dirty="0" smtClean="0">
                      <a:solidFill>
                        <a:schemeClr val="tx2"/>
                      </a:solidFill>
                      <a:latin typeface="Book Antiqua" panose="02040602050305030304" pitchFamily="18" charset="0"/>
                    </a:rPr>
                    <a:t>Location</a:t>
                  </a:r>
                  <a:endParaRPr lang="en-US" sz="1000" dirty="0">
                    <a:solidFill>
                      <a:schemeClr val="tx2"/>
                    </a:solidFill>
                    <a:latin typeface="Book Antiqua" panose="02040602050305030304" pitchFamily="18" charset="0"/>
                  </a:endParaRPr>
                </a:p>
                <a:p>
                  <a:pPr marL="171450" indent="-171450">
                    <a:buFont typeface="Wingdings 3" panose="05040102010807070707" pitchFamily="18" charset="2"/>
                    <a:buChar char="u"/>
                  </a:pPr>
                  <a:r>
                    <a:rPr lang="en-US" sz="1000" dirty="0" smtClean="0">
                      <a:solidFill>
                        <a:schemeClr val="tx2"/>
                      </a:solidFill>
                      <a:latin typeface="Book Antiqua" panose="02040602050305030304" pitchFamily="18" charset="0"/>
                      <a:sym typeface="Wingdings 3" panose="05040102010807070707" pitchFamily="18" charset="2"/>
                    </a:rPr>
                    <a:t>Sampling p</a:t>
                  </a:r>
                  <a:r>
                    <a:rPr lang="en-US" sz="1000" dirty="0" smtClean="0">
                      <a:solidFill>
                        <a:schemeClr val="tx2"/>
                      </a:solidFill>
                      <a:latin typeface="Book Antiqua" panose="02040602050305030304" pitchFamily="18" charset="0"/>
                    </a:rPr>
                    <a:t>arameters </a:t>
                  </a:r>
                  <a:r>
                    <a:rPr lang="en-US" sz="1000" dirty="0">
                      <a:solidFill>
                        <a:schemeClr val="tx2"/>
                      </a:solidFill>
                      <a:latin typeface="Book Antiqua" panose="02040602050305030304" pitchFamily="18" charset="0"/>
                    </a:rPr>
                    <a:t>(f</a:t>
                  </a:r>
                  <a:r>
                    <a:rPr lang="en-US" sz="1000" baseline="-25000" dirty="0">
                      <a:solidFill>
                        <a:schemeClr val="tx2"/>
                      </a:solidFill>
                      <a:latin typeface="Book Antiqua" panose="02040602050305030304" pitchFamily="18" charset="0"/>
                    </a:rPr>
                    <a:t>s</a:t>
                  </a:r>
                  <a:r>
                    <a:rPr lang="en-US" sz="1000" dirty="0">
                      <a:solidFill>
                        <a:schemeClr val="tx2"/>
                      </a:solidFill>
                      <a:latin typeface="Book Antiqua" panose="02040602050305030304" pitchFamily="18" charset="0"/>
                    </a:rPr>
                    <a:t>, duration</a:t>
                  </a:r>
                  <a:r>
                    <a:rPr lang="en-US" sz="1000" dirty="0" smtClean="0">
                      <a:solidFill>
                        <a:schemeClr val="tx2"/>
                      </a:solidFill>
                      <a:latin typeface="Book Antiqua" panose="02040602050305030304" pitchFamily="18" charset="0"/>
                    </a:rPr>
                    <a:t>…)</a:t>
                  </a:r>
                </a:p>
                <a:p>
                  <a:pPr marL="171450" indent="-171450">
                    <a:buFont typeface="Wingdings 3" panose="05040102010807070707" pitchFamily="18" charset="2"/>
                    <a:buChar char="u"/>
                  </a:pPr>
                  <a:r>
                    <a:rPr lang="en-US" sz="1000" dirty="0" smtClean="0">
                      <a:solidFill>
                        <a:schemeClr val="tx2"/>
                      </a:solidFill>
                      <a:latin typeface="Book Antiqua" panose="02040602050305030304" pitchFamily="18" charset="0"/>
                    </a:rPr>
                    <a:t>…</a:t>
                  </a:r>
                  <a:endParaRPr lang="en-US" sz="1000" dirty="0">
                    <a:solidFill>
                      <a:schemeClr val="tx2"/>
                    </a:solidFill>
                    <a:latin typeface="Book Antiqua" panose="02040602050305030304" pitchFamily="18" charset="0"/>
                  </a:endParaRPr>
                </a:p>
              </p:txBody>
            </p:sp>
          </p:grpSp>
          <p:sp>
            <p:nvSpPr>
              <p:cNvPr id="153" name="圆角矩形 152"/>
              <p:cNvSpPr/>
              <p:nvPr/>
            </p:nvSpPr>
            <p:spPr>
              <a:xfrm>
                <a:off x="5137276" y="1561183"/>
                <a:ext cx="3778124" cy="2208174"/>
              </a:xfrm>
              <a:prstGeom prst="roundRect">
                <a:avLst>
                  <a:gd name="adj" fmla="val 10000"/>
                </a:avLst>
              </a:prstGeom>
              <a:solidFill>
                <a:srgbClr val="008000"/>
              </a:solidFill>
              <a:scene3d>
                <a:camera prst="orthographicFront"/>
                <a:lightRig rig="flat" dir="t"/>
              </a:scene3d>
              <a:sp3d prstMaterial="plastic">
                <a:bevelT w="120900" h="88900"/>
                <a:bevelB w="88900" h="31750" prst="angle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anchor="t"/>
              <a:lstStyle/>
              <a:p>
                <a:pPr algn="ctr"/>
                <a:r>
                  <a:rPr lang="en-US" dirty="0" smtClean="0">
                    <a:solidFill>
                      <a:schemeClr val="bg1"/>
                    </a:solidFill>
                    <a:latin typeface="Book Antiqua" panose="02040602050305030304" pitchFamily="18" charset="0"/>
                    <a:sym typeface="Wingdings 2" panose="05020102010507070707" pitchFamily="18" charset="2"/>
                  </a:rPr>
                  <a:t> </a:t>
                </a:r>
                <a:r>
                  <a:rPr lang="en-US" dirty="0" smtClean="0">
                    <a:solidFill>
                      <a:schemeClr val="bg1"/>
                    </a:solidFill>
                    <a:latin typeface="Book Antiqua" panose="02040602050305030304" pitchFamily="18" charset="0"/>
                  </a:rPr>
                  <a:t>Environment/channel model </a:t>
                </a:r>
              </a:p>
            </p:txBody>
          </p:sp>
          <p:grpSp>
            <p:nvGrpSpPr>
              <p:cNvPr id="154" name="组合 153"/>
              <p:cNvGrpSpPr>
                <a:grpSpLocks noChangeAspect="1"/>
              </p:cNvGrpSpPr>
              <p:nvPr/>
            </p:nvGrpSpPr>
            <p:grpSpPr>
              <a:xfrm>
                <a:off x="7655603" y="1877089"/>
                <a:ext cx="1158683" cy="1780509"/>
                <a:chOff x="6941287" y="1187407"/>
                <a:chExt cx="1643774" cy="2101855"/>
              </a:xfrm>
            </p:grpSpPr>
            <p:sp>
              <p:nvSpPr>
                <p:cNvPr id="171" name="圆角矩形 170"/>
                <p:cNvSpPr/>
                <p:nvPr/>
              </p:nvSpPr>
              <p:spPr>
                <a:xfrm>
                  <a:off x="6941287" y="1187407"/>
                  <a:ext cx="1643774" cy="2101855"/>
                </a:xfrm>
                <a:prstGeom prst="roundRect">
                  <a:avLst>
                    <a:gd name="adj" fmla="val 8472"/>
                  </a:avLst>
                </a:prstGeom>
                <a:solidFill>
                  <a:srgbClr val="99FF99"/>
                </a:solidFill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3"/>
                </a:lnRef>
                <a:fillRef idx="2">
                  <a:schemeClr val="accent3"/>
                </a:fillRef>
                <a:effectRef idx="1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t"/>
                <a:lstStyle/>
                <a:p>
                  <a:pPr algn="ctr"/>
                  <a:r>
                    <a:rPr lang="en-US" sz="1100" dirty="0" smtClean="0">
                      <a:latin typeface="Book Antiqua" panose="02040602050305030304" pitchFamily="18" charset="0"/>
                    </a:rPr>
                    <a:t>Channel</a:t>
                  </a:r>
                  <a:endParaRPr lang="en-US" sz="1200" dirty="0">
                    <a:latin typeface="Book Antiqua" panose="02040602050305030304" pitchFamily="18" charset="0"/>
                  </a:endParaRPr>
                </a:p>
              </p:txBody>
            </p:sp>
            <p:pic>
              <p:nvPicPr>
                <p:cNvPr id="172" name="图片 171"/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151027" y="1619948"/>
                  <a:ext cx="1046038" cy="908290"/>
                </a:xfrm>
                <a:prstGeom prst="rect">
                  <a:avLst/>
                </a:prstGeom>
              </p:spPr>
            </p:pic>
            <p:pic>
              <p:nvPicPr>
                <p:cNvPr id="173" name="图片 172"/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151027" y="2521480"/>
                  <a:ext cx="1046038" cy="677832"/>
                </a:xfrm>
                <a:prstGeom prst="rect">
                  <a:avLst/>
                </a:prstGeom>
              </p:spPr>
            </p:pic>
            <p:sp>
              <p:nvSpPr>
                <p:cNvPr id="174" name="AutoShape 44"/>
                <p:cNvSpPr>
                  <a:spLocks noChangeArrowheads="1"/>
                </p:cNvSpPr>
                <p:nvPr/>
              </p:nvSpPr>
              <p:spPr bwMode="auto">
                <a:xfrm rot="16200000">
                  <a:off x="7917342" y="1909465"/>
                  <a:ext cx="891732" cy="312698"/>
                </a:xfrm>
                <a:prstGeom prst="rect">
                  <a:avLst/>
                </a:prstGeom>
                <a:noFill/>
                <a:ln>
                  <a:noFill/>
                  <a:headEnd/>
                  <a:tailEnd/>
                </a:ln>
                <a:effectLst/>
                <a:scene3d>
                  <a:camera prst="orthographicFront"/>
                  <a:lightRig rig="threePt" dir="t">
                    <a:rot lat="0" lon="0" rev="1200000"/>
                  </a:lightRig>
                </a:scene3d>
                <a:sp3d/>
                <a:extLst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16846" tIns="8423" rIns="16846" bIns="8423" anchor="ctr" anchorCtr="0">
                  <a:noAutofit/>
                </a:bodyPr>
                <a:lstStyle/>
                <a:p>
                  <a:pPr algn="ctr" eaLnBrk="0" hangingPunct="0">
                    <a:buClr>
                      <a:srgbClr val="CC9900"/>
                    </a:buClr>
                  </a:pPr>
                  <a:r>
                    <a:rPr lang="en-US" altLang="zh-CN" sz="1200" dirty="0" smtClean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微软雅黑" pitchFamily="34" charset="-122"/>
                      <a:cs typeface="Arial" pitchFamily="34" charset="0"/>
                    </a:rPr>
                    <a:t>Indoor</a:t>
                  </a:r>
                </a:p>
              </p:txBody>
            </p:sp>
            <p:sp>
              <p:nvSpPr>
                <p:cNvPr id="175" name="AutoShape 44"/>
                <p:cNvSpPr>
                  <a:spLocks noChangeArrowheads="1"/>
                </p:cNvSpPr>
                <p:nvPr/>
              </p:nvSpPr>
              <p:spPr bwMode="auto">
                <a:xfrm rot="16200000">
                  <a:off x="7957436" y="2727140"/>
                  <a:ext cx="811546" cy="312698"/>
                </a:xfrm>
                <a:prstGeom prst="rect">
                  <a:avLst/>
                </a:prstGeom>
                <a:noFill/>
                <a:ln>
                  <a:noFill/>
                  <a:headEnd/>
                  <a:tailEnd/>
                </a:ln>
                <a:effectLst/>
                <a:scene3d>
                  <a:camera prst="orthographicFront"/>
                  <a:lightRig rig="threePt" dir="t">
                    <a:rot lat="0" lon="0" rev="1200000"/>
                  </a:lightRig>
                </a:scene3d>
                <a:sp3d/>
                <a:extLst/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16846" tIns="8423" rIns="16846" bIns="8423" anchor="ctr" anchorCtr="0">
                  <a:noAutofit/>
                </a:bodyPr>
                <a:lstStyle/>
                <a:p>
                  <a:pPr algn="ctr" eaLnBrk="0" hangingPunct="0">
                    <a:buClr>
                      <a:srgbClr val="CC9900"/>
                    </a:buClr>
                  </a:pPr>
                  <a:r>
                    <a:rPr lang="en-US" altLang="zh-CN" sz="1200" dirty="0" smtClean="0">
                      <a:solidFill>
                        <a:schemeClr val="tx1"/>
                      </a:solidFill>
                      <a:latin typeface="Book Antiqua" panose="02040602050305030304" pitchFamily="18" charset="0"/>
                      <a:ea typeface="微软雅黑" pitchFamily="34" charset="-122"/>
                      <a:cs typeface="Arial" pitchFamily="34" charset="0"/>
                    </a:rPr>
                    <a:t>Outdoor</a:t>
                  </a:r>
                </a:p>
              </p:txBody>
            </p:sp>
          </p:grpSp>
          <p:sp>
            <p:nvSpPr>
              <p:cNvPr id="155" name="右箭头 154"/>
              <p:cNvSpPr/>
              <p:nvPr/>
            </p:nvSpPr>
            <p:spPr>
              <a:xfrm>
                <a:off x="4857317" y="2451579"/>
                <a:ext cx="248083" cy="444021"/>
              </a:xfrm>
              <a:prstGeom prst="rightArrow">
                <a:avLst/>
              </a:prstGeom>
              <a:solidFill>
                <a:schemeClr val="tx1"/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b="1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dist="38100" dir="2700000" algn="tl" rotWithShape="0">
                      <a:schemeClr val="accent2"/>
                    </a:outerShdw>
                  </a:effectLst>
                </a:endParaRPr>
              </a:p>
            </p:txBody>
          </p:sp>
          <p:sp>
            <p:nvSpPr>
              <p:cNvPr id="156" name="右箭头 155"/>
              <p:cNvSpPr/>
              <p:nvPr/>
            </p:nvSpPr>
            <p:spPr>
              <a:xfrm rot="5400000">
                <a:off x="7530464" y="3770912"/>
                <a:ext cx="358371" cy="369474"/>
              </a:xfrm>
              <a:prstGeom prst="rightArrow">
                <a:avLst/>
              </a:prstGeom>
              <a:solidFill>
                <a:schemeClr val="tx1"/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b="1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dist="38100" dir="2700000" algn="tl" rotWithShape="0">
                      <a:schemeClr val="accent2"/>
                    </a:outerShdw>
                  </a:effectLst>
                </a:endParaRPr>
              </a:p>
            </p:txBody>
          </p:sp>
          <p:sp>
            <p:nvSpPr>
              <p:cNvPr id="157" name="右箭头 156"/>
              <p:cNvSpPr/>
              <p:nvPr/>
            </p:nvSpPr>
            <p:spPr>
              <a:xfrm flipH="1">
                <a:off x="5410200" y="5016674"/>
                <a:ext cx="248083" cy="444021"/>
              </a:xfrm>
              <a:prstGeom prst="rightArrow">
                <a:avLst/>
              </a:prstGeom>
              <a:solidFill>
                <a:schemeClr val="tx1"/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b="1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dist="38100" dir="2700000" algn="tl" rotWithShape="0">
                      <a:schemeClr val="accent2"/>
                    </a:outerShdw>
                  </a:effectLst>
                </a:endParaRPr>
              </a:p>
            </p:txBody>
          </p:sp>
          <p:grpSp>
            <p:nvGrpSpPr>
              <p:cNvPr id="158" name="组合 157"/>
              <p:cNvGrpSpPr/>
              <p:nvPr/>
            </p:nvGrpSpPr>
            <p:grpSpPr>
              <a:xfrm>
                <a:off x="5219285" y="1881238"/>
                <a:ext cx="2158252" cy="1776361"/>
                <a:chOff x="8844049" y="1445435"/>
                <a:chExt cx="2741565" cy="2020705"/>
              </a:xfrm>
            </p:grpSpPr>
            <p:sp>
              <p:nvSpPr>
                <p:cNvPr id="167" name="圆角矩形 166"/>
                <p:cNvSpPr/>
                <p:nvPr/>
              </p:nvSpPr>
              <p:spPr>
                <a:xfrm>
                  <a:off x="8844049" y="1445435"/>
                  <a:ext cx="2741565" cy="2020705"/>
                </a:xfrm>
                <a:prstGeom prst="roundRect">
                  <a:avLst>
                    <a:gd name="adj" fmla="val 8472"/>
                  </a:avLst>
                </a:prstGeom>
                <a:solidFill>
                  <a:srgbClr val="99FF99"/>
                </a:solidFill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3"/>
                </a:lnRef>
                <a:fillRef idx="2">
                  <a:schemeClr val="accent3"/>
                </a:fillRef>
                <a:effectRef idx="1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t"/>
                <a:lstStyle/>
                <a:p>
                  <a:pPr algn="ctr"/>
                  <a:r>
                    <a:rPr lang="en-US" sz="1100" dirty="0">
                      <a:solidFill>
                        <a:schemeClr val="tx1"/>
                      </a:solidFill>
                      <a:latin typeface="Book Antiqua" panose="02040602050305030304" pitchFamily="18" charset="0"/>
                    </a:rPr>
                    <a:t>Target, interference and noise</a:t>
                  </a:r>
                </a:p>
              </p:txBody>
            </p:sp>
            <p:sp>
              <p:nvSpPr>
                <p:cNvPr id="168" name="圆角矩形 167"/>
                <p:cNvSpPr/>
                <p:nvPr/>
              </p:nvSpPr>
              <p:spPr>
                <a:xfrm>
                  <a:off x="8959204" y="1768731"/>
                  <a:ext cx="2551969" cy="570551"/>
                </a:xfrm>
                <a:prstGeom prst="roundRect">
                  <a:avLst>
                    <a:gd name="adj" fmla="val 10000"/>
                  </a:avLst>
                </a:prstGeom>
                <a:solidFill>
                  <a:srgbClr val="339933"/>
                </a:solidFill>
                <a:scene3d>
                  <a:camera prst="orthographicFront"/>
                  <a:lightRig rig="flat" dir="t"/>
                </a:scene3d>
                <a:sp3d prstMaterial="plastic">
                  <a:bevelT w="120900" h="88900"/>
                  <a:bevelB w="88900" h="31750" prst="angle"/>
                </a:sp3d>
              </p:spPr>
              <p:style>
                <a:lnRef idx="0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3">
                  <a:schemeClr val="accent1">
                    <a:hueOff val="0"/>
                    <a:satOff val="0"/>
                    <a:lumOff val="0"/>
                    <a:alphaOff val="0"/>
                  </a:schemeClr>
                </a:fillRef>
                <a:effectRef idx="2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r>
                    <a:rPr lang="en-US" sz="1000" b="1" dirty="0">
                      <a:solidFill>
                        <a:schemeClr val="tx2"/>
                      </a:solidFill>
                      <a:latin typeface="Cambria Math" panose="02040503050406030204" pitchFamily="18" charset="0"/>
                      <a:ea typeface="Cambria Math" panose="02040503050406030204" pitchFamily="18" charset="0"/>
                      <a:sym typeface="Wingdings 3" panose="05040102010807070707" pitchFamily="18" charset="2"/>
                    </a:rPr>
                    <a:t></a:t>
                  </a:r>
                  <a:r>
                    <a:rPr lang="en-US" sz="1000" b="1" dirty="0" smtClean="0">
                      <a:solidFill>
                        <a:schemeClr val="tx2"/>
                      </a:solidFill>
                      <a:latin typeface="Cambria Math" panose="02040503050406030204" pitchFamily="18" charset="0"/>
                      <a:ea typeface="Cambria Math" panose="02040503050406030204" pitchFamily="18" charset="0"/>
                      <a:sym typeface="Wingdings 3" panose="05040102010807070707" pitchFamily="18" charset="2"/>
                    </a:rPr>
                    <a:t>  </a:t>
                  </a:r>
                  <a:r>
                    <a:rPr lang="en-US" sz="1000" dirty="0" smtClean="0">
                      <a:solidFill>
                        <a:schemeClr val="tx2"/>
                      </a:solidFill>
                      <a:latin typeface="Book Antiqua" panose="02040602050305030304" pitchFamily="18" charset="0"/>
                    </a:rPr>
                    <a:t>Number of targets</a:t>
                  </a:r>
                </a:p>
                <a:p>
                  <a:r>
                    <a:rPr lang="en-US" sz="1000" b="1" dirty="0">
                      <a:solidFill>
                        <a:schemeClr val="tx2"/>
                      </a:solidFill>
                      <a:latin typeface="Cambria Math" panose="02040503050406030204" pitchFamily="18" charset="0"/>
                      <a:ea typeface="Cambria Math" panose="02040503050406030204" pitchFamily="18" charset="0"/>
                      <a:sym typeface="Wingdings 3" panose="05040102010807070707" pitchFamily="18" charset="2"/>
                    </a:rPr>
                    <a:t> </a:t>
                  </a:r>
                  <a:r>
                    <a:rPr lang="en-US" sz="1000" b="1" dirty="0" smtClean="0">
                      <a:solidFill>
                        <a:schemeClr val="tx2"/>
                      </a:solidFill>
                      <a:latin typeface="Cambria Math" panose="02040503050406030204" pitchFamily="18" charset="0"/>
                      <a:ea typeface="Cambria Math" panose="02040503050406030204" pitchFamily="18" charset="0"/>
                      <a:sym typeface="Wingdings 3" panose="05040102010807070707" pitchFamily="18" charset="2"/>
                    </a:rPr>
                    <a:t> </a:t>
                  </a:r>
                  <a:r>
                    <a:rPr lang="en-US" sz="1000" dirty="0" smtClean="0">
                      <a:solidFill>
                        <a:schemeClr val="tx2"/>
                      </a:solidFill>
                      <a:latin typeface="Book Antiqua" panose="02040602050305030304" pitchFamily="18" charset="0"/>
                    </a:rPr>
                    <a:t>Parameters (RCS, delay, velocity,…)</a:t>
                  </a:r>
                </a:p>
              </p:txBody>
            </p:sp>
            <p:sp>
              <p:nvSpPr>
                <p:cNvPr id="169" name="圆角矩形 168"/>
                <p:cNvSpPr/>
                <p:nvPr/>
              </p:nvSpPr>
              <p:spPr>
                <a:xfrm>
                  <a:off x="8959208" y="2384733"/>
                  <a:ext cx="2551966" cy="648000"/>
                </a:xfrm>
                <a:prstGeom prst="roundRect">
                  <a:avLst>
                    <a:gd name="adj" fmla="val 10000"/>
                  </a:avLst>
                </a:prstGeom>
                <a:solidFill>
                  <a:srgbClr val="339933"/>
                </a:solidFill>
                <a:scene3d>
                  <a:camera prst="orthographicFront"/>
                  <a:lightRig rig="flat" dir="t"/>
                </a:scene3d>
                <a:sp3d prstMaterial="plastic">
                  <a:bevelT w="120900" h="88900"/>
                  <a:bevelB w="88900" h="31750" prst="angle"/>
                </a:sp3d>
              </p:spPr>
              <p:style>
                <a:lnRef idx="0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3">
                  <a:schemeClr val="accent1">
                    <a:hueOff val="0"/>
                    <a:satOff val="0"/>
                    <a:lumOff val="0"/>
                    <a:alphaOff val="0"/>
                  </a:schemeClr>
                </a:fillRef>
                <a:effectRef idx="2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r>
                    <a:rPr lang="en-US" sz="1000" b="1" dirty="0">
                      <a:solidFill>
                        <a:schemeClr val="tx2"/>
                      </a:solidFill>
                      <a:latin typeface="Cambria Math" panose="02040503050406030204" pitchFamily="18" charset="0"/>
                      <a:ea typeface="Cambria Math" panose="02040503050406030204" pitchFamily="18" charset="0"/>
                      <a:sym typeface="Wingdings 3" panose="05040102010807070707" pitchFamily="18" charset="2"/>
                    </a:rPr>
                    <a:t> </a:t>
                  </a:r>
                  <a:r>
                    <a:rPr lang="en-US" sz="1000" b="1" dirty="0" smtClean="0">
                      <a:solidFill>
                        <a:schemeClr val="tx2"/>
                      </a:solidFill>
                      <a:latin typeface="Cambria Math" panose="02040503050406030204" pitchFamily="18" charset="0"/>
                      <a:ea typeface="Cambria Math" panose="02040503050406030204" pitchFamily="18" charset="0"/>
                      <a:sym typeface="Wingdings 3" panose="05040102010807070707" pitchFamily="18" charset="2"/>
                    </a:rPr>
                    <a:t> </a:t>
                  </a:r>
                  <a:r>
                    <a:rPr lang="en-US" sz="1000" dirty="0" smtClean="0">
                      <a:solidFill>
                        <a:schemeClr val="tx2"/>
                      </a:solidFill>
                      <a:latin typeface="Book Antiqua" panose="02040602050305030304" pitchFamily="18" charset="0"/>
                    </a:rPr>
                    <a:t>Number of clutter </a:t>
                  </a:r>
                </a:p>
                <a:p>
                  <a:r>
                    <a:rPr lang="en-US" sz="1000" b="1" dirty="0">
                      <a:solidFill>
                        <a:schemeClr val="tx2"/>
                      </a:solidFill>
                      <a:latin typeface="Cambria Math" panose="02040503050406030204" pitchFamily="18" charset="0"/>
                      <a:ea typeface="Cambria Math" panose="02040503050406030204" pitchFamily="18" charset="0"/>
                      <a:sym typeface="Wingdings 3" panose="05040102010807070707" pitchFamily="18" charset="2"/>
                    </a:rPr>
                    <a:t> </a:t>
                  </a:r>
                  <a:r>
                    <a:rPr lang="en-US" sz="1000" b="1" dirty="0" smtClean="0">
                      <a:solidFill>
                        <a:schemeClr val="tx2"/>
                      </a:solidFill>
                      <a:latin typeface="Cambria Math" panose="02040503050406030204" pitchFamily="18" charset="0"/>
                      <a:ea typeface="Cambria Math" panose="02040503050406030204" pitchFamily="18" charset="0"/>
                      <a:sym typeface="Wingdings 3" panose="05040102010807070707" pitchFamily="18" charset="2"/>
                    </a:rPr>
                    <a:t> </a:t>
                  </a:r>
                  <a:r>
                    <a:rPr lang="en-US" sz="1000" dirty="0" smtClean="0">
                      <a:solidFill>
                        <a:schemeClr val="tx2"/>
                      </a:solidFill>
                      <a:latin typeface="Book Antiqua" panose="02040602050305030304" pitchFamily="18" charset="0"/>
                    </a:rPr>
                    <a:t>Parameters (reflectivity,  delay, </a:t>
                  </a:r>
                  <a:r>
                    <a:rPr lang="en-US" sz="1000" dirty="0" err="1" smtClean="0">
                      <a:solidFill>
                        <a:schemeClr val="tx2"/>
                      </a:solidFill>
                      <a:latin typeface="Book Antiqua" panose="02040602050305030304" pitchFamily="18" charset="0"/>
                    </a:rPr>
                    <a:t>AoD</a:t>
                  </a:r>
                  <a:r>
                    <a:rPr lang="en-US" sz="1000" dirty="0" smtClean="0">
                      <a:solidFill>
                        <a:schemeClr val="tx2"/>
                      </a:solidFill>
                      <a:latin typeface="Book Antiqua" panose="02040602050305030304" pitchFamily="18" charset="0"/>
                    </a:rPr>
                    <a:t>, </a:t>
                  </a:r>
                  <a:r>
                    <a:rPr lang="en-US" sz="1000" dirty="0" err="1" smtClean="0">
                      <a:solidFill>
                        <a:schemeClr val="tx2"/>
                      </a:solidFill>
                      <a:latin typeface="Book Antiqua" panose="02040602050305030304" pitchFamily="18" charset="0"/>
                    </a:rPr>
                    <a:t>AoA</a:t>
                  </a:r>
                  <a:r>
                    <a:rPr lang="en-US" sz="1000" dirty="0" smtClean="0">
                      <a:solidFill>
                        <a:schemeClr val="tx2"/>
                      </a:solidFill>
                      <a:latin typeface="Book Antiqua" panose="02040602050305030304" pitchFamily="18" charset="0"/>
                    </a:rPr>
                    <a:t>,…)</a:t>
                  </a:r>
                </a:p>
              </p:txBody>
            </p:sp>
            <p:sp>
              <p:nvSpPr>
                <p:cNvPr id="170" name="圆角矩形 169"/>
                <p:cNvSpPr/>
                <p:nvPr/>
              </p:nvSpPr>
              <p:spPr>
                <a:xfrm>
                  <a:off x="8959208" y="3091460"/>
                  <a:ext cx="2551966" cy="288000"/>
                </a:xfrm>
                <a:prstGeom prst="roundRect">
                  <a:avLst>
                    <a:gd name="adj" fmla="val 10000"/>
                  </a:avLst>
                </a:prstGeom>
                <a:solidFill>
                  <a:srgbClr val="339933"/>
                </a:solidFill>
                <a:scene3d>
                  <a:camera prst="orthographicFront"/>
                  <a:lightRig rig="flat" dir="t"/>
                </a:scene3d>
                <a:sp3d prstMaterial="plastic">
                  <a:bevelT w="120900" h="88900"/>
                  <a:bevelB w="88900" h="31750" prst="angle"/>
                </a:sp3d>
              </p:spPr>
              <p:style>
                <a:lnRef idx="0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3">
                  <a:schemeClr val="accent1">
                    <a:hueOff val="0"/>
                    <a:satOff val="0"/>
                    <a:lumOff val="0"/>
                    <a:alphaOff val="0"/>
                  </a:schemeClr>
                </a:fillRef>
                <a:effectRef idx="2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r>
                    <a:rPr lang="en-US" sz="1000" b="1" dirty="0">
                      <a:solidFill>
                        <a:schemeClr val="tx2"/>
                      </a:solidFill>
                      <a:latin typeface="Cambria Math" panose="02040503050406030204" pitchFamily="18" charset="0"/>
                      <a:ea typeface="Cambria Math" panose="02040503050406030204" pitchFamily="18" charset="0"/>
                      <a:sym typeface="Wingdings 3" panose="05040102010807070707" pitchFamily="18" charset="2"/>
                    </a:rPr>
                    <a:t> </a:t>
                  </a:r>
                  <a:r>
                    <a:rPr lang="en-US" sz="1000" b="1" dirty="0" smtClean="0">
                      <a:solidFill>
                        <a:schemeClr val="tx2"/>
                      </a:solidFill>
                      <a:latin typeface="Cambria Math" panose="02040503050406030204" pitchFamily="18" charset="0"/>
                      <a:ea typeface="Cambria Math" panose="02040503050406030204" pitchFamily="18" charset="0"/>
                      <a:sym typeface="Wingdings 3" panose="05040102010807070707" pitchFamily="18" charset="2"/>
                    </a:rPr>
                    <a:t> </a:t>
                  </a:r>
                  <a:r>
                    <a:rPr lang="en-US" sz="1000" dirty="0" smtClean="0">
                      <a:solidFill>
                        <a:schemeClr val="tx2"/>
                      </a:solidFill>
                      <a:latin typeface="Book Antiqua" panose="02040602050305030304" pitchFamily="18" charset="0"/>
                    </a:rPr>
                    <a:t>Noise</a:t>
                  </a:r>
                  <a:endParaRPr lang="en-US" sz="1000" dirty="0">
                    <a:solidFill>
                      <a:schemeClr val="tx2"/>
                    </a:solidFill>
                    <a:latin typeface="Book Antiqua" panose="02040602050305030304" pitchFamily="18" charset="0"/>
                  </a:endParaRPr>
                </a:p>
              </p:txBody>
            </p:sp>
          </p:grpSp>
          <p:sp>
            <p:nvSpPr>
              <p:cNvPr id="159" name="右箭头 158"/>
              <p:cNvSpPr/>
              <p:nvPr/>
            </p:nvSpPr>
            <p:spPr>
              <a:xfrm>
                <a:off x="7413897" y="2493721"/>
                <a:ext cx="209829" cy="444021"/>
              </a:xfrm>
              <a:prstGeom prst="rightArrow">
                <a:avLst/>
              </a:prstGeom>
              <a:solidFill>
                <a:schemeClr val="bg1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b="1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dist="38100" dir="2700000" algn="tl" rotWithShape="0">
                      <a:schemeClr val="accent2"/>
                    </a:outerShdw>
                  </a:effectLst>
                </a:endParaRPr>
              </a:p>
            </p:txBody>
          </p:sp>
          <p:grpSp>
            <p:nvGrpSpPr>
              <p:cNvPr id="2" name="组合 1"/>
              <p:cNvGrpSpPr/>
              <p:nvPr/>
            </p:nvGrpSpPr>
            <p:grpSpPr>
              <a:xfrm>
                <a:off x="1371600" y="4146149"/>
                <a:ext cx="3975591" cy="2178451"/>
                <a:chOff x="2366394" y="4146149"/>
                <a:chExt cx="3975591" cy="2178451"/>
              </a:xfrm>
            </p:grpSpPr>
            <p:sp>
              <p:nvSpPr>
                <p:cNvPr id="145" name="圆角矩形 144"/>
                <p:cNvSpPr/>
                <p:nvPr/>
              </p:nvSpPr>
              <p:spPr>
                <a:xfrm>
                  <a:off x="2366394" y="4146149"/>
                  <a:ext cx="3975591" cy="2178451"/>
                </a:xfrm>
                <a:prstGeom prst="roundRect">
                  <a:avLst>
                    <a:gd name="adj" fmla="val 10000"/>
                  </a:avLst>
                </a:prstGeom>
                <a:solidFill>
                  <a:srgbClr val="0033CC"/>
                </a:solidFill>
                <a:scene3d>
                  <a:camera prst="orthographicFront"/>
                  <a:lightRig rig="flat" dir="t"/>
                </a:scene3d>
                <a:sp3d prstMaterial="plastic">
                  <a:bevelT w="120900" h="88900"/>
                  <a:bevelB w="88900" h="31750" prst="angle"/>
                </a:sp3d>
              </p:spPr>
              <p:style>
                <a:lnRef idx="0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3">
                  <a:schemeClr val="accent1">
                    <a:hueOff val="0"/>
                    <a:satOff val="0"/>
                    <a:lumOff val="0"/>
                    <a:alphaOff val="0"/>
                  </a:schemeClr>
                </a:fillRef>
                <a:effectRef idx="2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 anchor="t"/>
                <a:lstStyle/>
                <a:p>
                  <a:pPr algn="ctr"/>
                  <a:r>
                    <a:rPr lang="en-US" sz="1400" dirty="0" smtClean="0">
                      <a:solidFill>
                        <a:schemeClr val="bg1"/>
                      </a:solidFill>
                      <a:latin typeface="Book Antiqua" panose="02040602050305030304" pitchFamily="18" charset="0"/>
                      <a:sym typeface="Wingdings 2" panose="05020102010507070707" pitchFamily="18" charset="2"/>
                    </a:rPr>
                    <a:t> </a:t>
                  </a:r>
                  <a:r>
                    <a:rPr lang="en-US" dirty="0" smtClean="0">
                      <a:solidFill>
                        <a:schemeClr val="bg1"/>
                      </a:solidFill>
                      <a:latin typeface="Book Antiqua" panose="02040602050305030304" pitchFamily="18" charset="0"/>
                    </a:rPr>
                    <a:t>Signal processing and performance evaluation </a:t>
                  </a:r>
                  <a:endParaRPr lang="en-US" sz="1400" dirty="0" smtClean="0">
                    <a:solidFill>
                      <a:schemeClr val="bg1"/>
                    </a:solidFill>
                    <a:latin typeface="Book Antiqua" panose="02040602050305030304" pitchFamily="18" charset="0"/>
                  </a:endParaRPr>
                </a:p>
              </p:txBody>
            </p:sp>
            <p:sp>
              <p:nvSpPr>
                <p:cNvPr id="146" name="圆角矩形 145"/>
                <p:cNvSpPr/>
                <p:nvPr/>
              </p:nvSpPr>
              <p:spPr>
                <a:xfrm>
                  <a:off x="4563043" y="4791600"/>
                  <a:ext cx="1588021" cy="1317520"/>
                </a:xfrm>
                <a:prstGeom prst="roundRect">
                  <a:avLst>
                    <a:gd name="adj" fmla="val 10000"/>
                  </a:avLst>
                </a:prstGeom>
                <a:solidFill>
                  <a:srgbClr val="99CCFF"/>
                </a:solidFill>
                <a:scene3d>
                  <a:camera prst="orthographicFront"/>
                  <a:lightRig rig="flat" dir="t"/>
                </a:scene3d>
                <a:sp3d prstMaterial="plastic">
                  <a:bevelT w="120900" h="88900"/>
                  <a:bevelB w="88900" h="31750" prst="angle"/>
                </a:sp3d>
              </p:spPr>
              <p:style>
                <a:lnRef idx="0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3">
                  <a:schemeClr val="accent1">
                    <a:hueOff val="0"/>
                    <a:satOff val="0"/>
                    <a:lumOff val="0"/>
                    <a:alphaOff val="0"/>
                  </a:schemeClr>
                </a:fillRef>
                <a:effectRef idx="2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r>
                    <a:rPr lang="en-US" altLang="zh-CN" sz="1000" b="1" dirty="0">
                      <a:solidFill>
                        <a:schemeClr val="tx2"/>
                      </a:solidFill>
                      <a:latin typeface="Cambria Math" panose="02040503050406030204" pitchFamily="18" charset="0"/>
                      <a:ea typeface="Cambria Math" panose="02040503050406030204" pitchFamily="18" charset="0"/>
                      <a:sym typeface="Wingdings 3" panose="05040102010807070707" pitchFamily="18" charset="2"/>
                    </a:rPr>
                    <a:t>  </a:t>
                  </a:r>
                  <a:r>
                    <a:rPr lang="en-US" altLang="zh-CN" sz="1000" dirty="0">
                      <a:solidFill>
                        <a:schemeClr val="tx2"/>
                      </a:solidFill>
                      <a:latin typeface="Book Antiqua" panose="02040602050305030304" pitchFamily="18" charset="0"/>
                    </a:rPr>
                    <a:t>Range </a:t>
                  </a:r>
                  <a:r>
                    <a:rPr lang="en-US" altLang="zh-CN" sz="1000" dirty="0" smtClean="0">
                      <a:solidFill>
                        <a:schemeClr val="tx2"/>
                      </a:solidFill>
                      <a:latin typeface="Book Antiqua" panose="02040602050305030304" pitchFamily="18" charset="0"/>
                    </a:rPr>
                    <a:t>estimation </a:t>
                  </a:r>
                  <a:endParaRPr lang="en-US" altLang="zh-CN" sz="1000" dirty="0">
                    <a:solidFill>
                      <a:schemeClr val="tx2"/>
                    </a:solidFill>
                    <a:latin typeface="Book Antiqua" panose="02040602050305030304" pitchFamily="18" charset="0"/>
                  </a:endParaRPr>
                </a:p>
                <a:p>
                  <a:r>
                    <a:rPr lang="en-US" altLang="zh-CN" sz="1000" b="1" dirty="0">
                      <a:solidFill>
                        <a:schemeClr val="tx2"/>
                      </a:solidFill>
                      <a:latin typeface="Cambria Math" panose="02040503050406030204" pitchFamily="18" charset="0"/>
                      <a:ea typeface="Cambria Math" panose="02040503050406030204" pitchFamily="18" charset="0"/>
                      <a:sym typeface="Wingdings 3" panose="05040102010807070707" pitchFamily="18" charset="2"/>
                    </a:rPr>
                    <a:t>  </a:t>
                  </a:r>
                  <a:r>
                    <a:rPr lang="en-US" altLang="zh-CN" sz="1000" dirty="0">
                      <a:solidFill>
                        <a:schemeClr val="tx2"/>
                      </a:solidFill>
                      <a:latin typeface="Book Antiqua" panose="02040602050305030304" pitchFamily="18" charset="0"/>
                    </a:rPr>
                    <a:t>Velocity estimation </a:t>
                  </a:r>
                </a:p>
                <a:p>
                  <a:r>
                    <a:rPr lang="en-US" altLang="zh-CN" sz="1000" b="1" dirty="0">
                      <a:solidFill>
                        <a:schemeClr val="tx2"/>
                      </a:solidFill>
                      <a:latin typeface="Cambria Math" panose="02040503050406030204" pitchFamily="18" charset="0"/>
                      <a:ea typeface="Cambria Math" panose="02040503050406030204" pitchFamily="18" charset="0"/>
                      <a:sym typeface="Wingdings 3" panose="05040102010807070707" pitchFamily="18" charset="2"/>
                    </a:rPr>
                    <a:t>  </a:t>
                  </a:r>
                  <a:r>
                    <a:rPr lang="en-US" altLang="zh-CN" sz="1000" dirty="0">
                      <a:solidFill>
                        <a:schemeClr val="tx2"/>
                      </a:solidFill>
                      <a:latin typeface="Book Antiqua" panose="02040602050305030304" pitchFamily="18" charset="0"/>
                    </a:rPr>
                    <a:t>Angle estimation </a:t>
                  </a:r>
                </a:p>
                <a:p>
                  <a:r>
                    <a:rPr lang="en-US" altLang="zh-CN" sz="1000" b="1" dirty="0">
                      <a:solidFill>
                        <a:schemeClr val="tx2"/>
                      </a:solidFill>
                      <a:latin typeface="Cambria Math" panose="02040503050406030204" pitchFamily="18" charset="0"/>
                      <a:ea typeface="Cambria Math" panose="02040503050406030204" pitchFamily="18" charset="0"/>
                      <a:sym typeface="Wingdings 3" panose="05040102010807070707" pitchFamily="18" charset="2"/>
                    </a:rPr>
                    <a:t>  </a:t>
                  </a:r>
                  <a:r>
                    <a:rPr lang="en-US" altLang="zh-CN" sz="1000" dirty="0">
                      <a:solidFill>
                        <a:schemeClr val="tx2"/>
                      </a:solidFill>
                      <a:latin typeface="Book Antiqua" panose="02040602050305030304" pitchFamily="18" charset="0"/>
                    </a:rPr>
                    <a:t>… </a:t>
                  </a:r>
                </a:p>
              </p:txBody>
            </p:sp>
            <p:sp>
              <p:nvSpPr>
                <p:cNvPr id="164" name="右箭头 163"/>
                <p:cNvSpPr/>
                <p:nvPr/>
              </p:nvSpPr>
              <p:spPr>
                <a:xfrm rot="10800000">
                  <a:off x="4235668" y="5257800"/>
                  <a:ext cx="184869" cy="444020"/>
                </a:xfrm>
                <a:prstGeom prst="rightArrow">
                  <a:avLst/>
                </a:prstGeom>
                <a:solidFill>
                  <a:schemeClr val="bg1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1">
                  <a:schemeClr val="accent6"/>
                </a:lnRef>
                <a:fillRef idx="2">
                  <a:schemeClr val="accent6"/>
                </a:fillRef>
                <a:effectRef idx="1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 b="1">
                    <a:ln w="6600">
                      <a:solidFill>
                        <a:schemeClr val="accent2"/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dist="38100" dir="2700000" algn="tl" rotWithShape="0">
                        <a:schemeClr val="accent2"/>
                      </a:outerShdw>
                    </a:effectLst>
                  </a:endParaRPr>
                </a:p>
              </p:txBody>
            </p:sp>
            <p:sp>
              <p:nvSpPr>
                <p:cNvPr id="43" name="圆角矩形 42"/>
                <p:cNvSpPr/>
                <p:nvPr/>
              </p:nvSpPr>
              <p:spPr>
                <a:xfrm>
                  <a:off x="2546078" y="4791600"/>
                  <a:ext cx="1588021" cy="1322972"/>
                </a:xfrm>
                <a:prstGeom prst="roundRect">
                  <a:avLst>
                    <a:gd name="adj" fmla="val 10000"/>
                  </a:avLst>
                </a:prstGeom>
                <a:solidFill>
                  <a:srgbClr val="99CCFF"/>
                </a:solidFill>
                <a:scene3d>
                  <a:camera prst="orthographicFront"/>
                  <a:lightRig rig="flat" dir="t"/>
                </a:scene3d>
                <a:sp3d prstMaterial="plastic">
                  <a:bevelT w="120900" h="88900"/>
                  <a:bevelB w="88900" h="31750" prst="angle"/>
                </a:sp3d>
              </p:spPr>
              <p:style>
                <a:lnRef idx="0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3">
                  <a:schemeClr val="accent1">
                    <a:hueOff val="0"/>
                    <a:satOff val="0"/>
                    <a:lumOff val="0"/>
                    <a:alphaOff val="0"/>
                  </a:schemeClr>
                </a:fillRef>
                <a:effectRef idx="2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r>
                    <a:rPr lang="en-US" altLang="zh-CN" sz="1000" b="1" dirty="0">
                      <a:solidFill>
                        <a:schemeClr val="tx2"/>
                      </a:solidFill>
                      <a:latin typeface="Cambria Math" panose="02040503050406030204" pitchFamily="18" charset="0"/>
                      <a:ea typeface="Cambria Math" panose="02040503050406030204" pitchFamily="18" charset="0"/>
                      <a:sym typeface="Wingdings 3" panose="05040102010807070707" pitchFamily="18" charset="2"/>
                    </a:rPr>
                    <a:t> </a:t>
                  </a:r>
                  <a:r>
                    <a:rPr lang="en-US" altLang="zh-CN" sz="1000" b="1" dirty="0" smtClean="0">
                      <a:solidFill>
                        <a:schemeClr val="tx2"/>
                      </a:solidFill>
                      <a:latin typeface="Cambria Math" panose="02040503050406030204" pitchFamily="18" charset="0"/>
                      <a:ea typeface="Cambria Math" panose="02040503050406030204" pitchFamily="18" charset="0"/>
                      <a:sym typeface="Wingdings 3" panose="05040102010807070707" pitchFamily="18" charset="2"/>
                    </a:rPr>
                    <a:t> </a:t>
                  </a:r>
                  <a:r>
                    <a:rPr lang="en-US" sz="1000" dirty="0" smtClean="0">
                      <a:solidFill>
                        <a:schemeClr val="tx2"/>
                      </a:solidFill>
                      <a:latin typeface="Book Antiqua" panose="02040602050305030304" pitchFamily="18" charset="0"/>
                    </a:rPr>
                    <a:t>Range </a:t>
                  </a:r>
                  <a:r>
                    <a:rPr lang="en-US" sz="1000" dirty="0">
                      <a:solidFill>
                        <a:schemeClr val="tx2"/>
                      </a:solidFill>
                      <a:latin typeface="Book Antiqua" panose="02040602050305030304" pitchFamily="18" charset="0"/>
                    </a:rPr>
                    <a:t>accuracy</a:t>
                  </a:r>
                </a:p>
                <a:p>
                  <a:r>
                    <a:rPr lang="en-US" altLang="zh-CN" sz="1000" b="1" dirty="0">
                      <a:solidFill>
                        <a:schemeClr val="tx2"/>
                      </a:solidFill>
                      <a:latin typeface="Cambria Math" panose="02040503050406030204" pitchFamily="18" charset="0"/>
                      <a:ea typeface="Cambria Math" panose="02040503050406030204" pitchFamily="18" charset="0"/>
                      <a:sym typeface="Wingdings 3" panose="05040102010807070707" pitchFamily="18" charset="2"/>
                    </a:rPr>
                    <a:t> </a:t>
                  </a:r>
                  <a:r>
                    <a:rPr lang="en-US" altLang="zh-CN" sz="1000" b="1" dirty="0" smtClean="0">
                      <a:solidFill>
                        <a:schemeClr val="tx2"/>
                      </a:solidFill>
                      <a:latin typeface="Cambria Math" panose="02040503050406030204" pitchFamily="18" charset="0"/>
                      <a:ea typeface="Cambria Math" panose="02040503050406030204" pitchFamily="18" charset="0"/>
                      <a:sym typeface="Wingdings 3" panose="05040102010807070707" pitchFamily="18" charset="2"/>
                    </a:rPr>
                    <a:t> </a:t>
                  </a:r>
                  <a:r>
                    <a:rPr lang="en-US" sz="1000" dirty="0" smtClean="0">
                      <a:solidFill>
                        <a:schemeClr val="tx2"/>
                      </a:solidFill>
                      <a:latin typeface="Book Antiqua" panose="02040602050305030304" pitchFamily="18" charset="0"/>
                    </a:rPr>
                    <a:t>Velocity </a:t>
                  </a:r>
                  <a:r>
                    <a:rPr lang="en-US" altLang="zh-CN" sz="1000" dirty="0" smtClean="0">
                      <a:solidFill>
                        <a:schemeClr val="tx2"/>
                      </a:solidFill>
                      <a:latin typeface="Book Antiqua" panose="02040602050305030304" pitchFamily="18" charset="0"/>
                    </a:rPr>
                    <a:t>accuracy</a:t>
                  </a:r>
                  <a:endParaRPr lang="en-US" sz="1000" dirty="0">
                    <a:solidFill>
                      <a:schemeClr val="tx2"/>
                    </a:solidFill>
                    <a:latin typeface="Book Antiqua" panose="02040602050305030304" pitchFamily="18" charset="0"/>
                  </a:endParaRPr>
                </a:p>
                <a:p>
                  <a:r>
                    <a:rPr lang="en-US" altLang="zh-CN" sz="1000" b="1" dirty="0">
                      <a:solidFill>
                        <a:schemeClr val="tx2"/>
                      </a:solidFill>
                      <a:latin typeface="Cambria Math" panose="02040503050406030204" pitchFamily="18" charset="0"/>
                      <a:ea typeface="Cambria Math" panose="02040503050406030204" pitchFamily="18" charset="0"/>
                      <a:sym typeface="Wingdings 3" panose="05040102010807070707" pitchFamily="18" charset="2"/>
                    </a:rPr>
                    <a:t> </a:t>
                  </a:r>
                  <a:r>
                    <a:rPr lang="en-US" altLang="zh-CN" sz="1000" b="1" dirty="0" smtClean="0">
                      <a:solidFill>
                        <a:schemeClr val="tx2"/>
                      </a:solidFill>
                      <a:latin typeface="Cambria Math" panose="02040503050406030204" pitchFamily="18" charset="0"/>
                      <a:ea typeface="Cambria Math" panose="02040503050406030204" pitchFamily="18" charset="0"/>
                      <a:sym typeface="Wingdings 3" panose="05040102010807070707" pitchFamily="18" charset="2"/>
                    </a:rPr>
                    <a:t> </a:t>
                  </a:r>
                  <a:r>
                    <a:rPr lang="en-US" sz="1000" dirty="0" smtClean="0">
                      <a:solidFill>
                        <a:schemeClr val="tx2"/>
                      </a:solidFill>
                      <a:latin typeface="Book Antiqua" panose="02040602050305030304" pitchFamily="18" charset="0"/>
                    </a:rPr>
                    <a:t>Angle </a:t>
                  </a:r>
                  <a:r>
                    <a:rPr lang="en-US" altLang="zh-CN" sz="1000" dirty="0">
                      <a:solidFill>
                        <a:schemeClr val="tx2"/>
                      </a:solidFill>
                      <a:latin typeface="Book Antiqua" panose="02040602050305030304" pitchFamily="18" charset="0"/>
                    </a:rPr>
                    <a:t>accuracy</a:t>
                  </a:r>
                </a:p>
                <a:p>
                  <a:r>
                    <a:rPr lang="en-US" altLang="zh-CN" sz="1000" b="1" dirty="0">
                      <a:solidFill>
                        <a:schemeClr val="tx2"/>
                      </a:solidFill>
                      <a:latin typeface="Cambria Math" panose="02040503050406030204" pitchFamily="18" charset="0"/>
                      <a:ea typeface="Cambria Math" panose="02040503050406030204" pitchFamily="18" charset="0"/>
                      <a:sym typeface="Wingdings 3" panose="05040102010807070707" pitchFamily="18" charset="2"/>
                    </a:rPr>
                    <a:t> </a:t>
                  </a:r>
                  <a:r>
                    <a:rPr lang="en-US" altLang="zh-CN" sz="1000" b="1" dirty="0" smtClean="0">
                      <a:solidFill>
                        <a:schemeClr val="tx2"/>
                      </a:solidFill>
                      <a:latin typeface="Cambria Math" panose="02040503050406030204" pitchFamily="18" charset="0"/>
                      <a:ea typeface="Cambria Math" panose="02040503050406030204" pitchFamily="18" charset="0"/>
                      <a:sym typeface="Wingdings 3" panose="05040102010807070707" pitchFamily="18" charset="2"/>
                    </a:rPr>
                    <a:t> </a:t>
                  </a:r>
                  <a:r>
                    <a:rPr lang="en-US" sz="1000" dirty="0" smtClean="0">
                      <a:solidFill>
                        <a:schemeClr val="tx2"/>
                      </a:solidFill>
                      <a:latin typeface="Book Antiqua" panose="02040602050305030304" pitchFamily="18" charset="0"/>
                    </a:rPr>
                    <a:t>… </a:t>
                  </a:r>
                  <a:endParaRPr lang="en-US" sz="1000" dirty="0">
                    <a:solidFill>
                      <a:schemeClr val="tx2"/>
                    </a:solidFill>
                    <a:latin typeface="Book Antiqua" panose="02040602050305030304" pitchFamily="18" charset="0"/>
                  </a:endParaRPr>
                </a:p>
              </p:txBody>
            </p:sp>
          </p:grpSp>
        </p:grpSp>
        <p:sp>
          <p:nvSpPr>
            <p:cNvPr id="5" name="文本框 4"/>
            <p:cNvSpPr txBox="1"/>
            <p:nvPr/>
          </p:nvSpPr>
          <p:spPr>
            <a:xfrm>
              <a:off x="1449716" y="4581572"/>
              <a:ext cx="181328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100" dirty="0" smtClean="0">
                  <a:solidFill>
                    <a:schemeClr val="bg1"/>
                  </a:solidFill>
                  <a:latin typeface="Book Antiqua" panose="02040602050305030304" pitchFamily="18" charset="0"/>
                </a:rPr>
                <a:t>Performance evaluation </a:t>
              </a:r>
              <a:endParaRPr lang="zh-CN" altLang="en-US" sz="1100" dirty="0">
                <a:solidFill>
                  <a:schemeClr val="bg1"/>
                </a:solidFill>
                <a:latin typeface="Book Antiqua" panose="02040602050305030304" pitchFamily="18" charset="0"/>
              </a:endParaRPr>
            </a:p>
          </p:txBody>
        </p:sp>
        <p:sp>
          <p:nvSpPr>
            <p:cNvPr id="45" name="文本框 44"/>
            <p:cNvSpPr txBox="1"/>
            <p:nvPr/>
          </p:nvSpPr>
          <p:spPr>
            <a:xfrm>
              <a:off x="3442681" y="4581572"/>
              <a:ext cx="1867257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100" dirty="0" smtClean="0">
                  <a:solidFill>
                    <a:schemeClr val="bg1"/>
                  </a:solidFill>
                  <a:latin typeface="Book Antiqua" panose="02040602050305030304" pitchFamily="18" charset="0"/>
                </a:rPr>
                <a:t>Parameter estimation </a:t>
              </a:r>
              <a:endParaRPr lang="zh-CN" altLang="en-US" sz="1100" dirty="0">
                <a:solidFill>
                  <a:schemeClr val="bg1"/>
                </a:solidFill>
                <a:latin typeface="Book Antiqua" panose="02040602050305030304" pitchFamily="18" charset="0"/>
              </a:endParaRPr>
            </a:p>
          </p:txBody>
        </p:sp>
      </p:grpSp>
      <p:sp>
        <p:nvSpPr>
          <p:cNvPr id="41" name="内容占位符 2"/>
          <p:cNvSpPr>
            <a:spLocks noGrp="1"/>
          </p:cNvSpPr>
          <p:nvPr>
            <p:ph idx="1"/>
          </p:nvPr>
        </p:nvSpPr>
        <p:spPr>
          <a:xfrm>
            <a:off x="684213" y="1169462"/>
            <a:ext cx="7772400" cy="464368"/>
          </a:xfrm>
        </p:spPr>
        <p:txBody>
          <a:bodyPr/>
          <a:lstStyle/>
          <a:p>
            <a:r>
              <a:rPr lang="en-US" altLang="zh-CN" sz="2000" dirty="0" smtClean="0"/>
              <a:t>The link level simulation proposed in [6].</a:t>
            </a:r>
            <a:endParaRPr lang="en-US" altLang="zh-CN" sz="2000" dirty="0"/>
          </a:p>
        </p:txBody>
      </p:sp>
    </p:spTree>
    <p:extLst>
      <p:ext uri="{BB962C8B-B14F-4D97-AF65-F5344CB8AC3E}">
        <p14:creationId xmlns:p14="http://schemas.microsoft.com/office/powerpoint/2010/main" val="2054635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The information of link level simulation could provide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2209800"/>
            <a:ext cx="7772400" cy="3886200"/>
          </a:xfrm>
        </p:spPr>
        <p:txBody>
          <a:bodyPr/>
          <a:lstStyle/>
          <a:p>
            <a:r>
              <a:rPr lang="en-US" altLang="zh-CN" sz="1800" dirty="0" smtClean="0"/>
              <a:t>Sensing performance in different applications scenarios.</a:t>
            </a:r>
          </a:p>
          <a:p>
            <a:pPr indent="342900">
              <a:buFont typeface="Wingdings" panose="05000000000000000000" pitchFamily="2" charset="2"/>
              <a:buChar char="Ø"/>
            </a:pPr>
            <a:r>
              <a:rPr lang="en-US" altLang="zh-CN" sz="1600" b="0" dirty="0"/>
              <a:t>The results indicates the simulated sensing </a:t>
            </a:r>
            <a:r>
              <a:rPr lang="en-US" altLang="zh-CN" sz="1600" b="0" dirty="0" smtClean="0"/>
              <a:t>performance and will be helpful to evaluate the gap between simulated system performance and usage model requirements in different application scenarios.</a:t>
            </a:r>
            <a:endParaRPr lang="en-US" altLang="zh-CN" sz="1600" b="0" dirty="0"/>
          </a:p>
          <a:p>
            <a:pPr marL="0" indent="0">
              <a:buNone/>
            </a:pPr>
            <a:endParaRPr lang="en-US" altLang="zh-CN" sz="1800" b="0" dirty="0" smtClean="0"/>
          </a:p>
          <a:p>
            <a:r>
              <a:rPr lang="en-US" altLang="zh-CN" sz="1800" dirty="0" smtClean="0"/>
              <a:t>Sensing performance with different signal to noise ratio(SNR).</a:t>
            </a:r>
          </a:p>
          <a:p>
            <a:pPr indent="342900">
              <a:buFont typeface="Wingdings" panose="05000000000000000000" pitchFamily="2" charset="2"/>
              <a:buChar char="Ø"/>
            </a:pPr>
            <a:r>
              <a:rPr lang="en-US" altLang="zh-CN" sz="1600" b="0" dirty="0" smtClean="0"/>
              <a:t>The result provides further insight of the performance with Accuracy vs. SNR results.</a:t>
            </a:r>
          </a:p>
          <a:p>
            <a:pPr indent="342900">
              <a:buFont typeface="Wingdings" panose="05000000000000000000" pitchFamily="2" charset="2"/>
              <a:buChar char="Ø"/>
            </a:pPr>
            <a:endParaRPr lang="en-US" altLang="zh-CN" sz="1600" b="0" dirty="0"/>
          </a:p>
          <a:p>
            <a:r>
              <a:rPr lang="en-US" altLang="zh-CN" sz="1800" dirty="0" smtClean="0"/>
              <a:t>Sensing performance with different sensing architecture.</a:t>
            </a:r>
          </a:p>
          <a:p>
            <a:pPr indent="342900">
              <a:buFont typeface="Wingdings" panose="05000000000000000000" pitchFamily="2" charset="2"/>
              <a:buChar char="Ø"/>
            </a:pPr>
            <a:r>
              <a:rPr lang="en-US" altLang="zh-CN" sz="1600" b="0" dirty="0" smtClean="0"/>
              <a:t>Monostatic sensing</a:t>
            </a:r>
          </a:p>
          <a:p>
            <a:pPr indent="342900">
              <a:buFont typeface="Wingdings" panose="05000000000000000000" pitchFamily="2" charset="2"/>
              <a:buChar char="Ø"/>
            </a:pPr>
            <a:r>
              <a:rPr lang="en-US" altLang="zh-CN" sz="1600" b="0" dirty="0" err="1" smtClean="0"/>
              <a:t>Bistatic</a:t>
            </a:r>
            <a:r>
              <a:rPr lang="en-US" altLang="zh-CN" sz="1600" b="0" dirty="0" smtClean="0"/>
              <a:t> sensing</a:t>
            </a:r>
          </a:p>
          <a:p>
            <a:pPr indent="342900">
              <a:buFont typeface="Wingdings" panose="05000000000000000000" pitchFamily="2" charset="2"/>
              <a:buChar char="Ø"/>
            </a:pPr>
            <a:r>
              <a:rPr lang="en-US" altLang="zh-CN" sz="1600" b="0" dirty="0" smtClean="0"/>
              <a:t>…</a:t>
            </a:r>
            <a:endParaRPr lang="zh-CN" altLang="en-US" sz="1600" b="0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15479" cy="276999"/>
          </a:xfrm>
        </p:spPr>
        <p:txBody>
          <a:bodyPr/>
          <a:lstStyle/>
          <a:p>
            <a:r>
              <a:rPr lang="en-US" altLang="zh-CN" dirty="0"/>
              <a:t>December 2020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A0EBBC28-08F3-4A32-AE55-9B9A988B436A}" type="slidenum">
              <a:rPr lang="en-US" altLang="zh-CN" smtClean="0"/>
              <a:pPr/>
              <a:t>8</a:t>
            </a:fld>
            <a:endParaRPr lang="en-US" altLang="zh-CN"/>
          </a:p>
        </p:txBody>
      </p:sp>
      <p:sp>
        <p:nvSpPr>
          <p:cNvPr id="6" name="Footer Placeholder 4"/>
          <p:cNvSpPr txBox="1">
            <a:spLocks/>
          </p:cNvSpPr>
          <p:nvPr/>
        </p:nvSpPr>
        <p:spPr bwMode="auto">
          <a:xfrm>
            <a:off x="7096413" y="6475413"/>
            <a:ext cx="14475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en-US" altLang="zh-CN" dirty="0" smtClean="0">
                <a:solidFill>
                  <a:schemeClr val="dk1"/>
                </a:solidFill>
                <a:cs typeface="Arial"/>
              </a:rPr>
              <a:t>Rui Du</a:t>
            </a:r>
            <a:r>
              <a:rPr lang="en-US" altLang="zh-CN" dirty="0" smtClean="0"/>
              <a:t>, et al.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183603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The relationship between range </a:t>
            </a:r>
            <a:r>
              <a:rPr lang="en-US" altLang="zh-CN" dirty="0"/>
              <a:t>Doppler </a:t>
            </a:r>
            <a:r>
              <a:rPr lang="en-US" altLang="zh-CN" dirty="0" smtClean="0"/>
              <a:t>map and link level simulation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2057400"/>
            <a:ext cx="7772400" cy="4343400"/>
          </a:xfrm>
        </p:spPr>
        <p:txBody>
          <a:bodyPr/>
          <a:lstStyle/>
          <a:p>
            <a:r>
              <a:rPr lang="en-US" altLang="zh-CN" sz="1800" dirty="0" smtClean="0"/>
              <a:t>The first step of the link level simulation at the receiver is the generation of range Doppler map. So, some similar parameters are also need to be set, e.g.</a:t>
            </a:r>
          </a:p>
          <a:p>
            <a:pPr indent="342900">
              <a:buFont typeface="Wingdings" panose="05000000000000000000" pitchFamily="2" charset="2"/>
              <a:buChar char="Ø"/>
            </a:pPr>
            <a:r>
              <a:rPr lang="en-US" altLang="zh-CN" sz="1600" b="0" dirty="0" smtClean="0"/>
              <a:t>Number of pulses,</a:t>
            </a:r>
          </a:p>
          <a:p>
            <a:pPr indent="342900">
              <a:buFont typeface="Wingdings" panose="05000000000000000000" pitchFamily="2" charset="2"/>
              <a:buChar char="Ø"/>
            </a:pPr>
            <a:r>
              <a:rPr lang="en-US" altLang="zh-CN" sz="1600" b="0" dirty="0" smtClean="0"/>
              <a:t>Pulse repetition interval or frequency,</a:t>
            </a:r>
          </a:p>
          <a:p>
            <a:pPr indent="342900">
              <a:buFont typeface="Wingdings" panose="05000000000000000000" pitchFamily="2" charset="2"/>
              <a:buChar char="Ø"/>
            </a:pPr>
            <a:r>
              <a:rPr lang="en-US" altLang="zh-CN" sz="1600" b="0" dirty="0" smtClean="0"/>
              <a:t>Target information.</a:t>
            </a:r>
          </a:p>
          <a:p>
            <a:pPr indent="342900">
              <a:buFont typeface="Wingdings" panose="05000000000000000000" pitchFamily="2" charset="2"/>
              <a:buChar char="Ø"/>
            </a:pPr>
            <a:endParaRPr lang="en-US" altLang="zh-CN" sz="1600" b="0" dirty="0" smtClean="0"/>
          </a:p>
          <a:p>
            <a:r>
              <a:rPr lang="en-US" altLang="zh-CN" sz="1800" dirty="0" smtClean="0"/>
              <a:t>But in link level simulation, further processing will be done based on range Doppler map.</a:t>
            </a:r>
          </a:p>
          <a:p>
            <a:pPr indent="342900">
              <a:buFont typeface="Wingdings" panose="05000000000000000000" pitchFamily="2" charset="2"/>
              <a:buChar char="Ø"/>
            </a:pPr>
            <a:r>
              <a:rPr lang="en-US" altLang="zh-CN" sz="1600" b="0" dirty="0" smtClean="0"/>
              <a:t>Detecting the range and Doppler information from the map.</a:t>
            </a:r>
          </a:p>
          <a:p>
            <a:pPr indent="342900">
              <a:buFont typeface="Wingdings" panose="05000000000000000000" pitchFamily="2" charset="2"/>
              <a:buChar char="Ø"/>
            </a:pPr>
            <a:r>
              <a:rPr lang="en-US" altLang="zh-CN" sz="1600" b="0" dirty="0" smtClean="0"/>
              <a:t>Analyzing the error between estimated parameters and ground truth (accuracy).</a:t>
            </a:r>
          </a:p>
          <a:p>
            <a:pPr indent="342900">
              <a:buFont typeface="Wingdings" panose="05000000000000000000" pitchFamily="2" charset="2"/>
              <a:buChar char="Ø"/>
            </a:pPr>
            <a:endParaRPr lang="en-US" altLang="zh-CN" sz="1600" b="0" dirty="0" smtClean="0"/>
          </a:p>
          <a:p>
            <a:r>
              <a:rPr lang="en-US" altLang="zh-CN" sz="1800" dirty="0"/>
              <a:t>So, the range Doppler map is part the link level </a:t>
            </a:r>
            <a:r>
              <a:rPr lang="en-US" altLang="zh-CN" sz="1800" dirty="0" smtClean="0"/>
              <a:t>simulation. With a few further steps, an end to end link level simulation could be done !</a:t>
            </a:r>
            <a:endParaRPr lang="en-US" altLang="zh-CN" sz="1800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altLang="zh-CN" dirty="0"/>
              <a:t>December 2020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A0EBBC28-08F3-4A32-AE55-9B9A988B436A}" type="slidenum">
              <a:rPr lang="en-US" altLang="zh-CN" smtClean="0"/>
              <a:pPr/>
              <a:t>9</a:t>
            </a:fld>
            <a:endParaRPr lang="en-US" altLang="zh-CN"/>
          </a:p>
        </p:txBody>
      </p:sp>
      <p:sp>
        <p:nvSpPr>
          <p:cNvPr id="6" name="Footer Placeholder 4"/>
          <p:cNvSpPr txBox="1">
            <a:spLocks/>
          </p:cNvSpPr>
          <p:nvPr/>
        </p:nvSpPr>
        <p:spPr bwMode="auto">
          <a:xfrm>
            <a:off x="7096413" y="6475413"/>
            <a:ext cx="14475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en-US" altLang="zh-CN" dirty="0" smtClean="0">
                <a:solidFill>
                  <a:schemeClr val="dk1"/>
                </a:solidFill>
                <a:cs typeface="Arial"/>
              </a:rPr>
              <a:t>Rui Du</a:t>
            </a:r>
            <a:r>
              <a:rPr lang="en-US" altLang="zh-CN" dirty="0" smtClean="0"/>
              <a:t>, et al.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592599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112533</TotalTime>
  <Words>1466</Words>
  <Application>Microsoft Office PowerPoint</Application>
  <PresentationFormat>全屏显示(4:3)</PresentationFormat>
  <Paragraphs>209</Paragraphs>
  <Slides>13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4" baseType="lpstr">
      <vt:lpstr>ＭＳ Ｐゴシック</vt:lpstr>
      <vt:lpstr>ＭＳ Ｐゴシック</vt:lpstr>
      <vt:lpstr>微软雅黑</vt:lpstr>
      <vt:lpstr>Arial</vt:lpstr>
      <vt:lpstr>Book Antiqua</vt:lpstr>
      <vt:lpstr>Cambria Math</vt:lpstr>
      <vt:lpstr>Times New Roman</vt:lpstr>
      <vt:lpstr>Wingdings</vt:lpstr>
      <vt:lpstr>Wingdings 2</vt:lpstr>
      <vt:lpstr>Wingdings 3</vt:lpstr>
      <vt:lpstr>802-11-Submission</vt:lpstr>
      <vt:lpstr>Discussion on ambiguity function, range Doppler map and link level simulation</vt:lpstr>
      <vt:lpstr>Outline </vt:lpstr>
      <vt:lpstr>Abstract</vt:lpstr>
      <vt:lpstr> Ambiguity function</vt:lpstr>
      <vt:lpstr>The range Doppler map generated with two types of receivers</vt:lpstr>
      <vt:lpstr>Range Doppler map generated with correlation receiver </vt:lpstr>
      <vt:lpstr>PowerPoint 演示文稿</vt:lpstr>
      <vt:lpstr>The information of link level simulation could provide</vt:lpstr>
      <vt:lpstr>The relationship between range Doppler map and link level simulation</vt:lpstr>
      <vt:lpstr>Comparison of ambiguity function, range Doppler map and link level simulation </vt:lpstr>
      <vt:lpstr>Comparison of ambiguity function, range Doppler map and link level simulation  </vt:lpstr>
      <vt:lpstr>Summary </vt:lpstr>
      <vt:lpstr>References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Discussion on ambiguity function, range Doppler map and link level simulation</dc:title>
  <dc:creator>Rui Du</dc:creator>
  <cp:lastModifiedBy>durui (D)</cp:lastModifiedBy>
  <cp:revision>871</cp:revision>
  <cp:lastPrinted>1998-02-10T13:28:06Z</cp:lastPrinted>
  <dcterms:created xsi:type="dcterms:W3CDTF">2007-04-17T18:10:23Z</dcterms:created>
  <dcterms:modified xsi:type="dcterms:W3CDTF">2021-01-05T09:43:37Z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(3)mf05p9M1cgBCyoDDdQutgm5ACNUOtqOwvyoRDbvh+vL8l6DgVXdwHzxx70WIUcfyruJ1hx4U_x000d_
cWtnsxiYXMDWnuPxqtP6HHtkd/9aIADIwxH0JYvKg2tqiq3AjXdEsH7rlvvFWqk66oq3jLzZ_x000d_
EWleKUPUO2SRZRiLPwnLXUjTjr8r9tlJ6kYhon8D8x5On5XjIKCCvchx+uCI5vONR50YA/5M_x000d_
awmpDXvt1Oza//BwEa</vt:lpwstr>
  </property>
  <property fmtid="{D5CDD505-2E9C-101B-9397-08002B2CF9AE}" pid="3" name="_ms_pID_7253431">
    <vt:lpwstr>7/O/8v5SfzY9j9zOcy+ruAkz0oULDlcxnsgmocifuMxT7CJvRMgr08_x000d_
VwkRvoMIGPaMbW4VHarLtdbne1wu8dy8Py2tk5wlAvl9LnhEw58fVdFaprkNSORdXFXcVXf3_x000d_
Xvaq2oX6s6AT4E49kLdkkC/b7pvnKWl5IN7daZlkrNF6gaIvHWBt9o+s0ETZWvRCar/7VZ1x_x000d_
tnBblw258MRbK9A4WywoBnh2bsqjd7Z+Y6RJ</vt:lpwstr>
  </property>
  <property fmtid="{D5CDD505-2E9C-101B-9397-08002B2CF9AE}" pid="4" name="_ms_pID_7253432">
    <vt:lpwstr>jbg+e7tvtPGHbg5o5bISnqEcZZ5VLP5WQnL9_x000d_
6lYBmhc1g9fCZDQYRMtp7BP/1IJ73Z0AwBOP5d7R/8ojK5khJ+2o+tLwxcjGe/HVjPBipCDh_x000d_
CZ8/5v6P0RIa1IkQ84swcFPvboExr+koJvsDJ+LLBSc=</vt:lpwstr>
  </property>
  <property fmtid="{D5CDD505-2E9C-101B-9397-08002B2CF9AE}" pid="5" name="_ms_pID_7253433">
    <vt:lpwstr>xj04hYgg/
+SvDSQ==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2015_ms_pID_725343">
    <vt:lpwstr>(3)O4gG0FSip3vNlsY8EgCZkr6oubPKPzj5xE9QlVHUpFD+KYYMt+NPj3UqVXhUdhmGdIUGZmT1
xECvErLW+7k/LQrua0g2lMpGq1762/PTTP47Bc4AVzEUKasDxEAFpWWQ/rMSyg18g9gsL8jw
PsV68CsaqG90/X/cZv19nihqGeA5fz2kcgxkVHnq1p1RXYqa4jBFNUIG1mCBHL0cbOOu/+Y+
0K3YC4pLC6sGqSdeVQ</vt:lpwstr>
  </property>
  <property fmtid="{D5CDD505-2E9C-101B-9397-08002B2CF9AE}" pid="10" name="_2015_ms_pID_7253431">
    <vt:lpwstr>TgtPFGUx0faC9nEDPMHJvqFHTBd9aoV/BP8PaH7q97PxXQT2P3T/x2
Kxl0hd9DSvNJe1Zx0rSPe4EbTJFzziBdBB/gQgcX5kdkdXqlDFcgjXynjRt8856xACIPPoXF
6dazkhkpRIaJSsr/wOo2+DwI8Y6zuKf5sLn7I7A0wsrEBWkINySrrWElVszXR2PtM4h3H6c8
HBwZG2RymyxNKBWjZqLTJRdsm3nuDzeLZBCX</vt:lpwstr>
  </property>
  <property fmtid="{D5CDD505-2E9C-101B-9397-08002B2CF9AE}" pid="11" name="_2015_ms_pID_7253432">
    <vt:lpwstr>S/8zR+01qiQjHY5Rzp1m1fU=</vt:lpwstr>
  </property>
  <property fmtid="{D5CDD505-2E9C-101B-9397-08002B2CF9AE}" pid="12" name="TitusGUID">
    <vt:lpwstr>1db17ed3-f4e5-400c-a0d1-374d2dc85d39</vt:lpwstr>
  </property>
  <property fmtid="{D5CDD505-2E9C-101B-9397-08002B2CF9AE}" pid="13" name="CTP_TimeStamp">
    <vt:lpwstr>2019-04-02 22:00:45Z</vt:lpwstr>
  </property>
  <property fmtid="{D5CDD505-2E9C-101B-9397-08002B2CF9AE}" pid="14" name="CTP_BU">
    <vt:lpwstr>NA</vt:lpwstr>
  </property>
  <property fmtid="{D5CDD505-2E9C-101B-9397-08002B2CF9AE}" pid="15" name="CTP_IDSID">
    <vt:lpwstr>NA</vt:lpwstr>
  </property>
  <property fmtid="{D5CDD505-2E9C-101B-9397-08002B2CF9AE}" pid="16" name="CTP_WWID">
    <vt:lpwstr>NA</vt:lpwstr>
  </property>
  <property fmtid="{D5CDD505-2E9C-101B-9397-08002B2CF9AE}" pid="17" name="CTPClassification">
    <vt:lpwstr>CTP_NT</vt:lpwstr>
  </property>
  <property fmtid="{D5CDD505-2E9C-101B-9397-08002B2CF9AE}" pid="18" name="_NewReviewCycle">
    <vt:lpwstr/>
  </property>
  <property fmtid="{D5CDD505-2E9C-101B-9397-08002B2CF9AE}" pid="19" name="_readonly">
    <vt:lpwstr/>
  </property>
  <property fmtid="{D5CDD505-2E9C-101B-9397-08002B2CF9AE}" pid="20" name="_change">
    <vt:lpwstr/>
  </property>
  <property fmtid="{D5CDD505-2E9C-101B-9397-08002B2CF9AE}" pid="21" name="_full-control">
    <vt:lpwstr/>
  </property>
  <property fmtid="{D5CDD505-2E9C-101B-9397-08002B2CF9AE}" pid="22" name="sflag">
    <vt:lpwstr>1608541277</vt:lpwstr>
  </property>
</Properties>
</file>