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455" r:id="rId3"/>
    <p:sldId id="467" r:id="rId4"/>
    <p:sldId id="473" r:id="rId5"/>
    <p:sldId id="435" r:id="rId6"/>
    <p:sldId id="396" r:id="rId7"/>
    <p:sldId id="451" r:id="rId8"/>
    <p:sldId id="410" r:id="rId9"/>
    <p:sldId id="472" r:id="rId10"/>
    <p:sldId id="431" r:id="rId11"/>
    <p:sldId id="464" r:id="rId12"/>
    <p:sldId id="461" r:id="rId13"/>
    <p:sldId id="453" r:id="rId14"/>
    <p:sldId id="465" r:id="rId15"/>
    <p:sldId id="460" r:id="rId16"/>
    <p:sldId id="433" r:id="rId17"/>
    <p:sldId id="466" r:id="rId18"/>
    <p:sldId id="470" r:id="rId19"/>
    <p:sldId id="471" r:id="rId20"/>
    <p:sldId id="463" r:id="rId21"/>
    <p:sldId id="454" r:id="rId22"/>
    <p:sldId id="456" r:id="rId23"/>
    <p:sldId id="469" r:id="rId24"/>
    <p:sldId id="458" r:id="rId25"/>
    <p:sldId id="457" r:id="rId26"/>
    <p:sldId id="474" r:id="rId27"/>
    <p:sldId id="475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F0"/>
    <a:srgbClr val="D6A300"/>
    <a:srgbClr val="8585E0"/>
    <a:srgbClr val="009973"/>
    <a:srgbClr val="D6D6F5"/>
    <a:srgbClr val="FE7A02"/>
    <a:srgbClr val="EEEEEE"/>
    <a:srgbClr val="E53B47"/>
    <a:srgbClr val="C99501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111" autoAdjust="0"/>
  </p:normalViewPr>
  <p:slideViewPr>
    <p:cSldViewPr>
      <p:cViewPr varScale="1">
        <p:scale>
          <a:sx n="97" d="100"/>
          <a:sy n="97" d="100"/>
        </p:scale>
        <p:origin x="13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DF30-50BC-487E-B414-DCEF63240E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altLang="zh-CN" dirty="0"/>
              <a:t>April</a:t>
            </a:r>
            <a:r>
              <a:rPr lang="ru-RU" dirty="0"/>
              <a:t> 2020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802.11-20/1897r4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OBSS EDCA Parameter Sets for RTA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04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76234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Ivan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Startsev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Kirill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Chemrov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367386" y="2813829"/>
            <a:ext cx="3992936" cy="2850557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10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4535587" y="2813831"/>
            <a:ext cx="3992937" cy="285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208358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08359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On the contrary, standard EDCA provides ~2 times higher average delay and much higher delay percentile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19F84-5FC0-4F2B-80D4-687A2C071E74}"/>
              </a:ext>
            </a:extLst>
          </p:cNvPr>
          <p:cNvSpPr txBox="1"/>
          <p:nvPr/>
        </p:nvSpPr>
        <p:spPr>
          <a:xfrm>
            <a:off x="342900" y="1747032"/>
            <a:ext cx="853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Tuned EDCA, we can satisfy RTA requirements, e.g., provide delay less than 10 </a:t>
            </a:r>
            <a:r>
              <a:rPr lang="en-US" sz="1400" dirty="0" err="1"/>
              <a:t>ms</a:t>
            </a:r>
            <a:r>
              <a:rPr lang="en-US" sz="1400" dirty="0"/>
              <a:t> with a high probability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BAC93-2959-44CD-9B52-998F0AAF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6390"/>
            <a:ext cx="432582" cy="1787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8B30C-C78A-4740-8590-73D5B48F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9153"/>
            <a:ext cx="432582" cy="17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96B57-09E5-4DDD-BC5A-0D9EDC02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67" y="4227548"/>
            <a:ext cx="432582" cy="17879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CABE9B9-E5D8-4025-8407-4BFAC69E78F7}"/>
              </a:ext>
            </a:extLst>
          </p:cNvPr>
          <p:cNvSpPr/>
          <p:nvPr/>
        </p:nvSpPr>
        <p:spPr bwMode="auto">
          <a:xfrm>
            <a:off x="2238041" y="3657599"/>
            <a:ext cx="352759" cy="84376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258925E-1956-4D2C-8758-201A2A0A056C}"/>
              </a:ext>
            </a:extLst>
          </p:cNvPr>
          <p:cNvSpPr/>
          <p:nvPr/>
        </p:nvSpPr>
        <p:spPr bwMode="auto">
          <a:xfrm>
            <a:off x="6492807" y="3224462"/>
            <a:ext cx="352759" cy="139633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Delay distribution for 5 RTA STAs</a:t>
            </a:r>
            <a:endParaRPr lang="ru-RU" sz="3200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11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b="4460"/>
          <a:stretch/>
        </p:blipFill>
        <p:spPr>
          <a:xfrm>
            <a:off x="1524000" y="1752600"/>
            <a:ext cx="5742498" cy="388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02036-1E15-4AC4-98E7-98EE6506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76" y="2377405"/>
            <a:ext cx="586024" cy="280440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8ABF2EB-D29E-423C-80E4-C8D8B332E09E}"/>
              </a:ext>
            </a:extLst>
          </p:cNvPr>
          <p:cNvSpPr/>
          <p:nvPr/>
        </p:nvSpPr>
        <p:spPr bwMode="auto">
          <a:xfrm rot="2994172">
            <a:off x="4395619" y="2909761"/>
            <a:ext cx="352759" cy="266919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18AE3E-112A-4CAB-A317-AC6ADB85023F}"/>
              </a:ext>
            </a:extLst>
          </p:cNvPr>
          <p:cNvSpPr/>
          <p:nvPr/>
        </p:nvSpPr>
        <p:spPr bwMode="auto">
          <a:xfrm>
            <a:off x="3962400" y="5568111"/>
            <a:ext cx="1397939" cy="3168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Delay,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ms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E7E0A-73C4-46DF-8E98-736D0F8C63DC}"/>
              </a:ext>
            </a:extLst>
          </p:cNvPr>
          <p:cNvSpPr txBox="1"/>
          <p:nvPr/>
        </p:nvSpPr>
        <p:spPr>
          <a:xfrm>
            <a:off x="397412" y="2971800"/>
            <a:ext cx="1352482" cy="107721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en-US" sz="1600" dirty="0"/>
              <a:t>Probability that the delay restriction is violated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159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Channel Usage Efficiency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12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57200" y="2288566"/>
            <a:ext cx="3733799" cy="2630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74" y="4919198"/>
            <a:ext cx="8636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efficiency of Default  EDCA is higher because the AIFSN and TXOP limit parameters of non-RTA traffic are lower than in case of Tuned EDCA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EDCA Parameter Set can be used to dynamically configure EDCA parameters for one BSS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67CB1-4815-4D7E-9283-0BC790E65CD7}"/>
              </a:ext>
            </a:extLst>
          </p:cNvPr>
          <p:cNvSpPr txBox="1"/>
          <p:nvPr/>
        </p:nvSpPr>
        <p:spPr>
          <a:xfrm>
            <a:off x="447472" y="1644183"/>
            <a:ext cx="837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Channel usage efficiency is measured as the portion of channel time occupied by </a:t>
            </a:r>
            <a:r>
              <a:rPr lang="en-US" sz="1400" dirty="0">
                <a:solidFill>
                  <a:srgbClr val="FF0000"/>
                </a:solidFill>
              </a:rPr>
              <a:t>payloads of </a:t>
            </a:r>
            <a:r>
              <a:rPr lang="en-US" sz="1400" dirty="0"/>
              <a:t>successful data transmission by RTA and non-RTA STAs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41246-A806-45FE-9DDB-D92A960D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10" y="4463804"/>
            <a:ext cx="432582" cy="178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443C-0F37-4FA5-AEA2-64F369E14A2D}"/>
              </a:ext>
            </a:extLst>
          </p:cNvPr>
          <p:cNvSpPr txBox="1"/>
          <p:nvPr/>
        </p:nvSpPr>
        <p:spPr>
          <a:xfrm>
            <a:off x="4300074" y="28194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cost for providing low-delay channel access is up to 25% reduction of the channel usage efficiency. So it should be activated only when there is RTA traffic. The static configuration of EDCA Parameters is not efficient.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18ADC53-86F3-4697-B05C-0055F06F38DC}"/>
              </a:ext>
            </a:extLst>
          </p:cNvPr>
          <p:cNvSpPr/>
          <p:nvPr/>
        </p:nvSpPr>
        <p:spPr bwMode="auto">
          <a:xfrm>
            <a:off x="1752600" y="2444006"/>
            <a:ext cx="228600" cy="2229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46FA550-5DF5-4723-838C-B0E8C8A49918}"/>
              </a:ext>
            </a:extLst>
          </p:cNvPr>
          <p:cNvSpPr/>
          <p:nvPr/>
        </p:nvSpPr>
        <p:spPr bwMode="auto">
          <a:xfrm>
            <a:off x="2009441" y="2475242"/>
            <a:ext cx="228600" cy="26795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BDA2D14-05ED-41DB-9309-07D6B255B3F8}"/>
              </a:ext>
            </a:extLst>
          </p:cNvPr>
          <p:cNvSpPr/>
          <p:nvPr/>
        </p:nvSpPr>
        <p:spPr bwMode="auto">
          <a:xfrm>
            <a:off x="2324099" y="2487988"/>
            <a:ext cx="228600" cy="788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E05C03E-79DD-4D11-A28E-96919649DCC1}"/>
              </a:ext>
            </a:extLst>
          </p:cNvPr>
          <p:cNvSpPr/>
          <p:nvPr/>
        </p:nvSpPr>
        <p:spPr bwMode="auto">
          <a:xfrm>
            <a:off x="2571750" y="2520204"/>
            <a:ext cx="228600" cy="15945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51D92-107F-46E5-A234-9D0601DB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RTA Caused by OBSS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07176-80BA-4029-94D2-89F4C675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0000"/>
                </a:solidFill>
              </a:rPr>
              <a:t>In case of OBSS, the AP cannot control EDCA parameters at neighboring APs.</a:t>
            </a:r>
            <a:endParaRPr lang="ru-RU" sz="18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need a mechanism to coordinate TXOP limits and AIFSN in OBSS.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propose a method that allows neighboring APs to synchronize their EDCA parameters in order to satisfy the RTA requirements.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APs that support this and other TBD features are referred to as </a:t>
            </a:r>
            <a:r>
              <a:rPr lang="en-US" sz="1800" dirty="0"/>
              <a:t>RTA-friendly</a:t>
            </a:r>
            <a:r>
              <a:rPr lang="en-US" sz="1800" b="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If all APs in OBSS are RTA-friendly, we obtain an </a:t>
            </a:r>
            <a:r>
              <a:rPr lang="en-US" sz="1800" dirty="0"/>
              <a:t>RTA-friendly environment</a:t>
            </a:r>
            <a:r>
              <a:rPr lang="en-US" sz="1800" b="0" dirty="0"/>
              <a:t>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400" b="0" dirty="0"/>
              <a:t>NOTE: To support RTA, we need </a:t>
            </a:r>
            <a:r>
              <a:rPr lang="en-US" sz="1400" i="1" dirty="0"/>
              <a:t>the absence of RTA non-friendly APs (</a:t>
            </a:r>
            <a:r>
              <a:rPr lang="en-US" sz="1400" dirty="0"/>
              <a:t>that allow transmitting heavy flows with minimal AIFSN and CWmin</a:t>
            </a:r>
            <a:r>
              <a:rPr lang="en-US" sz="1400" i="1" dirty="0"/>
              <a:t>) or extremely low traffic in such BSSs</a:t>
            </a:r>
            <a:endParaRPr lang="ru-RU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29DA6-8D57-4662-89F0-AFE826477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0EDF1-E800-4F89-8088-60D920DE2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9F9C8-3731-4C1F-A9E9-B5B682AE4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4711-3820-42BC-B3B9-CDD2D7C8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OBSS Scenario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DFA4-147F-4463-AF24-7DBBAD0B3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68815-09B0-4CD8-A523-5DA1AED0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89D32AB-CFE0-4BAA-BF1E-D627B9CFD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447BEAE-8727-4A84-AD00-FF509F444CCA}"/>
              </a:ext>
            </a:extLst>
          </p:cNvPr>
          <p:cNvSpPr/>
          <p:nvPr/>
        </p:nvSpPr>
        <p:spPr bwMode="auto">
          <a:xfrm>
            <a:off x="1606517" y="2132013"/>
            <a:ext cx="5561012" cy="990600"/>
          </a:xfrm>
          <a:prstGeom prst="ellipse">
            <a:avLst/>
          </a:prstGeom>
          <a:solidFill>
            <a:srgbClr val="C2FF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25732E6-F6FC-4BEB-B2E8-EAEB5E67DC29}"/>
              </a:ext>
            </a:extLst>
          </p:cNvPr>
          <p:cNvSpPr/>
          <p:nvPr/>
        </p:nvSpPr>
        <p:spPr bwMode="auto">
          <a:xfrm>
            <a:off x="19764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50C214C-35D2-4763-A3B5-E2C4D4D73018}"/>
              </a:ext>
            </a:extLst>
          </p:cNvPr>
          <p:cNvSpPr/>
          <p:nvPr/>
        </p:nvSpPr>
        <p:spPr bwMode="auto">
          <a:xfrm>
            <a:off x="47958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1435A2-9996-4E49-BDB0-6A8F9B08CF53}"/>
              </a:ext>
            </a:extLst>
          </p:cNvPr>
          <p:cNvSpPr/>
          <p:nvPr/>
        </p:nvSpPr>
        <p:spPr bwMode="auto">
          <a:xfrm>
            <a:off x="2433671" y="2506006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CC60C2-539F-4C9C-A2BB-BE7EE88B714E}"/>
              </a:ext>
            </a:extLst>
          </p:cNvPr>
          <p:cNvSpPr/>
          <p:nvPr/>
        </p:nvSpPr>
        <p:spPr bwMode="auto">
          <a:xfrm>
            <a:off x="3048000" y="24818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7EE469A-EE04-4ADA-9F47-E80DCF2D8EA3}"/>
              </a:ext>
            </a:extLst>
          </p:cNvPr>
          <p:cNvSpPr/>
          <p:nvPr/>
        </p:nvSpPr>
        <p:spPr bwMode="auto">
          <a:xfrm>
            <a:off x="3233770" y="25961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0DFE6A-C242-45F1-A1B1-69D2F0E5290D}"/>
              </a:ext>
            </a:extLst>
          </p:cNvPr>
          <p:cNvSpPr/>
          <p:nvPr/>
        </p:nvSpPr>
        <p:spPr bwMode="auto">
          <a:xfrm>
            <a:off x="2932941" y="2743200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0793665-DC2D-473C-AA8C-621C0A5D88A8}"/>
              </a:ext>
            </a:extLst>
          </p:cNvPr>
          <p:cNvSpPr/>
          <p:nvPr/>
        </p:nvSpPr>
        <p:spPr bwMode="auto">
          <a:xfrm>
            <a:off x="2740835" y="253902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FA5BE92-5D19-47B3-9C5D-6D9EEE5950F4}"/>
              </a:ext>
            </a:extLst>
          </p:cNvPr>
          <p:cNvSpPr/>
          <p:nvPr/>
        </p:nvSpPr>
        <p:spPr bwMode="auto">
          <a:xfrm>
            <a:off x="5320353" y="2496161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ADE5A-8EF2-42F5-BEBC-C259892C5AC6}"/>
              </a:ext>
            </a:extLst>
          </p:cNvPr>
          <p:cNvSpPr/>
          <p:nvPr/>
        </p:nvSpPr>
        <p:spPr bwMode="auto">
          <a:xfrm>
            <a:off x="5934682" y="24720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F7091F-9CD7-408D-AC88-1A1B8217E840}"/>
              </a:ext>
            </a:extLst>
          </p:cNvPr>
          <p:cNvSpPr/>
          <p:nvPr/>
        </p:nvSpPr>
        <p:spPr bwMode="auto">
          <a:xfrm>
            <a:off x="6120452" y="25863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3DCF40D-20D9-4081-BE56-BE6170686C5E}"/>
              </a:ext>
            </a:extLst>
          </p:cNvPr>
          <p:cNvSpPr/>
          <p:nvPr/>
        </p:nvSpPr>
        <p:spPr bwMode="auto">
          <a:xfrm>
            <a:off x="5819623" y="2733355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092FA49-F267-4919-852E-FBDE36E992DB}"/>
              </a:ext>
            </a:extLst>
          </p:cNvPr>
          <p:cNvSpPr/>
          <p:nvPr/>
        </p:nvSpPr>
        <p:spPr bwMode="auto">
          <a:xfrm>
            <a:off x="5627517" y="252917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DA330-7C7D-4542-B32C-18415E7F0619}"/>
              </a:ext>
            </a:extLst>
          </p:cNvPr>
          <p:cNvSpPr txBox="1"/>
          <p:nvPr/>
        </p:nvSpPr>
        <p:spPr>
          <a:xfrm>
            <a:off x="6179561" y="2943100"/>
            <a:ext cx="2235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Transmission range of each other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3BF09-D7F8-43C7-914B-5ECBCBBF502A}"/>
              </a:ext>
            </a:extLst>
          </p:cNvPr>
          <p:cNvSpPr txBox="1"/>
          <p:nvPr/>
        </p:nvSpPr>
        <p:spPr>
          <a:xfrm>
            <a:off x="762000" y="36576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BSS operate in the same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BSS1 (RTA-friendly)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 RTA and 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tuned. TXOP limit is shown in the 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BSS2 (</a:t>
            </a:r>
            <a:r>
              <a:rPr lang="en-US" sz="1800" dirty="0">
                <a:solidFill>
                  <a:srgbClr val="FF0000"/>
                </a:solidFill>
              </a:rPr>
              <a:t>2 cases</a:t>
            </a:r>
            <a:r>
              <a:rPr lang="en-US" sz="1800" dirty="0"/>
              <a:t>: RTA-friendly </a:t>
            </a:r>
            <a:r>
              <a:rPr lang="en-US" sz="1800" dirty="0">
                <a:solidFill>
                  <a:srgbClr val="FF0000"/>
                </a:solidFill>
              </a:rPr>
              <a:t>or</a:t>
            </a:r>
            <a:r>
              <a:rPr lang="en-US" sz="1800" dirty="0"/>
              <a:t> non-RTA-friendly)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 only if BSS2 is RTA-friendly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E602226-19C1-4895-96FC-F5D957750560}"/>
              </a:ext>
            </a:extLst>
          </p:cNvPr>
          <p:cNvSpPr/>
          <p:nvPr/>
        </p:nvSpPr>
        <p:spPr bwMode="auto">
          <a:xfrm>
            <a:off x="3261317" y="24720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3B4EC44-86DF-4EC2-8415-E3FF56B04945}"/>
              </a:ext>
            </a:extLst>
          </p:cNvPr>
          <p:cNvSpPr/>
          <p:nvPr/>
        </p:nvSpPr>
        <p:spPr bwMode="auto">
          <a:xfrm>
            <a:off x="3447087" y="25863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D56E06E-8DA9-4A02-A725-E0E9126508F1}"/>
              </a:ext>
            </a:extLst>
          </p:cNvPr>
          <p:cNvSpPr/>
          <p:nvPr/>
        </p:nvSpPr>
        <p:spPr bwMode="auto">
          <a:xfrm>
            <a:off x="3146258" y="2733355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BDADF5-CC4C-45B2-B9A8-B1532A815D0A}"/>
              </a:ext>
            </a:extLst>
          </p:cNvPr>
          <p:cNvSpPr/>
          <p:nvPr/>
        </p:nvSpPr>
        <p:spPr bwMode="auto">
          <a:xfrm>
            <a:off x="2954152" y="252917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3C5338-EA44-488D-AC50-AEC654CC304A}"/>
              </a:ext>
            </a:extLst>
          </p:cNvPr>
          <p:cNvSpPr txBox="1"/>
          <p:nvPr/>
        </p:nvSpPr>
        <p:spPr>
          <a:xfrm>
            <a:off x="2490065" y="173051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BSS1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7C7FAD-CAAF-407F-9B86-900B42AF1C19}"/>
              </a:ext>
            </a:extLst>
          </p:cNvPr>
          <p:cNvSpPr txBox="1"/>
          <p:nvPr/>
        </p:nvSpPr>
        <p:spPr>
          <a:xfrm>
            <a:off x="5754341" y="185501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BSS2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CB781F5-628C-42E9-BD2E-5EE4CB4F7FAB}"/>
              </a:ext>
            </a:extLst>
          </p:cNvPr>
          <p:cNvSpPr/>
          <p:nvPr/>
        </p:nvSpPr>
        <p:spPr bwMode="auto">
          <a:xfrm>
            <a:off x="7297527" y="158064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C27498F-F487-4326-AEEE-8982B4811E30}"/>
              </a:ext>
            </a:extLst>
          </p:cNvPr>
          <p:cNvSpPr/>
          <p:nvPr/>
        </p:nvSpPr>
        <p:spPr bwMode="auto">
          <a:xfrm>
            <a:off x="7297526" y="1972793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51485A-1D6C-43C3-8DA4-F46B69F6CA61}"/>
              </a:ext>
            </a:extLst>
          </p:cNvPr>
          <p:cNvSpPr txBox="1"/>
          <p:nvPr/>
        </p:nvSpPr>
        <p:spPr>
          <a:xfrm>
            <a:off x="7481112" y="1498892"/>
            <a:ext cx="109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Non-RTA STA</a:t>
            </a:r>
          </a:p>
          <a:p>
            <a:endParaRPr lang="en-US" dirty="0"/>
          </a:p>
          <a:p>
            <a:r>
              <a:rPr lang="en-US" dirty="0"/>
              <a:t>RTA STA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5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287431" y="2133599"/>
            <a:ext cx="4150715" cy="2920879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15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4572084" y="2135281"/>
            <a:ext cx="4219444" cy="297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614134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199" y="1673423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070" y="5074260"/>
            <a:ext cx="863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Legacy STAs have default AC_BE parameters and their transmissions can collide with RTA </a:t>
            </a:r>
            <a:r>
              <a:rPr lang="en-US" sz="1800" dirty="0" err="1"/>
              <a:t>STAs’</a:t>
            </a:r>
            <a:r>
              <a:rPr lang="en-US" sz="1800" dirty="0"/>
              <a:t> transmissions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legacy OBSS operation, </a:t>
            </a:r>
            <a:r>
              <a:rPr lang="en-US" sz="1800" dirty="0">
                <a:solidFill>
                  <a:srgbClr val="FF0000"/>
                </a:solidFill>
              </a:rPr>
              <a:t>delays are even a bit higher than without tuning </a:t>
            </a:r>
            <a:r>
              <a:rPr lang="en-US" sz="1800" dirty="0"/>
              <a:t>EDCA Parameters in own BSS (see slide </a:t>
            </a:r>
            <a:r>
              <a:rPr lang="ru-RU" sz="1800" dirty="0"/>
              <a:t>10</a:t>
            </a:r>
            <a:r>
              <a:rPr lang="en-US" sz="1800" dirty="0"/>
              <a:t>).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EADCE-E4C6-4E2D-8DA5-690D6DC5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362200" cy="469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57CB17-1100-4346-A258-622783A0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9" y="3236802"/>
            <a:ext cx="2369735" cy="469753"/>
          </a:xfrm>
          <a:prstGeom prst="rect">
            <a:avLst/>
          </a:prstGeom>
        </p:spPr>
      </p:pic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88AAC12E-188E-4B5F-BAF6-09BF64BEFB3E}"/>
              </a:ext>
            </a:extLst>
          </p:cNvPr>
          <p:cNvSpPr/>
          <p:nvPr/>
        </p:nvSpPr>
        <p:spPr bwMode="auto">
          <a:xfrm flipH="1">
            <a:off x="1551233" y="3236802"/>
            <a:ext cx="228600" cy="19219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435F456-9F06-417F-A0C0-6102FB74D731}"/>
              </a:ext>
            </a:extLst>
          </p:cNvPr>
          <p:cNvCxnSpPr>
            <a:stCxn id="11" idx="1"/>
          </p:cNvCxnSpPr>
          <p:nvPr/>
        </p:nvCxnSpPr>
        <p:spPr bwMode="auto">
          <a:xfrm flipV="1">
            <a:off x="1551233" y="2286000"/>
            <a:ext cx="76200" cy="1046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6BD83C4-E7BD-411E-BD72-8ED9F3B79F7B}"/>
              </a:ext>
            </a:extLst>
          </p:cNvPr>
          <p:cNvSpPr/>
          <p:nvPr/>
        </p:nvSpPr>
        <p:spPr bwMode="auto">
          <a:xfrm>
            <a:off x="3713550" y="2481078"/>
            <a:ext cx="248849" cy="2014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A5FAD-D3AA-4E80-A396-27656889A617}"/>
              </a:ext>
            </a:extLst>
          </p:cNvPr>
          <p:cNvSpPr txBox="1"/>
          <p:nvPr/>
        </p:nvSpPr>
        <p:spPr>
          <a:xfrm>
            <a:off x="1871217" y="3933343"/>
            <a:ext cx="196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Caused by tuning EDCA at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neighboring APs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An RTA-friendly AP can ask the neighboring RTA-friendly APs </a:t>
            </a:r>
          </a:p>
          <a:p>
            <a:pPr>
              <a:buFontTx/>
              <a:buChar char="-"/>
            </a:pPr>
            <a:r>
              <a:rPr lang="en-US" sz="1800" b="0" dirty="0"/>
              <a:t>to limit the maximal TXOP Limit of all ACs </a:t>
            </a:r>
          </a:p>
          <a:p>
            <a:pPr>
              <a:buFontTx/>
              <a:buChar char="-"/>
            </a:pPr>
            <a:r>
              <a:rPr lang="en-US" sz="1800" b="0" dirty="0"/>
              <a:t>to limit the minimal AIFSN[AC] for all non-RTA ACs</a:t>
            </a:r>
          </a:p>
          <a:p>
            <a:pPr>
              <a:buFontTx/>
              <a:buChar char="-"/>
            </a:pPr>
            <a:r>
              <a:rPr lang="en-US" sz="1800" b="0" dirty="0"/>
              <a:t>Other EDCA parameters TBD.</a:t>
            </a:r>
          </a:p>
          <a:p>
            <a:pPr>
              <a:buFontTx/>
              <a:buChar char="-"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For that, the AP that has RTA traffic, </a:t>
            </a:r>
            <a:r>
              <a:rPr lang="en-US" sz="1800" b="0" u="sng" dirty="0"/>
              <a:t>indicates in its beacons (or </a:t>
            </a:r>
            <a:r>
              <a:rPr lang="en-US" sz="1800" b="0" u="sng"/>
              <a:t>other frames) </a:t>
            </a:r>
            <a:r>
              <a:rPr lang="en-US" sz="1800" b="0" dirty="0"/>
              <a:t>the requested maximal TXOP Limit and minimal AIFSN for neighboring APs during the time, when and if such limitations are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neighboring RTA-friendly APs need to receive such a request in the beacon and they shall modify the EDCA parameter set and MU EDCA Parameter set for their BSSs to satisfy the limits.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only the AP-AP interaction is proposed. AP-STA interaction works as is.</a:t>
            </a:r>
            <a:endParaRPr lang="ru-RU" sz="1600" b="0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In case of AP MLDs, </a:t>
            </a:r>
            <a:r>
              <a:rPr lang="en-US" sz="1600" dirty="0"/>
              <a:t>the proposed operation works independently on each link.</a:t>
            </a: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0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Use the existing EDCA Parameter Set element but </a:t>
            </a:r>
            <a:r>
              <a:rPr lang="en-US" sz="1800" dirty="0"/>
              <a:t>add a 1-bit field called RTA EDCA Parameters Request </a:t>
            </a:r>
            <a:r>
              <a:rPr lang="en-US" sz="1800" b="0" dirty="0"/>
              <a:t>to specify that the AP requests the neighboring APs to tune their EDCA parameters according to the limits calculated from the EDCA Parameter Set of the requesting AP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Requested TXOP Limit = maximal TXOP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Minimal AIFSN = minimal AIFSN of non-RTA ACs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The request is valid during some preassigned value, e.g., a beacon interval or a DTIM interval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800" dirty="0"/>
              <a:t>Pros</a:t>
            </a:r>
            <a:r>
              <a:rPr lang="en-US" sz="1800" b="0" dirty="0"/>
              <a:t>: small overhead</a:t>
            </a:r>
          </a:p>
          <a:p>
            <a:pPr marL="0" indent="0">
              <a:buNone/>
            </a:pPr>
            <a:r>
              <a:rPr lang="en-US" sz="1800" dirty="0"/>
              <a:t>Cons</a:t>
            </a:r>
            <a:r>
              <a:rPr lang="en-US" sz="1800" b="0" dirty="0"/>
              <a:t>: in case of multiple OBSS with RTA traffic, all APs are tuned according to the  strongest limitations (see next slide)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limitations.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</a:t>
            </a:r>
            <a:r>
              <a:rPr lang="ru-RU" sz="1600" b="0" dirty="0"/>
              <a:t>2</a:t>
            </a:r>
            <a:r>
              <a:rPr lang="en-US" sz="1600" b="0" dirty="0"/>
              <a:t> and AP</a:t>
            </a:r>
            <a:r>
              <a:rPr lang="ru-RU" sz="1600" b="0" dirty="0"/>
              <a:t>3</a:t>
            </a:r>
            <a:r>
              <a:rPr lang="en-US" sz="1600" b="0" dirty="0"/>
              <a:t>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650334-F545-45B6-BE79-2A0246847566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FCD3D7E-7F01-4EC3-AB16-DC6955FF1A04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E1D196-686A-4944-AD9D-5C7E5F9E9274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33F559-5539-4766-BCA1-E8CEA1DEEAF3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F3990-6B65-49A2-B3A2-7CE2C0CB051F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D8D04A8-D724-42B4-9F5A-299627D0E4CE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2DC3B9-1C69-4D16-A9E0-696DAECCC21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BDE36D-D155-4D32-8863-998037D8A290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5F6854-E611-4037-94EC-9D3D2231C0DD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9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ъект 2">
            <a:extLst>
              <a:ext uri="{FF2B5EF4-FFF2-40B4-BE49-F238E27FC236}">
                <a16:creationId xmlns:a16="http://schemas.microsoft.com/office/drawing/2014/main" id="{D7F85CC7-DE88-4973-B10E-A6BBEE55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strongest limitations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AP2 and AP3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F1E9F1-CB21-4475-878C-A6E613F8625C}"/>
              </a:ext>
            </a:extLst>
          </p:cNvPr>
          <p:cNvCxnSpPr/>
          <p:nvPr/>
        </p:nvCxnSpPr>
        <p:spPr bwMode="auto">
          <a:xfrm>
            <a:off x="781367" y="50292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535383-BE1C-4B18-B61A-D38720CA11D6}"/>
              </a:ext>
            </a:extLst>
          </p:cNvPr>
          <p:cNvCxnSpPr/>
          <p:nvPr/>
        </p:nvCxnSpPr>
        <p:spPr bwMode="auto">
          <a:xfrm>
            <a:off x="781367" y="53340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B4E7C26-05B9-4F93-9B19-9C7DB2F6AC24}"/>
              </a:ext>
            </a:extLst>
          </p:cNvPr>
          <p:cNvCxnSpPr/>
          <p:nvPr/>
        </p:nvCxnSpPr>
        <p:spPr bwMode="auto">
          <a:xfrm>
            <a:off x="781367" y="56388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56389B-E3EF-437A-ABD8-164814510DDE}"/>
              </a:ext>
            </a:extLst>
          </p:cNvPr>
          <p:cNvSpPr/>
          <p:nvPr/>
        </p:nvSpPr>
        <p:spPr>
          <a:xfrm>
            <a:off x="864553" y="4752201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01A74D-9D01-40EA-82C0-1DFD80234781}"/>
              </a:ext>
            </a:extLst>
          </p:cNvPr>
          <p:cNvSpPr/>
          <p:nvPr/>
        </p:nvSpPr>
        <p:spPr>
          <a:xfrm>
            <a:off x="855650" y="5070901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7A77D8-C24F-4CB7-9653-3EEEA8CB5A9A}"/>
              </a:ext>
            </a:extLst>
          </p:cNvPr>
          <p:cNvSpPr/>
          <p:nvPr/>
        </p:nvSpPr>
        <p:spPr>
          <a:xfrm>
            <a:off x="864553" y="5368750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180A2F-C216-406B-B707-E882B3E25BA5}"/>
              </a:ext>
            </a:extLst>
          </p:cNvPr>
          <p:cNvSpPr/>
          <p:nvPr/>
        </p:nvSpPr>
        <p:spPr>
          <a:xfrm>
            <a:off x="1364988" y="5069130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610C41E-9F10-45A3-BE0C-147D62EA4905}"/>
              </a:ext>
            </a:extLst>
          </p:cNvPr>
          <p:cNvSpPr/>
          <p:nvPr/>
        </p:nvSpPr>
        <p:spPr>
          <a:xfrm>
            <a:off x="1364988" y="475873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97FED3F-D747-4462-AE5B-90A649EFCF9A}"/>
              </a:ext>
            </a:extLst>
          </p:cNvPr>
          <p:cNvSpPr/>
          <p:nvPr/>
        </p:nvSpPr>
        <p:spPr>
          <a:xfrm>
            <a:off x="1364988" y="5383433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AIFSN=</a:t>
            </a:r>
            <a:r>
              <a:rPr lang="ru-RU" b="1" dirty="0"/>
              <a:t>15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DC31B56-4065-4918-9288-E48745C6DF5C}"/>
              </a:ext>
            </a:extLst>
          </p:cNvPr>
          <p:cNvGrpSpPr/>
          <p:nvPr/>
        </p:nvGrpSpPr>
        <p:grpSpPr>
          <a:xfrm>
            <a:off x="1431469" y="4503003"/>
            <a:ext cx="6887799" cy="1846659"/>
            <a:chOff x="1450317" y="4521837"/>
            <a:chExt cx="4584729" cy="184665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2D08B0-A18D-4483-9DC8-EA064670EACF}"/>
                </a:ext>
              </a:extLst>
            </p:cNvPr>
            <p:cNvSpPr/>
            <p:nvPr/>
          </p:nvSpPr>
          <p:spPr bwMode="auto">
            <a:xfrm>
              <a:off x="2293597" y="4758881"/>
              <a:ext cx="152400" cy="263371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DC5C03-2808-4753-A84F-DFE4B650E2FB}"/>
                </a:ext>
              </a:extLst>
            </p:cNvPr>
            <p:cNvSpPr/>
            <p:nvPr/>
          </p:nvSpPr>
          <p:spPr>
            <a:xfrm>
              <a:off x="1450317" y="4521837"/>
              <a:ext cx="1848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Beacon</a:t>
              </a:r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D69E559-3A2A-419A-8AA8-29285963725E}"/>
                </a:ext>
              </a:extLst>
            </p:cNvPr>
            <p:cNvSpPr/>
            <p:nvPr/>
          </p:nvSpPr>
          <p:spPr bwMode="auto">
            <a:xfrm>
              <a:off x="2757077" y="5372632"/>
              <a:ext cx="152400" cy="263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924F65B-CAA4-4FF7-B142-FC2F4BFB199E}"/>
                </a:ext>
              </a:extLst>
            </p:cNvPr>
            <p:cNvSpPr/>
            <p:nvPr/>
          </p:nvSpPr>
          <p:spPr bwMode="auto">
            <a:xfrm>
              <a:off x="4071370" y="5067113"/>
              <a:ext cx="152400" cy="263371"/>
            </a:xfrm>
            <a:prstGeom prst="rect">
              <a:avLst/>
            </a:prstGeom>
            <a:solidFill>
              <a:srgbClr val="C2FF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0AC2225-719C-405C-AED6-F463315ECA8A}"/>
                </a:ext>
              </a:extLst>
            </p:cNvPr>
            <p:cNvSpPr/>
            <p:nvPr/>
          </p:nvSpPr>
          <p:spPr>
            <a:xfrm>
              <a:off x="2984684" y="5017402"/>
              <a:ext cx="858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050" b="1" baseline="-25000" dirty="0" err="1"/>
                <a:t>non</a:t>
              </a:r>
              <a:r>
                <a:rPr lang="en-US" sz="1050" b="1" baseline="-25000" dirty="0"/>
                <a:t>-RTA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ACB1727-A32F-413E-9290-EAF4E6C55F9A}"/>
                </a:ext>
              </a:extLst>
            </p:cNvPr>
            <p:cNvSpPr/>
            <p:nvPr/>
          </p:nvSpPr>
          <p:spPr>
            <a:xfrm>
              <a:off x="4257274" y="4540985"/>
              <a:ext cx="910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200" b="1" baseline="-25000" dirty="0" err="1"/>
                <a:t>non</a:t>
              </a:r>
              <a:r>
                <a:rPr lang="en-US" sz="1200" b="1" baseline="-25000" dirty="0"/>
                <a:t>-RTA 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9FAF060-EBEE-4576-8B8D-C4ED2184537A}"/>
                </a:ext>
              </a:extLst>
            </p:cNvPr>
            <p:cNvSpPr/>
            <p:nvPr/>
          </p:nvSpPr>
          <p:spPr>
            <a:xfrm>
              <a:off x="5182559" y="4798836"/>
              <a:ext cx="852487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All use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AIFSN</a:t>
              </a:r>
              <a:r>
                <a:rPr lang="en-US" sz="1200" b="1" baseline="-25000" dirty="0" err="1">
                  <a:solidFill>
                    <a:srgbClr val="FF0000"/>
                  </a:solidFill>
                </a:rPr>
                <a:t>non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-RTA </a:t>
              </a:r>
              <a:r>
                <a:rPr lang="en-US" b="1" dirty="0">
                  <a:solidFill>
                    <a:srgbClr val="FF0000"/>
                  </a:solidFill>
                </a:rPr>
                <a:t>=</a:t>
              </a:r>
              <a:r>
                <a:rPr lang="ru-RU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DD6BB03-ABFE-4C37-B615-C43085AE875F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251769" y="5521933"/>
            <a:ext cx="114289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FC0C9F3-3A86-4632-B53B-A07B11537D2E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>
            <a:off x="4922705" y="5170869"/>
            <a:ext cx="446464" cy="9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4E9B1BE-CBAE-4312-9B59-8667F3297F6A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3623616" y="5194186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D00852B-08DB-4859-9189-1D849B590B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4791" y="4890084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7CEAD8-3068-46E9-82CE-B788AE51FFD0}"/>
              </a:ext>
            </a:extLst>
          </p:cNvPr>
          <p:cNvSpPr/>
          <p:nvPr/>
        </p:nvSpPr>
        <p:spPr bwMode="auto">
          <a:xfrm>
            <a:off x="6764613" y="4752065"/>
            <a:ext cx="228956" cy="263371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F4D9169-A676-4A00-91A6-BB271CAD8307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A272CF0-6193-41F0-A5F2-755C61E83A3A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DE8D2EE-DBBD-4154-A30E-8541B3A5E72F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996F548-31BD-4F74-BA1E-F2EA019185E1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16CD8A2-D87E-4F50-803D-65466356BAC3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FD2B805-F78A-4153-8BAC-40622623E363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7A9CC23-BCD2-4B51-BCAA-F697C680385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372EEDD-C3DF-4DCD-BDB2-DDF9FC8D3076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C328312-881F-42E6-B5FC-5081EFF0E424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ability of 11be devices to support RTA depends not only on the mechanisms implemented in these devices but also on the how other devices access the channel.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presentation proposes and evaluates a method to reduce channel access delay in case of OBSS by tuning and synchronizing EDCA parameters at neighboring APs.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A candidate container is an RTA EDCA Information Element with the fields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Requested TXOP Limit ( 2 octets)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Minimal AIFSN (1 octet)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Validity (1 octet) – measured in beacon intervals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Other fields – TBD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Such IE should be included in all beacons while the restriction is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Pros: Better flexibility, explicit notification fixes the problem from previous slide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Cons: Need to design an additional element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8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Configuration of TXOP limit and AIFSN for RTA and non-RTA transmissions can provide delay less than 10 </a:t>
            </a:r>
            <a:r>
              <a:rPr lang="en-US" b="0" dirty="0" err="1"/>
              <a:t>ms</a:t>
            </a:r>
            <a:r>
              <a:rPr lang="en-US" b="0" dirty="0"/>
              <a:t> with reliability higher than 99.999%</a:t>
            </a:r>
          </a:p>
          <a:p>
            <a:pPr marL="0" indent="0">
              <a:buNone/>
            </a:pPr>
            <a:r>
              <a:rPr lang="en-US" b="0" dirty="0"/>
              <a:t>In OBSS scenarios, we need to sync EDCA Parameters at neighboring APs.</a:t>
            </a:r>
          </a:p>
          <a:p>
            <a:pPr marL="0" indent="0">
              <a:buNone/>
            </a:pPr>
            <a:r>
              <a:rPr lang="en-US" b="0" dirty="0"/>
              <a:t>A method to sync EDCA Parameters is proposed and evaluated.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 method intended to limit the values in the EDCA parameters set and MU EDCA Parameter set at neighboring APs?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7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20379-FEAE-4545-9DF7-A3733161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205F-39A6-4BD5-899A-90000681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an RTA-friendly AP that shall follow specific channel access rules to support RTA, regardless of the presence of RTA traffic.</a:t>
            </a:r>
          </a:p>
          <a:p>
            <a:pPr lvl="1"/>
            <a:r>
              <a:rPr lang="en-US" dirty="0"/>
              <a:t>Note: The exact name for RTA-friendly AP is TBD</a:t>
            </a:r>
          </a:p>
          <a:p>
            <a:pPr lvl="1"/>
            <a:r>
              <a:rPr lang="en-US" dirty="0"/>
              <a:t>Note: The exact channel access rules are TBD (e.g., tuning EDCA parameters)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4A00F-3B2C-44B1-A944-5EE51B31D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23B92-8829-4875-A0F2-6629B30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6CE0204-933F-4532-B33C-3E05C1AFA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1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A22C-BD9A-441B-A34B-70CED7CC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EA089-819D-4DE6-A9BE-8473B44B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an 11be AP can declare itself as RTA friendly by setting an RTA-friendly flag in its EHT capability information element?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F1D6D5-7F0F-4D0A-8617-73005E049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D8B11-892E-4255-9FD1-6888B54A1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25A977F-46BC-403B-89F7-8044487CC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Which option do you prefer as the container for requesting EDCA parameters in beacons: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1 (RTA EDCA Parameters Request Bit)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2 (RTA EDCA Parameter Set Information Element)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Both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Neither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Need more info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Abstain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Note: Exact names are TBD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Exact location of RTA EDCA Parameters Request Bit is TBD</a:t>
            </a:r>
            <a:endParaRPr lang="ru-RU" sz="18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68C2-0C5E-49CE-AEAB-D5071E36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C1735-86DD-43C7-86FC-7E353171B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289694-6021-4EBD-9BBE-27840A7D3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1408A-6CEC-48A9-A8F0-47CC75687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17AC4F9-6B05-4102-AE69-DB96A64E0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2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B650D-2944-425A-8D3D-717667A7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Fig. 2. Percentage of channel time </a:t>
            </a:r>
            <a:br>
              <a:rPr lang="en-US" sz="2400" dirty="0"/>
            </a:br>
            <a:r>
              <a:rPr lang="en-US" sz="2400" dirty="0"/>
              <a:t>occupied by successful TX of non-RTA STAs </a:t>
            </a:r>
            <a:br>
              <a:rPr lang="en-US" sz="2400" dirty="0"/>
            </a:br>
            <a:r>
              <a:rPr lang="en-US" sz="2400" dirty="0"/>
              <a:t>in the Single BSS Scenario 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D15E-8B8E-4F18-A8B0-0BC23D3E6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81D54-50FE-41F5-832B-24C8FA078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FFF814E-A861-4BED-844B-28FD57FE3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810" y="334189"/>
            <a:ext cx="1045158" cy="276999"/>
          </a:xfrm>
        </p:spPr>
        <p:txBody>
          <a:bodyPr/>
          <a:lstStyle/>
          <a:p>
            <a:pPr algn="r"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  <p:pic>
        <p:nvPicPr>
          <p:cNvPr id="7" name="Image1">
            <a:extLst>
              <a:ext uri="{FF2B5EF4-FFF2-40B4-BE49-F238E27FC236}">
                <a16:creationId xmlns:a16="http://schemas.microsoft.com/office/drawing/2014/main" id="{BA344DF2-1747-431C-8925-D7680F5E4994}"/>
              </a:ext>
            </a:extLst>
          </p:cNvPr>
          <p:cNvPicPr/>
          <p:nvPr/>
        </p:nvPicPr>
        <p:blipFill rotWithShape="1">
          <a:blip r:embed="rId2"/>
          <a:srcRect l="3691"/>
          <a:stretch/>
        </p:blipFill>
        <p:spPr bwMode="auto">
          <a:xfrm>
            <a:off x="1676400" y="1918706"/>
            <a:ext cx="596455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7986-42FD-4EBE-BCAD-D8D0D7B7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6AAB-F93C-4BE3-B73F-5BD585E2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  <a:p>
            <a:r>
              <a:rPr lang="en-US" dirty="0"/>
              <a:t>Single BSS Scenario</a:t>
            </a:r>
          </a:p>
          <a:p>
            <a:pPr lvl="1"/>
            <a:r>
              <a:rPr lang="en-US" dirty="0"/>
              <a:t>Problem of RTA Caused by CSMA/CA</a:t>
            </a:r>
          </a:p>
          <a:p>
            <a:pPr lvl="1"/>
            <a:r>
              <a:rPr lang="en-US" dirty="0"/>
              <a:t>Performance Evaluation</a:t>
            </a:r>
          </a:p>
          <a:p>
            <a:r>
              <a:rPr lang="en-US" dirty="0"/>
              <a:t>OBSS Scenario</a:t>
            </a:r>
          </a:p>
          <a:p>
            <a:pPr lvl="1"/>
            <a:r>
              <a:rPr lang="en-US" dirty="0"/>
              <a:t>Problem of RTA Caused by OBSS</a:t>
            </a:r>
          </a:p>
          <a:p>
            <a:pPr lvl="1"/>
            <a:r>
              <a:rPr lang="en-US" dirty="0"/>
              <a:t>Performance Evaluation, OBSS Scenario</a:t>
            </a:r>
          </a:p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27F4A-F5D6-48B4-8D58-B2BC2B61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C012B-1BD2-4012-A07A-46B60D06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B31F3B2-403C-45AE-A82C-E9C9D0C5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4443-6D52-4329-8209-7FA59F17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RTA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D849C-C731-491A-8310-A5060394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is based on CSMA/CA</a:t>
            </a:r>
          </a:p>
          <a:p>
            <a:pPr lvl="1"/>
            <a:r>
              <a:rPr lang="en-US" b="0" dirty="0"/>
              <a:t>Even modern OFDMA works upon CSMA/CA (OFDMA transmission/TF can be sent only if the AP accesses the channel according to EDCA)</a:t>
            </a:r>
          </a:p>
          <a:p>
            <a:r>
              <a:rPr lang="en-US" dirty="0"/>
              <a:t>Wi-Fi is full of legacy devices</a:t>
            </a:r>
          </a:p>
          <a:p>
            <a:pPr lvl="1"/>
            <a:r>
              <a:rPr lang="en-US" dirty="0"/>
              <a:t>A user may upgrade all his/her APs, but it is hardly possible to quickly upgrade all the devices connected to these APs</a:t>
            </a:r>
          </a:p>
          <a:p>
            <a:pPr lvl="1"/>
            <a:r>
              <a:rPr lang="en-US" b="0" dirty="0"/>
              <a:t>802.11be may include new channel access methods, but a typical 802.11 network consists of devices of various generation, including those not supporting new features. We need to satisfy RTA requirements in the presence of legacy devices transmitting heavy delay-tolerant flows.</a:t>
            </a:r>
          </a:p>
          <a:p>
            <a:endParaRPr lang="en-US" b="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AA7DC-2F1C-47B2-B639-715F43871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D44E7-8752-457A-8B92-D553EBCC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B37D0B6-A29B-40CD-8565-E365A2332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April</a:t>
            </a:r>
            <a:r>
              <a:rPr lang="ru-RU" altLang="zh-CN" dirty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5B0494-AA14-45E3-81DB-A985341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64602-8687-443C-89E1-8FE6D6A4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/>
              <a:t>Large houses</a:t>
            </a:r>
          </a:p>
          <a:p>
            <a:pPr lvl="1"/>
            <a:r>
              <a:rPr lang="en-US" sz="1800" dirty="0"/>
              <a:t>Multiple APs cover the house area. From time to time the RTA service is needed. </a:t>
            </a:r>
          </a:p>
          <a:p>
            <a:pPr lvl="1"/>
            <a:r>
              <a:rPr lang="en-US" sz="1800" b="0" dirty="0"/>
              <a:t>User can configure the APs in a static way.</a:t>
            </a:r>
          </a:p>
          <a:p>
            <a:pPr lvl="1"/>
            <a:r>
              <a:rPr lang="en-US" sz="1800" dirty="0"/>
              <a:t>The APs may contain some sophisticated algorithms but the APs work independently from each other</a:t>
            </a:r>
          </a:p>
          <a:p>
            <a:pPr lvl="1"/>
            <a:r>
              <a:rPr lang="en-US" sz="1800" b="0" dirty="0"/>
              <a:t>No interference </a:t>
            </a:r>
            <a:r>
              <a:rPr lang="en-US" sz="1800" dirty="0"/>
              <a:t>from other networks</a:t>
            </a:r>
            <a:endParaRPr lang="en-US" sz="1800" b="0" dirty="0"/>
          </a:p>
          <a:p>
            <a:r>
              <a:rPr lang="en-US" sz="1800" b="0" dirty="0"/>
              <a:t>VR/AR clubs</a:t>
            </a:r>
          </a:p>
          <a:p>
            <a:pPr lvl="1"/>
            <a:r>
              <a:rPr lang="en-US" sz="1800" dirty="0"/>
              <a:t>Large area isolated from external radio, need RTA support for wireless VR headsets.</a:t>
            </a:r>
            <a:endParaRPr lang="en-US" sz="1800" b="0" dirty="0"/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4A2DB-1115-4F64-9D11-35BDE1EEA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811073-7733-4063-AC25-1D508A3F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BDF016-22B2-4253-A6F9-5E059ABAF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of RTA Caused by CSMA/CA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If a STA generates an RTA frame but the channel is occupied, it has to wait until the channel becomes idle</a:t>
            </a:r>
            <a:r>
              <a:rPr lang="ru-RU" sz="1700" b="0" dirty="0"/>
              <a:t>. </a:t>
            </a:r>
            <a:r>
              <a:rPr lang="en-US" sz="1700" b="0" dirty="0"/>
              <a:t>After that, the STA has to win the contention for channel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Total delay = </a:t>
            </a:r>
            <a:r>
              <a:rPr lang="en-US" sz="1700" b="0" dirty="0">
                <a:solidFill>
                  <a:srgbClr val="C00000"/>
                </a:solidFill>
              </a:rPr>
              <a:t>Channel access delay </a:t>
            </a:r>
            <a:r>
              <a:rPr lang="en-US" sz="1700" b="0" dirty="0"/>
              <a:t>+ Frame transmission</a:t>
            </a:r>
          </a:p>
          <a:p>
            <a:pPr>
              <a:lnSpc>
                <a:spcPct val="120000"/>
              </a:lnSpc>
            </a:pPr>
            <a:r>
              <a:rPr lang="en-US" sz="1700" b="0" dirty="0">
                <a:solidFill>
                  <a:srgbClr val="C00000"/>
                </a:solidFill>
              </a:rPr>
              <a:t>Channel access delay </a:t>
            </a:r>
            <a:r>
              <a:rPr lang="en-US" sz="1700" b="0" dirty="0"/>
              <a:t>= </a:t>
            </a:r>
            <a:r>
              <a:rPr lang="en-US" sz="1700" b="0" dirty="0">
                <a:solidFill>
                  <a:schemeClr val="accent1"/>
                </a:solidFill>
              </a:rPr>
              <a:t>Ongoing transmission duration </a:t>
            </a:r>
            <a:r>
              <a:rPr lang="en-US" sz="1700" b="0" dirty="0"/>
              <a:t>+ AIFS + </a:t>
            </a:r>
            <a:r>
              <a:rPr lang="en-US" sz="1700" b="0" dirty="0">
                <a:solidFill>
                  <a:schemeClr val="accent6"/>
                </a:solidFill>
              </a:rPr>
              <a:t>Backoff</a:t>
            </a:r>
          </a:p>
          <a:p>
            <a:pPr lvl="1">
              <a:lnSpc>
                <a:spcPct val="120000"/>
              </a:lnSpc>
            </a:pPr>
            <a:r>
              <a:rPr lang="en-US" sz="1800" b="0" dirty="0">
                <a:solidFill>
                  <a:schemeClr val="accent6"/>
                </a:solidFill>
              </a:rPr>
              <a:t>Ongoing transmission duration </a:t>
            </a:r>
            <a:r>
              <a:rPr lang="en-US" sz="1800" b="0" dirty="0"/>
              <a:t>is limited by </a:t>
            </a:r>
            <a:r>
              <a:rPr lang="en-US" sz="1800" b="0" u="sng" dirty="0"/>
              <a:t>TXOP limit</a:t>
            </a:r>
            <a:r>
              <a:rPr lang="en-US" sz="1800" b="0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1700" b="0" dirty="0">
                <a:solidFill>
                  <a:schemeClr val="accent6"/>
                </a:solidFill>
              </a:rPr>
              <a:t>Backoff</a:t>
            </a:r>
            <a:r>
              <a:rPr lang="en-US" sz="1700" b="0" dirty="0"/>
              <a:t>: To make sure that an RTA STA does not contend with non-RTA STAs, it is necessary to set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u="sng" baseline="-25000" dirty="0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+ </a:t>
            </a:r>
            <a:r>
              <a:rPr lang="en-US" sz="1700" b="0" u="sng" dirty="0" err="1">
                <a:solidFill>
                  <a:srgbClr val="FF0000"/>
                </a:solidFill>
              </a:rPr>
              <a:t>CWmax</a:t>
            </a:r>
            <a:r>
              <a:rPr lang="en-US" sz="1700" b="0" baseline="-25000" dirty="0" err="1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&lt;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baseline="-25000" dirty="0">
                <a:solidFill>
                  <a:srgbClr val="FF0000"/>
                </a:solidFill>
              </a:rPr>
              <a:t>non-RTA</a:t>
            </a:r>
            <a:r>
              <a:rPr lang="en-US" sz="1700" b="0" dirty="0"/>
              <a:t> (holds for every non-RTA AC)</a:t>
            </a:r>
            <a:endParaRPr lang="en-US" sz="17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By tuning </a:t>
            </a:r>
            <a:r>
              <a:rPr lang="en-US" sz="1700" b="0" u="sng" dirty="0"/>
              <a:t>these</a:t>
            </a:r>
            <a:r>
              <a:rPr lang="en-US" sz="1700" b="0" dirty="0"/>
              <a:t> EDCA parameters, we can reduce channel access delay.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27A4E-1653-4498-88C4-38E3C5352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B7B9E8-44BE-4B6C-8EAD-E75D144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3E2E511-722D-4525-9309-9DEEF3E75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5576" y="3106855"/>
            <a:ext cx="34133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331320" y="3471187"/>
            <a:ext cx="633474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41467" y="3103680"/>
            <a:ext cx="2743200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Other STA’s transmission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0183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401" y="3152099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AIFS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1326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246906" y="31036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 rot="16200000">
            <a:off x="4529313" y="277265"/>
            <a:ext cx="129265" cy="5133354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3" name="TextBox 62"/>
          <p:cNvSpPr txBox="1"/>
          <p:nvPr/>
        </p:nvSpPr>
        <p:spPr>
          <a:xfrm>
            <a:off x="7651830" y="3413971"/>
            <a:ext cx="30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  <a:endParaRPr lang="ru-RU" sz="900" dirty="0"/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2027267" y="2759825"/>
            <a:ext cx="0" cy="32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6204" y="2547817"/>
            <a:ext cx="1762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RTA frame generation</a:t>
            </a:r>
            <a:endParaRPr lang="ru-RU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4738889" y="2872665"/>
            <a:ext cx="707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Backoff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246906" y="3109827"/>
            <a:ext cx="963596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RTA frame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10501" y="3170376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SIFS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629223" y="3109827"/>
            <a:ext cx="531398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Ack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94699" y="2528993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Total delay</a:t>
            </a:r>
            <a:endParaRPr lang="ru-RU" sz="900" dirty="0"/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9FA468EE-0713-4C6D-B443-A38E0FDF6CCF}"/>
              </a:ext>
            </a:extLst>
          </p:cNvPr>
          <p:cNvSpPr/>
          <p:nvPr/>
        </p:nvSpPr>
        <p:spPr>
          <a:xfrm rot="5400000">
            <a:off x="6109823" y="2667231"/>
            <a:ext cx="208525" cy="193435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F75ED-DAF7-4A5C-A90A-D007E066652E}"/>
              </a:ext>
            </a:extLst>
          </p:cNvPr>
          <p:cNvSpPr txBox="1"/>
          <p:nvPr/>
        </p:nvSpPr>
        <p:spPr>
          <a:xfrm>
            <a:off x="5524785" y="3733800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Frame transmission</a:t>
            </a:r>
            <a:endParaRPr lang="ru-RU" sz="900" dirty="0"/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88541A02-5395-4524-897E-EC243B636EF1}"/>
              </a:ext>
            </a:extLst>
          </p:cNvPr>
          <p:cNvSpPr/>
          <p:nvPr/>
        </p:nvSpPr>
        <p:spPr>
          <a:xfrm rot="5400000">
            <a:off x="3526387" y="2032520"/>
            <a:ext cx="202160" cy="3200400"/>
          </a:xfrm>
          <a:prstGeom prst="rightBrace">
            <a:avLst/>
          </a:prstGeom>
          <a:ln w="19050">
            <a:solidFill>
              <a:srgbClr val="FE7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74E45-E35C-42B4-9F19-7F5491021A03}"/>
              </a:ext>
            </a:extLst>
          </p:cNvPr>
          <p:cNvSpPr txBox="1"/>
          <p:nvPr/>
        </p:nvSpPr>
        <p:spPr>
          <a:xfrm>
            <a:off x="2819529" y="3738673"/>
            <a:ext cx="164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Channel access delay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3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about TXOP limits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8916"/>
            <a:ext cx="7772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0" dirty="0"/>
              <a:t>According to 10.23.2.9 TXOP limits, by setting a small and non-zero TXOP limit, we can limit the duration of </a:t>
            </a:r>
            <a:r>
              <a:rPr lang="en-US" b="0" i="1" u="sng" dirty="0"/>
              <a:t>almost all frames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7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11A49-AE4D-4288-AB2C-B029570D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4698209" cy="2415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AF653-564F-45F0-BCBA-EB1412B6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04" y="3025632"/>
            <a:ext cx="4606846" cy="2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Tuning EDCA parameters improves RTA</a:t>
            </a:r>
            <a:br>
              <a:rPr lang="en-US" dirty="0"/>
            </a:br>
            <a:r>
              <a:rPr lang="en-US" dirty="0"/>
              <a:t> in a single BSS Scenario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70" y="1939345"/>
            <a:ext cx="7739030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Scenario description: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b="0" dirty="0"/>
          </a:p>
          <a:p>
            <a:pPr>
              <a:lnSpc>
                <a:spcPct val="110000"/>
              </a:lnSpc>
            </a:pPr>
            <a:r>
              <a:rPr lang="en-US" sz="1800" b="0" dirty="0"/>
              <a:t>1…10 RTA STAs, each of which generates an RTA packet with a period of 20 </a:t>
            </a:r>
            <a:r>
              <a:rPr lang="en-US" sz="1800" b="0" dirty="0" err="1"/>
              <a:t>ms</a:t>
            </a:r>
            <a:endParaRPr lang="en-US" sz="1800" b="0" dirty="0"/>
          </a:p>
          <a:p>
            <a:pPr>
              <a:lnSpc>
                <a:spcPct val="110000"/>
              </a:lnSpc>
            </a:pPr>
            <a:r>
              <a:rPr lang="en-US" sz="1800" b="0" dirty="0"/>
              <a:t>10 non-RTA STAs generate saturated traffic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All STAs are in the TX range of each other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Transmissions of RTA STAs last 0.5 </a:t>
            </a:r>
            <a:r>
              <a:rPr lang="en-US" sz="1800" b="0" dirty="0" err="1"/>
              <a:t>ms</a:t>
            </a:r>
            <a:r>
              <a:rPr lang="en-US" sz="1800" b="0" dirty="0"/>
              <a:t> (incl. DATA+SIFS+ACK)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Transmissions of non-RTA STAs are limited by the TXOP limit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8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EDCA Parameters, 1 BSS Scenario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9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4189"/>
            <a:ext cx="1045158" cy="276999"/>
          </a:xfrm>
        </p:spPr>
        <p:txBody>
          <a:bodyPr/>
          <a:lstStyle/>
          <a:p>
            <a:r>
              <a:rPr lang="en-US" dirty="0"/>
              <a:t>April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E9F8267-7999-41CC-9BF6-8C5182757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49001"/>
              </p:ext>
            </p:extLst>
          </p:nvPr>
        </p:nvGraphicFramePr>
        <p:xfrm>
          <a:off x="659789" y="1756989"/>
          <a:ext cx="7772400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1885">
                  <a:extLst>
                    <a:ext uri="{9D8B030D-6E8A-4147-A177-3AD203B41FA5}">
                      <a16:colId xmlns:a16="http://schemas.microsoft.com/office/drawing/2014/main" val="3736726047"/>
                    </a:ext>
                  </a:extLst>
                </a:gridCol>
                <a:gridCol w="2031550">
                  <a:extLst>
                    <a:ext uri="{9D8B030D-6E8A-4147-A177-3AD203B41FA5}">
                      <a16:colId xmlns:a16="http://schemas.microsoft.com/office/drawing/2014/main" val="703613500"/>
                    </a:ext>
                  </a:extLst>
                </a:gridCol>
                <a:gridCol w="1168850">
                  <a:extLst>
                    <a:ext uri="{9D8B030D-6E8A-4147-A177-3AD203B41FA5}">
                      <a16:colId xmlns:a16="http://schemas.microsoft.com/office/drawing/2014/main" val="32739470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9694796"/>
                    </a:ext>
                  </a:extLst>
                </a:gridCol>
                <a:gridCol w="1565115">
                  <a:extLst>
                    <a:ext uri="{9D8B030D-6E8A-4147-A177-3AD203B41FA5}">
                      <a16:colId xmlns:a16="http://schemas.microsoft.com/office/drawing/2014/main" val="235808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Default EDCA Parameters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Tuned EDCA Parameters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 (AC_VO)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 (AC_BE)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AIFSN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CWmin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CWmax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8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TXOP Limit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 = 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TX=0.5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{0.5, 1, 2, 2.5}</a:t>
                      </a:r>
                      <a:r>
                        <a:rPr lang="en-US" sz="1400" dirty="0" err="1"/>
                        <a:t>ms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139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CA6517-F798-4A3C-851B-4A342EA1F88B}"/>
              </a:ext>
            </a:extLst>
          </p:cNvPr>
          <p:cNvSpPr txBox="1"/>
          <p:nvPr/>
        </p:nvSpPr>
        <p:spPr>
          <a:xfrm>
            <a:off x="6923784" y="4740855"/>
            <a:ext cx="2362200" cy="679761"/>
          </a:xfrm>
          <a:prstGeom prst="wedgeRoundRectCallout">
            <a:avLst>
              <a:gd name="adj1" fmla="val 605"/>
              <a:gd name="adj2" fmla="val -3108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0" dirty="0" err="1"/>
              <a:t>AIFSN</a:t>
            </a:r>
            <a:r>
              <a:rPr lang="en-US" sz="1600" b="0" baseline="-25000" dirty="0" err="1"/>
              <a:t>non</a:t>
            </a:r>
            <a:r>
              <a:rPr lang="en-US" sz="1600" b="0" baseline="-25000" dirty="0"/>
              <a:t>-RTA </a:t>
            </a:r>
            <a:r>
              <a:rPr lang="en-US" sz="1600" b="0" dirty="0"/>
              <a:t>= </a:t>
            </a:r>
          </a:p>
          <a:p>
            <a:pPr algn="ctr">
              <a:lnSpc>
                <a:spcPct val="110000"/>
              </a:lnSpc>
            </a:pPr>
            <a:r>
              <a:rPr lang="en-US" sz="1600" b="0" dirty="0"/>
              <a:t>AIFSN</a:t>
            </a:r>
            <a:r>
              <a:rPr lang="en-US" sz="1600" b="0" baseline="-25000" dirty="0"/>
              <a:t>RTA</a:t>
            </a:r>
            <a:r>
              <a:rPr lang="en-US" sz="1600" b="0" dirty="0"/>
              <a:t> + CW</a:t>
            </a:r>
            <a:r>
              <a:rPr lang="en-US" sz="1600" b="0" baseline="-25000" dirty="0"/>
              <a:t>RTA</a:t>
            </a:r>
            <a:r>
              <a:rPr lang="en-US" sz="1600" b="0" dirty="0"/>
              <a:t> +1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B61D7-3317-48FB-A5E1-7DF9E6C0A74B}"/>
              </a:ext>
            </a:extLst>
          </p:cNvPr>
          <p:cNvSpPr txBox="1"/>
          <p:nvPr/>
        </p:nvSpPr>
        <p:spPr>
          <a:xfrm>
            <a:off x="3931919" y="5193388"/>
            <a:ext cx="2362200" cy="751979"/>
          </a:xfrm>
          <a:prstGeom prst="wedgeRoundRectCallout">
            <a:avLst>
              <a:gd name="adj1" fmla="val -2724"/>
              <a:gd name="adj2" fmla="val -29946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dirty="0"/>
              <a:t>Changed from 3 to 7 to reduce contention</a:t>
            </a:r>
          </a:p>
        </p:txBody>
      </p:sp>
    </p:spTree>
    <p:extLst>
      <p:ext uri="{BB962C8B-B14F-4D97-AF65-F5344CB8AC3E}">
        <p14:creationId xmlns:p14="http://schemas.microsoft.com/office/powerpoint/2010/main" val="2266093738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57258</TotalTime>
  <Words>2115</Words>
  <Application>Microsoft Office PowerPoint</Application>
  <PresentationFormat>Экран (4:3)</PresentationFormat>
  <Paragraphs>339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ACcord Submission Template</vt:lpstr>
      <vt:lpstr>OBSS EDCA Parameter Sets for RTA</vt:lpstr>
      <vt:lpstr>Abstract</vt:lpstr>
      <vt:lpstr>Outline</vt:lpstr>
      <vt:lpstr>Thoughts on RTA</vt:lpstr>
      <vt:lpstr>Use cases</vt:lpstr>
      <vt:lpstr>Problem of RTA Caused by CSMA/CA</vt:lpstr>
      <vt:lpstr>Remark about TXOP limits </vt:lpstr>
      <vt:lpstr>Tuning EDCA parameters improves RTA  in a single BSS Scenario</vt:lpstr>
      <vt:lpstr>EDCA Parameters, 1 BSS Scenario </vt:lpstr>
      <vt:lpstr>Performance Evaluation, Delay</vt:lpstr>
      <vt:lpstr>Delay distribution for 5 RTA STAs</vt:lpstr>
      <vt:lpstr>Channel Usage Efficiency</vt:lpstr>
      <vt:lpstr>Problem of RTA Caused by OBSS</vt:lpstr>
      <vt:lpstr>OBSS Scenario</vt:lpstr>
      <vt:lpstr>Performance Evaluation, Delay</vt:lpstr>
      <vt:lpstr>Proposal</vt:lpstr>
      <vt:lpstr>Container for the Requested Parameters. Option 1</vt:lpstr>
      <vt:lpstr>Container for the Requested Parameters. Option 1 (cont.)</vt:lpstr>
      <vt:lpstr>Container for the Requested Parameters. Option 1 (cont.)</vt:lpstr>
      <vt:lpstr>Container for the Requested Parameters. Option 2</vt:lpstr>
      <vt:lpstr>Conclusion</vt:lpstr>
      <vt:lpstr>SP 1</vt:lpstr>
      <vt:lpstr>SP 2</vt:lpstr>
      <vt:lpstr>SP 3</vt:lpstr>
      <vt:lpstr>SP 4</vt:lpstr>
      <vt:lpstr>Backup slides</vt:lpstr>
      <vt:lpstr>Fig. 2. Percentage of channel time  occupied by successful TX of non-RTA STAs  in the Single BSS Scenario 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1897</cp:revision>
  <cp:lastPrinted>1998-02-10T13:28:06Z</cp:lastPrinted>
  <dcterms:created xsi:type="dcterms:W3CDTF">2009-12-02T19:05:24Z</dcterms:created>
  <dcterms:modified xsi:type="dcterms:W3CDTF">2021-04-26T13:28:38Z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