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301" r:id="rId4"/>
    <p:sldId id="282" r:id="rId5"/>
    <p:sldId id="302" r:id="rId6"/>
    <p:sldId id="303" r:id="rId7"/>
    <p:sldId id="304" r:id="rId8"/>
    <p:sldId id="306" r:id="rId9"/>
    <p:sldId id="308" r:id="rId10"/>
    <p:sldId id="273" r:id="rId11"/>
    <p:sldId id="307" r:id="rId12"/>
    <p:sldId id="274" r:id="rId13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meihong" initials="z" lastIdx="1" clrIdx="0">
    <p:extLst>
      <p:ext uri="{19B8F6BF-5375-455C-9EA6-DF929625EA0E}">
        <p15:presenceInfo xmlns:p15="http://schemas.microsoft.com/office/powerpoint/2012/main" userId="S-1-5-21-147214757-305610072-1517763936-6373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D4105"/>
    <a:srgbClr val="921D95"/>
    <a:srgbClr val="0000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2157" autoAdjust="0"/>
  </p:normalViewPr>
  <p:slideViewPr>
    <p:cSldViewPr>
      <p:cViewPr varScale="1">
        <p:scale>
          <a:sx n="107" d="100"/>
          <a:sy n="107" d="100"/>
        </p:scale>
        <p:origin x="157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10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11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12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3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5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4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1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5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7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6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9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7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8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9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4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latinLnBrk="0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en-GB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 Unicode MS" charset="0"/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802.11-20/1893r1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 bwMode="auto">
          <a:xfrm>
            <a:off x="5034706" y="6384925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M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eihong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 Zhang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, Huawei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 bwMode="auto">
          <a:xfrm>
            <a:off x="684213" y="260911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November 2020</a:t>
            </a: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9592" y="685800"/>
            <a:ext cx="7498297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/>
              <a:t>C</a:t>
            </a:r>
            <a:r>
              <a:rPr lang="en-US" altLang="zh-CN" sz="2800" dirty="0" smtClean="0"/>
              <a:t>hannel Modeling for WLAN Sensing Indoor Scenario</a:t>
            </a:r>
            <a:endParaRPr lang="en-GB" sz="28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7763" y="1952005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2020-11-17</a:t>
            </a:r>
            <a:endParaRPr lang="en-GB" sz="2000" b="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28734" y="2370627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12549"/>
              </p:ext>
            </p:extLst>
          </p:nvPr>
        </p:nvGraphicFramePr>
        <p:xfrm>
          <a:off x="777889" y="2853293"/>
          <a:ext cx="7620000" cy="3240003"/>
        </p:xfrm>
        <a:graphic>
          <a:graphicData uri="http://schemas.openxmlformats.org/drawingml/2006/table">
            <a:tbl>
              <a:tblPr/>
              <a:tblGrid>
                <a:gridCol w="1524000"/>
                <a:gridCol w="1203325"/>
                <a:gridCol w="1684338"/>
                <a:gridCol w="1363662"/>
                <a:gridCol w="1844675"/>
              </a:tblGrid>
              <a:tr h="36724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Affiliation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Address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Phone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Name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>
                          <a:latin typeface="+mn-lt"/>
                          <a:ea typeface="Times New Roman"/>
                          <a:cs typeface="Arial"/>
                        </a:rPr>
                        <a:t>Meihong</a:t>
                      </a:r>
                      <a:r>
                        <a:rPr lang="en-US" altLang="zh-CN" sz="1200" baseline="0" dirty="0" smtClean="0">
                          <a:latin typeface="+mn-lt"/>
                          <a:ea typeface="Times New Roman"/>
                          <a:cs typeface="Arial"/>
                        </a:rPr>
                        <a:t> Zhang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Huawei Technologies Co. Ltd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Arial"/>
                        </a:rPr>
                        <a:t>F3, Huawei Base, Shenzhen, China</a:t>
                      </a:r>
                      <a:endParaRPr lang="en-US" altLang="zh-CN" sz="1200" b="0" dirty="0" smtClean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zhangmeihong@huawei.com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H</a:t>
                      </a: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ailiang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Xie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Rui Du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Xiaohui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Peng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Danny Kai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P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in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Tan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Chenchen Liu</a:t>
                      </a:r>
                      <a:endParaRPr lang="en-US" sz="1200" i="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dirty="0" err="1" smtClean="0">
                          <a:latin typeface="+mn-lt"/>
                          <a:ea typeface="Times New Roman"/>
                          <a:cs typeface="Arial"/>
                        </a:rPr>
                        <a:t>Yingxiang</a:t>
                      </a:r>
                      <a:r>
                        <a:rPr lang="en-US" altLang="zh-CN" sz="1200" i="0" dirty="0" smtClean="0">
                          <a:latin typeface="+mn-lt"/>
                          <a:ea typeface="Times New Roman"/>
                          <a:cs typeface="Arial"/>
                        </a:rPr>
                        <a:t> Sun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Jie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Xu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CUHK (SZ)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Rui Wang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SUSTC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Shuai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Wang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10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dirty="0" smtClean="0"/>
              <a:t>6. Conclusion</a:t>
            </a:r>
            <a:endParaRPr lang="en-GB" altLang="zh-CN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828800"/>
            <a:ext cx="7858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zh-CN" sz="2200" b="1" dirty="0" smtClean="0">
                <a:latin typeface="Times New Roman"/>
                <a:ea typeface="Times New Roman"/>
                <a:cs typeface="Times New Roman"/>
              </a:rPr>
              <a:t>In this presentation,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some ray tracing simulation results of a specified indoor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scenario are proposed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Corresponding to the options we proposed in [1],</a:t>
            </a: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For option 1,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we can execute the ray tracing software for each snapshot just like what we did in this slide when performing the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channel realization generation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process;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For option 3, we can perform the ray tracing simulations offline, then store the parameters (powers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, delays and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angles) we obtained at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each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snapshot in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the database for future use.</a:t>
            </a:r>
          </a:p>
          <a:p>
            <a:pPr marL="377100" indent="0">
              <a:spcBef>
                <a:spcPts val="600"/>
              </a:spcBef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GB" altLang="zh-CN" sz="2400" b="1" dirty="0" smtClean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1336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11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dirty="0" smtClean="0"/>
              <a:t>7. Follow Up</a:t>
            </a:r>
            <a:endParaRPr lang="en-GB" altLang="zh-CN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828800"/>
            <a:ext cx="7858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We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will try to conduct some experimental measurements to validate the accuracy of our ray tracing results.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377100" indent="0">
              <a:spcBef>
                <a:spcPts val="600"/>
              </a:spcBef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GB" altLang="zh-CN" sz="2400" b="1" dirty="0" smtClean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0112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12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fr-FR" altLang="zh-CN" dirty="0" smtClean="0"/>
              <a:t>8. Reference</a:t>
            </a:r>
            <a:r>
              <a:rPr lang="en-US" altLang="zh-CN" dirty="0" smtClean="0"/>
              <a:t>s</a:t>
            </a:r>
            <a:endParaRPr lang="en-GB" altLang="zh-CN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85799" y="1752600"/>
            <a:ext cx="7924801" cy="4114800"/>
          </a:xfrm>
        </p:spPr>
        <p:txBody>
          <a:bodyPr/>
          <a:lstStyle/>
          <a:p>
            <a:pPr marL="0" indent="0" latinLnBrk="1">
              <a:buNone/>
            </a:pPr>
            <a:r>
              <a:rPr lang="en-US" altLang="zh-CN" sz="1500" b="0" dirty="0" smtClean="0"/>
              <a:t>[1] 11-20-1334-00-SENS-a-brief-description-of-the-channel-realization-generation-process.pptx</a:t>
            </a:r>
          </a:p>
        </p:txBody>
      </p:sp>
    </p:spTree>
    <p:extLst>
      <p:ext uri="{BB962C8B-B14F-4D97-AF65-F5344CB8AC3E}">
        <p14:creationId xmlns:p14="http://schemas.microsoft.com/office/powerpoint/2010/main" val="3639601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 smtClean="0"/>
              <a:t>1. Abstract</a:t>
            </a:r>
            <a:endParaRPr lang="en-GB" sz="30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584" y="1628800"/>
            <a:ext cx="79208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In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[1]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three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options for generating rays used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in channel realization generation process were presented, including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1: execute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ray tracing software for each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scenario;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2: integrate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an abstract target model into existing channel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model;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3: establish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 database which records the results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obtained by </a:t>
            </a:r>
          </a:p>
          <a:p>
            <a:pPr marL="413100" indent="0">
              <a:spcBef>
                <a:spcPts val="0"/>
              </a:spcBef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                     ray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tracing software.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In this contribution,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we will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show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some ray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tracing simulation results of a specified indoor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scenario (corresponding to option 1 and 3).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3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2. Scenario  </a:t>
            </a:r>
            <a:endParaRPr lang="en-GB" altLang="zh-CN" sz="3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76624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Static living room scenario,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GB" altLang="zh-CN" sz="1600" dirty="0">
                <a:latin typeface="Times New Roman"/>
                <a:ea typeface="Times New Roman"/>
                <a:cs typeface="Times New Roman"/>
              </a:rPr>
              <a:t>Our proposed scenario (right picture) is similar with the home living room in 11ad, but with </a:t>
            </a:r>
            <a:r>
              <a:rPr lang="en-GB" altLang="zh-CN" sz="1600" dirty="0" smtClean="0">
                <a:latin typeface="Times New Roman"/>
                <a:ea typeface="Times New Roman"/>
                <a:cs typeface="Times New Roman"/>
              </a:rPr>
              <a:t>different parameters;</a:t>
            </a:r>
            <a:endParaRPr lang="en-GB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AP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(TX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) and STA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(RX)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at fixed positions;</a:t>
            </a: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Isotropic V polarization antennas are adopted for both transmitter and receiver.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81" y="3226920"/>
            <a:ext cx="3131095" cy="30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50753" y="6187359"/>
            <a:ext cx="1802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11ad: </a:t>
            </a:r>
            <a:r>
              <a:rPr lang="en-US" altLang="zh-CN" sz="1200" dirty="0" smtClean="0">
                <a:solidFill>
                  <a:schemeClr val="tx1"/>
                </a:solidFill>
                <a:ea typeface="宋体" panose="02010600030101010101" pitchFamily="2" charset="-122"/>
              </a:rPr>
              <a:t>Home </a:t>
            </a:r>
            <a:r>
              <a:rPr lang="en-US" altLang="zh-CN" sz="1200" dirty="0">
                <a:solidFill>
                  <a:schemeClr val="tx1"/>
                </a:solidFill>
                <a:ea typeface="宋体" panose="02010600030101010101" pitchFamily="2" charset="-122"/>
              </a:rPr>
              <a:t>Living Room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848" y="3167515"/>
            <a:ext cx="3165528" cy="31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6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4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3. Deterministic Channel Model – Ray Tracing (1)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7526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Corresponding 3D model depicted by the ray tracing software is shown below, 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Specified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parameters are listed in the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table</a:t>
            </a:r>
            <a:r>
              <a:rPr lang="zh-CN" altLang="en-US" sz="18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40" y="3182104"/>
            <a:ext cx="3529553" cy="2772896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14151"/>
              </p:ext>
            </p:extLst>
          </p:nvPr>
        </p:nvGraphicFramePr>
        <p:xfrm>
          <a:off x="4501021" y="3268186"/>
          <a:ext cx="4429539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1368216"/>
                <a:gridCol w="2088232"/>
                <a:gridCol w="973091"/>
              </a:tblGrid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Object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size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material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Chair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2.8m*1.05m*1m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Chair with feet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1.05m*1.05m*1m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Table with feet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1.5m*0.7m*0.8m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Door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width=1m, height=2.5m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Windows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Width=1.5m,height=1m~2.5m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Wall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concrete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Floor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concrete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258036"/>
              </p:ext>
            </p:extLst>
          </p:nvPr>
        </p:nvGraphicFramePr>
        <p:xfrm>
          <a:off x="4508997" y="5306139"/>
          <a:ext cx="4429539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2235298"/>
                <a:gridCol w="2194241"/>
              </a:tblGrid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Frequency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60GHz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Bandwidth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2160MHz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438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5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3. Deterministic Channel Model – Ray Tracing (2)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7526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results, </a:t>
            </a: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698850" indent="-285750">
              <a:spcBef>
                <a:spcPts val="12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LOS ray, First order reflections and Second order reflections are considered;</a:t>
            </a:r>
          </a:p>
          <a:p>
            <a:pPr marL="698850" indent="-285750">
              <a:spcBef>
                <a:spcPts val="12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Diffraction mechanism will be considered in our future work.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01008"/>
            <a:ext cx="2846357" cy="26642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306" y="3681217"/>
            <a:ext cx="3566427" cy="26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6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4. Sensing Scenario  </a:t>
            </a:r>
            <a:endParaRPr lang="en-GB" altLang="zh-CN" sz="3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76624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Dynamic living room scenario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 target (35cm*35cm*1m) traveling in a straight path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at a speed of 1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m/s inside the static living room as illustrated below.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38" y="2598766"/>
            <a:ext cx="3883124" cy="38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3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7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(1)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805428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Main characteristics, 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As the target moves in the environment,</a:t>
            </a: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Parameters (power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AoA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AoD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and delay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) of 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are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changing; </a:t>
            </a: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Some new rays are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generated, like 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Target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，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Wall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Target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Some rays first appear and then disappear.</a:t>
            </a: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first disappear and then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re-appear, like 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Wall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disappeared.</a:t>
            </a:r>
          </a:p>
          <a:p>
            <a:pPr marL="741600" lvl="2" indent="-285750">
              <a:spcBef>
                <a:spcPts val="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76" y="2055808"/>
            <a:ext cx="3375099" cy="253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82" y="1951627"/>
            <a:ext cx="3411291" cy="25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2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8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(2)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results,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The total number of rays is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changing, this figure can also validate the  generation and disappearance of some rays.  </a:t>
            </a: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8" y="2185651"/>
            <a:ext cx="3364664" cy="25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3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9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(3)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6200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More details on the underlying propagation mechanisms implanted in the ray tracer are not public to us since the software we used is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an encapsulated  commercial 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software.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Maybe some values of parameters adopted in 11ay can be reused in WLAN sensing channel model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, such as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1080000" lvl="1" indent="-285750" algn="just">
              <a:spcBef>
                <a:spcPts val="30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LOS ray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power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can be calculated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as free-space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 with oxygen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absorption;</a:t>
            </a:r>
          </a:p>
          <a:p>
            <a:pPr marL="794250" lvl="1" indent="0" algn="just">
              <a:spcBef>
                <a:spcPts val="6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1080000" lvl="1" indent="-285750" algn="just">
              <a:spcBef>
                <a:spcPts val="30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ground-reflected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power calculated as free-space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 with oxygen absorption, with additional reflection loss calculated on the base of Fresnel equations. </a:t>
            </a: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However, </a:t>
            </a:r>
            <a:r>
              <a:rPr lang="en-US" altLang="zh-CN" sz="1800" dirty="0" err="1" smtClean="0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 reflected from human needs to consider additional factors, like permittivity, surface roughness, reflection loss, …</a:t>
            </a: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203848" y="3645024"/>
                <a:ext cx="3347378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𝐿𝑂𝑆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645024"/>
                <a:ext cx="3347378" cy="5763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59632" y="4970261"/>
                <a:ext cx="4572000" cy="5763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970261"/>
                <a:ext cx="4572000" cy="5763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72000" y="4970261"/>
                <a:ext cx="4572000" cy="5763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970261"/>
                <a:ext cx="4572000" cy="5763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510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13440</TotalTime>
  <Words>954</Words>
  <Application>Microsoft Office PowerPoint</Application>
  <PresentationFormat>全屏显示(4:3)</PresentationFormat>
  <Paragraphs>231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 Unicode MS</vt:lpstr>
      <vt:lpstr>굴림</vt:lpstr>
      <vt:lpstr>MS Gothic</vt:lpstr>
      <vt:lpstr>宋体</vt:lpstr>
      <vt:lpstr>Arial</vt:lpstr>
      <vt:lpstr>Calibri</vt:lpstr>
      <vt:lpstr>Cambria Math</vt:lpstr>
      <vt:lpstr>Times New Roman</vt:lpstr>
      <vt:lpstr>Office 主题</vt:lpstr>
      <vt:lpstr>Channel Modeling for WLAN Sensing Indoor Scenario</vt:lpstr>
      <vt:lpstr>1. Abstract</vt:lpstr>
      <vt:lpstr>2. Scenario  </vt:lpstr>
      <vt:lpstr>3. Deterministic Channel Model – Ray Tracing (1)</vt:lpstr>
      <vt:lpstr>3. Deterministic Channel Model – Ray Tracing (2)</vt:lpstr>
      <vt:lpstr>4. Sensing Scenario  </vt:lpstr>
      <vt:lpstr>5. Sensing Channel Model – Ray Tracing (1)</vt:lpstr>
      <vt:lpstr>5. Sensing Channel Model – Ray Tracing (2)</vt:lpstr>
      <vt:lpstr>5. Sensing Channel Model – Ray Tracing (3)</vt:lpstr>
      <vt:lpstr>6. Conclusion</vt:lpstr>
      <vt:lpstr>7. Follow Up</vt:lpstr>
      <vt:lpstr>8. References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Considerations on sensing and feedback procedure</dc:title>
  <dc:creator>liuchenchen</dc:creator>
  <cp:lastModifiedBy>zhangmeihong</cp:lastModifiedBy>
  <cp:revision>407</cp:revision>
  <cp:lastPrinted>1601-01-01T00:00:00Z</cp:lastPrinted>
  <dcterms:created xsi:type="dcterms:W3CDTF">2020-06-15T07:09:50Z</dcterms:created>
  <dcterms:modified xsi:type="dcterms:W3CDTF">2021-01-05T08:22:49Z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(3)G04QaCEDMnDWpSApGYJcsdo0Wq1XzCYcTze3VNB26g3cns3YYbY0jwz7hOJS+ZSKhPVpwSsr
8TqFK9mp4xF5OAc2pA5I1jBJ+iQxYmOJGXt2FYkym80Ds0MWnS7VXrEoRm+NfCW7t/BzyjnZ
3i8LPLQoG886PX1yDBbToirmyqUJe6dTVL6Bb43CHag0cL3F46AZyf5190q1m03JV0myjwrg
xSfSgO+LE1ox9/WY8W</vt:lpwstr>
  </property>
  <property fmtid="{D5CDD505-2E9C-101B-9397-08002B2CF9AE}" pid="3" name="_2015_ms_pID_7253431">
    <vt:lpwstr>uuMs8ILK16uy+Syd5QfVkP/VHOg6qqXCPRravquE8CNUYu4gVIZ6VB
hpDsj2sQax6UJa5T3w/qN4ArpSo3nbMxXPYgYkrsEu4792lbnvpS5An879bIVH1ZiTIEBFLB
8Zv1PixIMmtjAA4CK1uzVDxpDRpkvBsc+PJSEfKn9WP/i3zXnKahVwwiW2nKgIooWkH3kH2J
5nB4+XOVuactNZZXomB3ancvBefj/FR8rmQ8</vt:lpwstr>
  </property>
  <property fmtid="{D5CDD505-2E9C-101B-9397-08002B2CF9AE}" pid="4" name="_2015_ms_pID_7253432">
    <vt:lpwstr>cQ==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1609808582</vt:lpwstr>
  </property>
</Properties>
</file>