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31" r:id="rId2"/>
    <p:sldId id="1054" r:id="rId3"/>
    <p:sldId id="1078" r:id="rId4"/>
    <p:sldId id="1099" r:id="rId5"/>
    <p:sldId id="1100" r:id="rId6"/>
    <p:sldId id="1101" r:id="rId7"/>
    <p:sldId id="1079" r:id="rId8"/>
    <p:sldId id="1103" r:id="rId9"/>
    <p:sldId id="1104" r:id="rId10"/>
    <p:sldId id="1106" r:id="rId11"/>
    <p:sldId id="1081" r:id="rId12"/>
    <p:sldId id="1080" r:id="rId13"/>
    <p:sldId id="1102" r:id="rId14"/>
    <p:sldId id="1105" r:id="rId15"/>
    <p:sldId id="1063" r:id="rId16"/>
    <p:sldId id="1097" r:id="rId17"/>
    <p:sldId id="1098" r:id="rId18"/>
    <p:sldId id="1062" r:id="rId19"/>
    <p:sldId id="1068" r:id="rId20"/>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 id="3" name="Rojan Chitrakar" initials="RC" lastIdx="10" clrIdx="2">
    <p:extLst>
      <p:ext uri="{19B8F6BF-5375-455C-9EA6-DF929625EA0E}">
        <p15:presenceInfo xmlns:p15="http://schemas.microsoft.com/office/powerpoint/2012/main" userId="S::rojan.chitrakar@sg.panasonic.com::c886c867-fd14-458a-9961-9ccfa6eb855c" providerId="AD"/>
      </p:ext>
    </p:extLst>
  </p:cmAuthor>
  <p:cmAuthor id="4" name="huangguogang" initials="h" lastIdx="8" clrIdx="3">
    <p:extLst>
      <p:ext uri="{19B8F6BF-5375-455C-9EA6-DF929625EA0E}">
        <p15:presenceInfo xmlns:p15="http://schemas.microsoft.com/office/powerpoint/2012/main" userId="S-1-5-21-147214757-305610072-1517763936-46479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92" autoAdjust="0"/>
    <p:restoredTop sz="93817" autoAdjust="0"/>
  </p:normalViewPr>
  <p:slideViewPr>
    <p:cSldViewPr>
      <p:cViewPr varScale="1">
        <p:scale>
          <a:sx n="116" d="100"/>
          <a:sy n="116" d="100"/>
        </p:scale>
        <p:origin x="1974"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648" y="-1676"/>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Jan 2020</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a:xfrm>
            <a:off x="6910465" y="6475413"/>
            <a:ext cx="1633460" cy="184666"/>
          </a:xfrm>
        </p:spPr>
        <p:txBody>
          <a:bodyPr/>
          <a:lstStyle>
            <a:lvl1pPr>
              <a:defRPr/>
            </a:lvl1pPr>
          </a:lstStyle>
          <a:p>
            <a:pPr>
              <a:defRPr/>
            </a:pPr>
            <a:r>
              <a:rPr lang="en-GB" dirty="0" err="1"/>
              <a:t>Guogang</a:t>
            </a:r>
            <a:r>
              <a:rPr lang="en-GB" dirty="0"/>
              <a:t> Huang (Huawei)</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6910465" y="6475413"/>
            <a:ext cx="1633460" cy="184666"/>
          </a:xfrm>
        </p:spPr>
        <p:txBody>
          <a:bodyPr/>
          <a:lstStyle>
            <a:lvl1pPr>
              <a:defRPr/>
            </a:lvl1pPr>
          </a:lstStyle>
          <a:p>
            <a:pPr>
              <a:defRPr/>
            </a:pPr>
            <a:r>
              <a:rPr lang="en-GB" dirty="0" err="1"/>
              <a:t>Guogang</a:t>
            </a:r>
            <a:r>
              <a:rPr lang="en-GB" dirty="0"/>
              <a:t> Huang (Huawei)</a:t>
            </a:r>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6948937" y="6475413"/>
            <a:ext cx="1594988" cy="184666"/>
          </a:xfrm>
        </p:spPr>
        <p:txBody>
          <a:bodyPr/>
          <a:lstStyle>
            <a:lvl1pPr>
              <a:defRPr/>
            </a:lvl1pPr>
          </a:lstStyle>
          <a:p>
            <a:pPr>
              <a:defRPr/>
            </a:pPr>
            <a:r>
              <a:rPr lang="en-GB" dirty="0" err="1"/>
              <a:t>Guogang</a:t>
            </a:r>
            <a:r>
              <a:rPr lang="en-GB" dirty="0"/>
              <a:t> Huang(Huawei)</a:t>
            </a:r>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 xmlns:a16="http://schemas.microsoft.com/office/drawing/2014/main" id="{7A8A164E-69A0-4853-A527-D828C50BA879}"/>
              </a:ext>
            </a:extLst>
          </p:cNvPr>
          <p:cNvSpPr>
            <a:spLocks noGrp="1" noChangeArrowheads="1"/>
          </p:cNvSpPr>
          <p:nvPr>
            <p:ph type="ftr" sz="quarter" idx="11"/>
          </p:nvPr>
        </p:nvSpPr>
        <p:spPr>
          <a:xfrm>
            <a:off x="6948937" y="6475413"/>
            <a:ext cx="1594988" cy="184666"/>
          </a:xfrm>
        </p:spPr>
        <p:txBody>
          <a:bodyPr/>
          <a:lstStyle>
            <a:lvl1pPr>
              <a:defRPr/>
            </a:lvl1pPr>
          </a:lstStyle>
          <a:p>
            <a:pPr>
              <a:defRPr/>
            </a:pPr>
            <a:r>
              <a:rPr lang="en-GB" dirty="0" err="1"/>
              <a:t>Guogang</a:t>
            </a:r>
            <a:r>
              <a:rPr lang="en-GB" dirty="0"/>
              <a:t> Huang(Huawei)</a:t>
            </a:r>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 xmlns:a16="http://schemas.microsoft.com/office/drawing/2014/main" id="{E2FFC688-9613-4E32-80B7-218FD81F5AD0}"/>
              </a:ext>
            </a:extLst>
          </p:cNvPr>
          <p:cNvSpPr>
            <a:spLocks noGrp="1" noChangeArrowheads="1"/>
          </p:cNvSpPr>
          <p:nvPr>
            <p:ph type="ftr" sz="quarter" idx="11"/>
          </p:nvPr>
        </p:nvSpPr>
        <p:spPr>
          <a:xfrm>
            <a:off x="6948937" y="6475413"/>
            <a:ext cx="1594988" cy="184666"/>
          </a:xfrm>
        </p:spPr>
        <p:txBody>
          <a:bodyPr/>
          <a:lstStyle>
            <a:lvl1pPr>
              <a:defRPr/>
            </a:lvl1pPr>
          </a:lstStyle>
          <a:p>
            <a:pPr>
              <a:defRPr/>
            </a:pPr>
            <a:r>
              <a:rPr lang="en-GB" dirty="0" err="1"/>
              <a:t>Guogang</a:t>
            </a:r>
            <a:r>
              <a:rPr lang="en-GB" dirty="0"/>
              <a:t> Huang(Huawei)</a:t>
            </a:r>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Sep. 2020</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6910465" y="6475413"/>
            <a:ext cx="16334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err="1"/>
              <a:t>Guogang</a:t>
            </a:r>
            <a:r>
              <a:rPr lang="en-GB" dirty="0"/>
              <a:t> Huang (Huawei)</a:t>
            </a:r>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a:t>
            </a:r>
            <a:r>
              <a:rPr lang="en-US" altLang="en-US" sz="1800" b="1" dirty="0"/>
              <a:t>/1890</a:t>
            </a:r>
            <a:r>
              <a:rPr lang="en-GB" altLang="en-US" sz="1800" b="1" dirty="0" smtClean="0"/>
              <a:t>r3</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20/11-20-1545-01-00be-mld-security-considerations.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Reconsideration on STA MAC Address of Non-AP MLD</a:t>
            </a:r>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2020-09-02</a:t>
            </a:r>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741235561"/>
              </p:ext>
            </p:extLst>
          </p:nvPr>
        </p:nvGraphicFramePr>
        <p:xfrm>
          <a:off x="1152525" y="2998720"/>
          <a:ext cx="7391400" cy="2937625"/>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57429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290689">
                <a:tc>
                  <a:txBody>
                    <a:bodyPr/>
                    <a:lstStyle/>
                    <a:p>
                      <a:pPr algn="ctr"/>
                      <a:r>
                        <a:rPr lang="en-US" sz="1100" kern="1200" dirty="0" err="1">
                          <a:solidFill>
                            <a:schemeClr val="dk1"/>
                          </a:solidFill>
                          <a:latin typeface="+mn-lt"/>
                          <a:ea typeface="+mn-ea"/>
                          <a:cs typeface="+mn-cs"/>
                        </a:rPr>
                        <a:t>Guogang</a:t>
                      </a:r>
                      <a:r>
                        <a:rPr lang="en-US" sz="1100" kern="1200" dirty="0">
                          <a:solidFill>
                            <a:schemeClr val="dk1"/>
                          </a:solidFill>
                          <a:latin typeface="+mn-lt"/>
                          <a:ea typeface="+mn-ea"/>
                          <a:cs typeface="+mn-cs"/>
                        </a:rPr>
                        <a:t>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r>
                        <a:rPr lang="en-US" sz="1100" dirty="0"/>
                        <a:t>Huawei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huangguogang1@huawei.com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dk1"/>
                          </a:solidFill>
                          <a:latin typeface="+mn-lt"/>
                          <a:ea typeface="+mn-ea"/>
                          <a:cs typeface="+mn-cs"/>
                        </a:rPr>
                        <a:t>Michael Montemurro</a:t>
                      </a:r>
                      <a:endParaRPr lang="en-US" altLang="zh-CN"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dk1"/>
                          </a:solidFill>
                          <a:latin typeface="+mn-lt"/>
                          <a:ea typeface="+mn-ea"/>
                          <a:cs typeface="+mn-cs"/>
                        </a:rPr>
                        <a:t>Stephen McCann</a:t>
                      </a:r>
                      <a:endParaRPr lang="en-US" altLang="zh-CN"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Yuchen Guo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a:solidFill>
                            <a:schemeClr val="dk1"/>
                          </a:solidFill>
                          <a:latin typeface="+mn-lt"/>
                          <a:ea typeface="+mn-ea"/>
                          <a:cs typeface="+mn-cs"/>
                        </a:rPr>
                        <a:t>Yunbo</a:t>
                      </a:r>
                      <a:r>
                        <a:rPr lang="en-US" altLang="zh-CN" sz="1100" kern="1200" dirty="0">
                          <a:solidFill>
                            <a:schemeClr val="dk1"/>
                          </a:solidFill>
                          <a:latin typeface="+mn-lt"/>
                          <a:ea typeface="+mn-ea"/>
                          <a:cs typeface="+mn-cs"/>
                        </a:rPr>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err="1">
                          <a:solidFill>
                            <a:schemeClr val="dk1"/>
                          </a:solidFill>
                          <a:latin typeface="+mn-lt"/>
                          <a:ea typeface="+mn-ea"/>
                          <a:cs typeface="+mn-cs"/>
                        </a:rPr>
                        <a:t>Yiqing</a:t>
                      </a:r>
                      <a:r>
                        <a:rPr lang="en-US" altLang="zh-CN" sz="1100" kern="1200" dirty="0">
                          <a:solidFill>
                            <a:schemeClr val="dk1"/>
                          </a:solidFill>
                          <a:latin typeface="+mn-lt"/>
                          <a:ea typeface="+mn-ea"/>
                          <a:cs typeface="+mn-cs"/>
                        </a:rPr>
                        <a:t>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kern="1200" dirty="0">
                          <a:solidFill>
                            <a:schemeClr val="dk1"/>
                          </a:solidFill>
                          <a:latin typeface="+mn-lt"/>
                          <a:ea typeface="+mn-ea"/>
                          <a:cs typeface="+mn-cs"/>
                        </a:rPr>
                        <a:t>Ming </a:t>
                      </a:r>
                      <a:r>
                        <a:rPr lang="en-US" altLang="zh-CN" sz="1100" kern="1200" dirty="0" err="1">
                          <a:solidFill>
                            <a:schemeClr val="dk1"/>
                          </a:solidFill>
                          <a:latin typeface="+mn-lt"/>
                          <a:ea typeface="+mn-ea"/>
                          <a:cs typeface="+mn-cs"/>
                        </a:rPr>
                        <a:t>Gan</a:t>
                      </a:r>
                      <a:endParaRPr lang="en-US" altLang="zh-CN"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latin typeface="+mn-lt"/>
                          <a:ea typeface="+mn-ea"/>
                          <a:cs typeface="+mn-cs"/>
                        </a:rPr>
                        <a:t>Mengyao</a:t>
                      </a:r>
                      <a:r>
                        <a:rPr lang="en-US" sz="1100" kern="1200" dirty="0">
                          <a:solidFill>
                            <a:schemeClr val="dk1"/>
                          </a:solidFill>
                          <a:latin typeface="+mn-lt"/>
                          <a:ea typeface="+mn-ea"/>
                          <a:cs typeface="+mn-cs"/>
                        </a:rPr>
                        <a:t> Ma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Wei Lin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7"/>
                  </a:ext>
                </a:extLst>
              </a:tr>
            </a:tbl>
          </a:graphicData>
        </a:graphic>
      </p:graphicFrame>
      <p:sp>
        <p:nvSpPr>
          <p:cNvPr id="8" name="Footer Placeholder 3"/>
          <p:cNvSpPr>
            <a:spLocks noGrp="1"/>
          </p:cNvSpPr>
          <p:nvPr>
            <p:ph type="ftr" sz="quarter" idx="11"/>
          </p:nvPr>
        </p:nvSpPr>
        <p:spPr>
          <a:xfrm>
            <a:off x="6910465" y="6475413"/>
            <a:ext cx="1633460" cy="184666"/>
          </a:xfrm>
        </p:spPr>
        <p:txBody>
          <a:bodyPr/>
          <a:lstStyle/>
          <a:p>
            <a:pPr>
              <a:defRPr/>
            </a:pPr>
            <a:r>
              <a:rPr lang="en-GB" dirty="0" err="1"/>
              <a:t>Guogang</a:t>
            </a:r>
            <a:r>
              <a:rPr lang="en-GB" dirty="0"/>
              <a:t> Huang (Huawei)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Benefits</a:t>
            </a:r>
            <a:endParaRPr lang="zh-CN" altLang="en-US" dirty="0"/>
          </a:p>
        </p:txBody>
      </p:sp>
      <p:sp>
        <p:nvSpPr>
          <p:cNvPr id="3" name="内容占位符 2"/>
          <p:cNvSpPr>
            <a:spLocks noGrp="1"/>
          </p:cNvSpPr>
          <p:nvPr>
            <p:ph idx="1"/>
          </p:nvPr>
        </p:nvSpPr>
        <p:spPr/>
        <p:txBody>
          <a:bodyPr/>
          <a:lstStyle/>
          <a:p>
            <a:r>
              <a:rPr lang="en-US" altLang="zh-CN" dirty="0" smtClean="0"/>
              <a:t>The proposed solution for the unicast Management frame has the following benefits:</a:t>
            </a:r>
          </a:p>
          <a:p>
            <a:pPr lvl="1"/>
            <a:r>
              <a:rPr lang="en-US" altLang="zh-CN" dirty="0" smtClean="0"/>
              <a:t>The Management frame can be transmitted through any link just like the Data frame, irrespective of the link-level Management frame or the MLD-level Management frame</a:t>
            </a:r>
          </a:p>
          <a:p>
            <a:pPr lvl="1"/>
            <a:r>
              <a:rPr lang="en-US" altLang="zh-CN" dirty="0" smtClean="0"/>
              <a:t>When retransmitted through another link, the AAD will not change and thus no need to re-encrypt it. </a:t>
            </a:r>
          </a:p>
          <a:p>
            <a:pPr lvl="1"/>
            <a:r>
              <a:rPr lang="en-US" altLang="zh-CN" dirty="0" smtClean="0"/>
              <a:t> Fully decouple the encryption with selecting the transmitting link</a:t>
            </a:r>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1937004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TDLS Extension</a:t>
            </a:r>
            <a:endParaRPr lang="zh-CN" altLang="en-US" dirty="0"/>
          </a:p>
        </p:txBody>
      </p:sp>
      <p:sp>
        <p:nvSpPr>
          <p:cNvPr id="3" name="内容占位符 2"/>
          <p:cNvSpPr>
            <a:spLocks noGrp="1"/>
          </p:cNvSpPr>
          <p:nvPr>
            <p:ph idx="1"/>
          </p:nvPr>
        </p:nvSpPr>
        <p:spPr>
          <a:xfrm>
            <a:off x="693075" y="1975402"/>
            <a:ext cx="7772400" cy="4114800"/>
          </a:xfrm>
        </p:spPr>
        <p:txBody>
          <a:bodyPr/>
          <a:lstStyle/>
          <a:p>
            <a:r>
              <a:rPr lang="en-US" altLang="zh-CN" sz="1800" dirty="0" smtClean="0"/>
              <a:t>For the unicast P2P Data frame, the AAD construction is shown as the below table</a:t>
            </a:r>
          </a:p>
          <a:p>
            <a:pPr lvl="1"/>
            <a:r>
              <a:rPr lang="en-US" altLang="zh-CN" sz="1600" dirty="0" smtClean="0"/>
              <a:t>For case 2, when it is </a:t>
            </a:r>
            <a:r>
              <a:rPr lang="en-US" altLang="zh-CN" sz="1600" dirty="0"/>
              <a:t>transmitted through a specific </a:t>
            </a:r>
            <a:r>
              <a:rPr lang="en-US" altLang="zh-CN" sz="1600" dirty="0" smtClean="0"/>
              <a:t>direct link</a:t>
            </a:r>
            <a:r>
              <a:rPr lang="en-US" altLang="zh-CN" sz="1600" dirty="0"/>
              <a:t>, then </a:t>
            </a:r>
            <a:r>
              <a:rPr lang="en-US" altLang="zh-CN" sz="1600" dirty="0" smtClean="0"/>
              <a:t>A1, A2 and A3 </a:t>
            </a:r>
            <a:r>
              <a:rPr lang="en-US" altLang="zh-CN" sz="1600" dirty="0"/>
              <a:t>will be replaced by using the corresponding </a:t>
            </a:r>
            <a:r>
              <a:rPr lang="en-US" altLang="zh-CN" sz="1600" dirty="0" smtClean="0"/>
              <a:t>direct link </a:t>
            </a:r>
            <a:r>
              <a:rPr lang="en-US" altLang="zh-CN" sz="1600" dirty="0"/>
              <a:t>MAC </a:t>
            </a:r>
            <a:r>
              <a:rPr lang="en-US" altLang="zh-CN" sz="1600" dirty="0" smtClean="0"/>
              <a:t>Address</a:t>
            </a:r>
            <a:endParaRPr lang="en-US" altLang="zh-CN" sz="1600"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a:p>
        </p:txBody>
      </p:sp>
      <p:graphicFrame>
        <p:nvGraphicFramePr>
          <p:cNvPr id="6" name="Table 7">
            <a:extLst>
              <a:ext uri="{FF2B5EF4-FFF2-40B4-BE49-F238E27FC236}">
                <a16:creationId xmlns:a16="http://schemas.microsoft.com/office/drawing/2014/main" xmlns="" id="{F5A45439-3CA5-4CD6-B822-98CD4F2FD6B7}"/>
              </a:ext>
            </a:extLst>
          </p:cNvPr>
          <p:cNvGraphicFramePr>
            <a:graphicFrameLocks noGrp="1"/>
          </p:cNvGraphicFramePr>
          <p:nvPr>
            <p:extLst>
              <p:ext uri="{D42A27DB-BD31-4B8C-83A1-F6EECF244321}">
                <p14:modId xmlns:p14="http://schemas.microsoft.com/office/powerpoint/2010/main" val="2533142374"/>
              </p:ext>
            </p:extLst>
          </p:nvPr>
        </p:nvGraphicFramePr>
        <p:xfrm>
          <a:off x="827584" y="3501008"/>
          <a:ext cx="7848873" cy="2345784"/>
        </p:xfrm>
        <a:graphic>
          <a:graphicData uri="http://schemas.openxmlformats.org/drawingml/2006/table">
            <a:tbl>
              <a:tblPr firstRow="1" bandRow="1">
                <a:tableStyleId>{5C22544A-7EE6-4342-B048-85BDC9FD1C3A}</a:tableStyleId>
              </a:tblPr>
              <a:tblGrid>
                <a:gridCol w="1846175">
                  <a:extLst>
                    <a:ext uri="{9D8B030D-6E8A-4147-A177-3AD203B41FA5}">
                      <a16:colId xmlns:a16="http://schemas.microsoft.com/office/drawing/2014/main" xmlns="" val="3910097065"/>
                    </a:ext>
                  </a:extLst>
                </a:gridCol>
                <a:gridCol w="1332185">
                  <a:extLst>
                    <a:ext uri="{9D8B030D-6E8A-4147-A177-3AD203B41FA5}">
                      <a16:colId xmlns:a16="http://schemas.microsoft.com/office/drawing/2014/main" xmlns="" val="1777401662"/>
                    </a:ext>
                  </a:extLst>
                </a:gridCol>
                <a:gridCol w="1420637">
                  <a:extLst>
                    <a:ext uri="{9D8B030D-6E8A-4147-A177-3AD203B41FA5}">
                      <a16:colId xmlns:a16="http://schemas.microsoft.com/office/drawing/2014/main" xmlns="" val="1632726220"/>
                    </a:ext>
                  </a:extLst>
                </a:gridCol>
                <a:gridCol w="1624938">
                  <a:extLst>
                    <a:ext uri="{9D8B030D-6E8A-4147-A177-3AD203B41FA5}">
                      <a16:colId xmlns:a16="http://schemas.microsoft.com/office/drawing/2014/main" xmlns="" val="2934410025"/>
                    </a:ext>
                  </a:extLst>
                </a:gridCol>
                <a:gridCol w="1624938">
                  <a:extLst>
                    <a:ext uri="{9D8B030D-6E8A-4147-A177-3AD203B41FA5}">
                      <a16:colId xmlns:a16="http://schemas.microsoft.com/office/drawing/2014/main" xmlns="" val="3262451733"/>
                    </a:ext>
                  </a:extLst>
                </a:gridCol>
              </a:tblGrid>
              <a:tr h="270256">
                <a:tc rowSpan="2">
                  <a:txBody>
                    <a:bodyPr/>
                    <a:lstStyle/>
                    <a:p>
                      <a:pPr algn="ctr"/>
                      <a:r>
                        <a:rPr lang="en-CA" sz="1400" dirty="0" smtClean="0"/>
                        <a:t>Frame Type</a:t>
                      </a:r>
                      <a:endParaRPr lang="en-CA" sz="1400" dirty="0"/>
                    </a:p>
                  </a:txBody>
                  <a:tcPr/>
                </a:tc>
                <a:tc rowSpan="2">
                  <a:txBody>
                    <a:bodyPr/>
                    <a:lstStyle/>
                    <a:p>
                      <a:pPr algn="ctr"/>
                      <a:r>
                        <a:rPr lang="en-CA" sz="1400" dirty="0"/>
                        <a:t>Direction</a:t>
                      </a:r>
                    </a:p>
                  </a:txBody>
                  <a:tcPr/>
                </a:tc>
                <a:tc gridSpan="3">
                  <a:txBody>
                    <a:bodyPr/>
                    <a:lstStyle/>
                    <a:p>
                      <a:pPr algn="ctr"/>
                      <a:r>
                        <a:rPr lang="en-CA" sz="1400" dirty="0" smtClean="0"/>
                        <a:t>AAD</a:t>
                      </a:r>
                      <a:endParaRPr lang="en-CA" sz="1400" dirty="0"/>
                    </a:p>
                  </a:txBody>
                  <a:tcPr/>
                </a:tc>
                <a:tc hMerge="1">
                  <a:txBody>
                    <a:bodyPr/>
                    <a:lstStyle/>
                    <a:p>
                      <a:pPr algn="ctr"/>
                      <a:endParaRPr lang="en-CA" dirty="0"/>
                    </a:p>
                  </a:txBody>
                  <a:tcPr/>
                </a:tc>
                <a:tc hMerge="1">
                  <a:txBody>
                    <a:bodyPr/>
                    <a:lstStyle/>
                    <a:p>
                      <a:pPr algn="ctr"/>
                      <a:endParaRPr lang="en-CA" dirty="0"/>
                    </a:p>
                  </a:txBody>
                  <a:tcPr/>
                </a:tc>
                <a:extLst>
                  <a:ext uri="{0D108BD9-81ED-4DB2-BD59-A6C34878D82A}">
                    <a16:rowId xmlns:a16="http://schemas.microsoft.com/office/drawing/2014/main" xmlns="" val="1007955361"/>
                  </a:ext>
                </a:extLst>
              </a:tr>
              <a:tr h="270256">
                <a:tc vMerge="1">
                  <a:txBody>
                    <a:bodyPr/>
                    <a:lstStyle/>
                    <a:p>
                      <a:endParaRPr lang="zh-CN" altLang="en-US"/>
                    </a:p>
                  </a:txBody>
                  <a:tcPr/>
                </a:tc>
                <a:tc vMerge="1">
                  <a:txBody>
                    <a:bodyPr/>
                    <a:lstStyle/>
                    <a:p>
                      <a:endParaRPr lang="zh-CN" altLang="en-US"/>
                    </a:p>
                  </a:txBody>
                  <a:tcPr/>
                </a:tc>
                <a:tc>
                  <a:txBody>
                    <a:bodyPr/>
                    <a:lstStyle/>
                    <a:p>
                      <a:pPr algn="ctr"/>
                      <a:r>
                        <a:rPr lang="en-CA" sz="1400" dirty="0"/>
                        <a:t>A1</a:t>
                      </a:r>
                    </a:p>
                  </a:txBody>
                  <a:tcPr/>
                </a:tc>
                <a:tc>
                  <a:txBody>
                    <a:bodyPr/>
                    <a:lstStyle/>
                    <a:p>
                      <a:pPr algn="ctr"/>
                      <a:r>
                        <a:rPr lang="en-CA" sz="1400" dirty="0"/>
                        <a:t>A2</a:t>
                      </a:r>
                    </a:p>
                  </a:txBody>
                  <a:tcPr/>
                </a:tc>
                <a:tc>
                  <a:txBody>
                    <a:bodyPr/>
                    <a:lstStyle/>
                    <a:p>
                      <a:pPr algn="ctr"/>
                      <a:r>
                        <a:rPr lang="en-CA" sz="1400" dirty="0"/>
                        <a:t>A3</a:t>
                      </a:r>
                    </a:p>
                  </a:txBody>
                  <a:tcPr/>
                </a:tc>
              </a:tr>
              <a:tr h="54805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baseline="0" dirty="0" smtClean="0"/>
                        <a:t>Case 1: Unicast P2P Data frame</a:t>
                      </a:r>
                      <a:r>
                        <a:rPr lang="en-US" altLang="zh-CN" sz="1200" dirty="0" smtClean="0"/>
                        <a:t> between legacy</a:t>
                      </a:r>
                      <a:r>
                        <a:rPr lang="en-US" altLang="zh-CN" sz="1200" baseline="0" dirty="0" smtClean="0"/>
                        <a:t> STA and non-AP MLD</a:t>
                      </a:r>
                      <a:endParaRPr lang="zh-CN" altLang="en-US" sz="1200" dirty="0" smtClean="0"/>
                    </a:p>
                    <a:p>
                      <a:pPr algn="ctr"/>
                      <a:endParaRPr lang="en-CA" sz="120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200" dirty="0" smtClean="0"/>
                        <a:t>P2P</a:t>
                      </a:r>
                    </a:p>
                    <a:p>
                      <a:pPr algn="ctr"/>
                      <a:endParaRPr lang="en-CA"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Non-AP MLD MAC Address</a:t>
                      </a:r>
                      <a:endParaRPr lang="zh-CN" altLang="en-US" sz="12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legacy STA</a:t>
                      </a:r>
                      <a:r>
                        <a:rPr lang="en-US" altLang="zh-CN" sz="1200" baseline="0" dirty="0" smtClean="0">
                          <a:solidFill>
                            <a:schemeClr val="tx1"/>
                          </a:solidFill>
                        </a:rPr>
                        <a:t> </a:t>
                      </a:r>
                      <a:r>
                        <a:rPr lang="en-US" altLang="zh-CN" sz="1200" dirty="0" smtClean="0">
                          <a:solidFill>
                            <a:schemeClr val="tx1"/>
                          </a:solidFill>
                        </a:rPr>
                        <a:t>MAC Address</a:t>
                      </a:r>
                      <a:endParaRPr lang="zh-CN" altLang="en-US" sz="12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Affiliated AP MAC Address</a:t>
                      </a:r>
                      <a:endParaRPr lang="zh-CN" altLang="en-US" sz="1200" dirty="0" smtClean="0">
                        <a:solidFill>
                          <a:schemeClr val="tx1"/>
                        </a:solidFill>
                      </a:endParaRPr>
                    </a:p>
                  </a:txBody>
                  <a:tcPr/>
                </a:tc>
              </a:tr>
              <a:tr h="548052">
                <a:tc vMerge="1">
                  <a:txBody>
                    <a:bodyPr/>
                    <a:lstStyle/>
                    <a:p>
                      <a:pPr algn="ctr"/>
                      <a:endParaRPr lang="en-CA"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200" dirty="0" smtClean="0"/>
                        <a:t>P2P</a:t>
                      </a:r>
                    </a:p>
                    <a:p>
                      <a:pPr algn="ctr"/>
                      <a:endParaRPr lang="en-CA"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legacy STA</a:t>
                      </a:r>
                      <a:r>
                        <a:rPr lang="en-US" altLang="zh-CN" sz="1200" baseline="0" dirty="0" smtClean="0">
                          <a:solidFill>
                            <a:schemeClr val="tx1"/>
                          </a:solidFill>
                        </a:rPr>
                        <a:t> </a:t>
                      </a:r>
                      <a:r>
                        <a:rPr lang="en-US" altLang="zh-CN" sz="1200" dirty="0" smtClean="0">
                          <a:solidFill>
                            <a:schemeClr val="tx1"/>
                          </a:solidFill>
                        </a:rPr>
                        <a:t>MAC Address</a:t>
                      </a:r>
                      <a:endParaRPr lang="zh-CN" altLang="en-US" sz="12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Non-AP MLD MAC Address</a:t>
                      </a:r>
                      <a:endParaRPr lang="zh-CN" altLang="en-US" sz="12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rPr>
                        <a:t>Affiliated AP’s MAC Address</a:t>
                      </a:r>
                      <a:endParaRPr lang="zh-CN" altLang="en-US" sz="1200" dirty="0" smtClean="0">
                        <a:solidFill>
                          <a:schemeClr val="tx1"/>
                        </a:solidFill>
                      </a:endParaRPr>
                    </a:p>
                  </a:txBody>
                  <a:tcPr/>
                </a:tc>
              </a:tr>
              <a:tr h="567537">
                <a:tc>
                  <a:txBody>
                    <a:bodyPr/>
                    <a:lstStyle/>
                    <a:p>
                      <a:pPr algn="ctr"/>
                      <a:r>
                        <a:rPr lang="en-CA" sz="1200" dirty="0" smtClean="0">
                          <a:solidFill>
                            <a:schemeClr val="tx1"/>
                          </a:solidFill>
                        </a:rPr>
                        <a:t>Case 2: Unicast p2p Data frame between non-AP MLDs</a:t>
                      </a:r>
                      <a:endParaRPr lang="en-CA" sz="1200" dirty="0">
                        <a:solidFill>
                          <a:schemeClr val="tx1"/>
                        </a:solidFill>
                      </a:endParaRPr>
                    </a:p>
                  </a:txBody>
                  <a:tcPr/>
                </a:tc>
                <a:tc>
                  <a:txBody>
                    <a:bodyPr/>
                    <a:lstStyle/>
                    <a:p>
                      <a:pPr algn="ctr"/>
                      <a:r>
                        <a:rPr lang="en-CA" sz="1200" dirty="0" smtClean="0"/>
                        <a:t>P2P</a:t>
                      </a:r>
                      <a:endParaRPr lang="en-CA" sz="1200" dirty="0"/>
                    </a:p>
                  </a:txBody>
                  <a:tcPr/>
                </a:tc>
                <a:tc>
                  <a:txBody>
                    <a:bodyPr/>
                    <a:lstStyle/>
                    <a:p>
                      <a:pPr algn="ctr"/>
                      <a:r>
                        <a:rPr lang="en-CA" sz="1200" dirty="0" smtClean="0"/>
                        <a:t>Non-AP</a:t>
                      </a:r>
                      <a:r>
                        <a:rPr lang="en-CA" sz="1200" baseline="0" dirty="0" smtClean="0"/>
                        <a:t> MLD MAC Address 1</a:t>
                      </a:r>
                      <a:endParaRPr lang="en-CA" sz="1200" dirty="0"/>
                    </a:p>
                  </a:txBody>
                  <a:tcPr/>
                </a:tc>
                <a:tc>
                  <a:txBody>
                    <a:bodyPr/>
                    <a:lstStyle/>
                    <a:p>
                      <a:pPr algn="ctr"/>
                      <a:r>
                        <a:rPr lang="en-CA" altLang="zh-CN" sz="1200" dirty="0" smtClean="0"/>
                        <a:t>Non-AP</a:t>
                      </a:r>
                      <a:r>
                        <a:rPr lang="en-CA" altLang="zh-CN" sz="1200" baseline="0" dirty="0" smtClean="0"/>
                        <a:t> MLD MAC Address 2</a:t>
                      </a:r>
                      <a:endParaRPr lang="en-CA" altLang="zh-CN" sz="1200" dirty="0"/>
                    </a:p>
                  </a:txBody>
                  <a:tcPr/>
                </a:tc>
                <a:tc>
                  <a:txBody>
                    <a:bodyPr/>
                    <a:lstStyle/>
                    <a:p>
                      <a:pPr algn="ctr"/>
                      <a:r>
                        <a:rPr lang="en-CA" sz="1200" dirty="0" smtClean="0"/>
                        <a:t>AP MLD MAC Address</a:t>
                      </a:r>
                      <a:endParaRPr lang="en-CA" sz="1200" dirty="0"/>
                    </a:p>
                  </a:txBody>
                  <a:tcPr/>
                </a:tc>
                <a:extLst>
                  <a:ext uri="{0D108BD9-81ED-4DB2-BD59-A6C34878D82A}">
                    <a16:rowId xmlns:a16="http://schemas.microsoft.com/office/drawing/2014/main" xmlns="" val="2628838523"/>
                  </a:ext>
                </a:extLst>
              </a:tr>
            </a:tbl>
          </a:graphicData>
        </a:graphic>
      </p:graphicFrame>
    </p:spTree>
    <p:extLst>
      <p:ext uri="{BB962C8B-B14F-4D97-AF65-F5344CB8AC3E}">
        <p14:creationId xmlns:p14="http://schemas.microsoft.com/office/powerpoint/2010/main" val="3877480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Addressing for Non-AP MLD</a:t>
            </a:r>
            <a:endParaRPr lang="zh-CN" altLang="en-US" dirty="0"/>
          </a:p>
        </p:txBody>
      </p:sp>
      <p:sp>
        <p:nvSpPr>
          <p:cNvPr id="3" name="内容占位符 2"/>
          <p:cNvSpPr>
            <a:spLocks noGrp="1"/>
          </p:cNvSpPr>
          <p:nvPr>
            <p:ph idx="1"/>
          </p:nvPr>
        </p:nvSpPr>
        <p:spPr>
          <a:xfrm>
            <a:off x="684213" y="1989137"/>
            <a:ext cx="7772400" cy="4486275"/>
          </a:xfrm>
        </p:spPr>
        <p:txBody>
          <a:bodyPr/>
          <a:lstStyle/>
          <a:p>
            <a:r>
              <a:rPr lang="en-GB" altLang="zh-CN" dirty="0" smtClean="0"/>
              <a:t>With the above solution, the non-AP MLD </a:t>
            </a:r>
            <a:r>
              <a:rPr lang="en-GB" altLang="zh-CN" dirty="0"/>
              <a:t>can use the same </a:t>
            </a:r>
            <a:r>
              <a:rPr lang="en-GB" altLang="zh-CN" dirty="0" smtClean="0"/>
              <a:t>affiliated STA MAC address </a:t>
            </a:r>
            <a:r>
              <a:rPr lang="en-GB" altLang="zh-CN" dirty="0"/>
              <a:t>as </a:t>
            </a:r>
            <a:r>
              <a:rPr lang="en-GB" altLang="zh-CN" dirty="0" smtClean="0"/>
              <a:t>the non-AP </a:t>
            </a:r>
            <a:r>
              <a:rPr lang="en-GB" altLang="zh-CN" dirty="0"/>
              <a:t>MLD </a:t>
            </a:r>
            <a:r>
              <a:rPr lang="en-GB" altLang="zh-CN" dirty="0" smtClean="0"/>
              <a:t>address without any </a:t>
            </a:r>
            <a:r>
              <a:rPr lang="en-US" altLang="zh-CN" dirty="0" smtClean="0"/>
              <a:t>security issue</a:t>
            </a:r>
            <a:endParaRPr lang="en-GB" altLang="zh-CN" dirty="0" smtClean="0"/>
          </a:p>
          <a:p>
            <a:r>
              <a:rPr lang="en-GB" altLang="zh-CN" dirty="0" smtClean="0"/>
              <a:t>A single MAC Address for the non-AP MLD </a:t>
            </a:r>
            <a:r>
              <a:rPr lang="en-US" altLang="zh-CN" dirty="0"/>
              <a:t>has the following </a:t>
            </a:r>
            <a:r>
              <a:rPr lang="en-US" altLang="zh-CN" dirty="0" smtClean="0"/>
              <a:t>benefits</a:t>
            </a:r>
          </a:p>
          <a:p>
            <a:pPr lvl="1"/>
            <a:r>
              <a:rPr lang="en-US" altLang="zh-CN" sz="1800" dirty="0"/>
              <a:t>For the AP side, there is no need to do address conversion for non-AP MLD</a:t>
            </a:r>
          </a:p>
          <a:p>
            <a:pPr lvl="1"/>
            <a:r>
              <a:rPr lang="en-US" altLang="zh-CN" sz="1800" dirty="0"/>
              <a:t>No addressing issue, e.g. </a:t>
            </a:r>
          </a:p>
          <a:p>
            <a:pPr lvl="2"/>
            <a:r>
              <a:rPr lang="en-US" altLang="zh-CN" sz="1600" dirty="0"/>
              <a:t>It can simplify the non-AP MLD’s roaming between a legacy AP and an AP MLD </a:t>
            </a:r>
            <a:r>
              <a:rPr lang="en-US" altLang="zh-CN" sz="1600" dirty="0" smtClean="0"/>
              <a:t>[3].  </a:t>
            </a:r>
            <a:endParaRPr lang="en-US" altLang="zh-CN" sz="1600" dirty="0"/>
          </a:p>
          <a:p>
            <a:pPr lvl="2"/>
            <a:r>
              <a:rPr lang="en-US" altLang="zh-CN" sz="1600" dirty="0"/>
              <a:t>It can simplify the TDLS addressing proposed in </a:t>
            </a:r>
            <a:r>
              <a:rPr lang="en-US" altLang="zh-CN" sz="1600" dirty="0" smtClean="0"/>
              <a:t>[4]</a:t>
            </a:r>
            <a:endParaRPr lang="en-US" altLang="zh-CN" sz="1600" dirty="0"/>
          </a:p>
          <a:p>
            <a:pPr lvl="1"/>
            <a:r>
              <a:rPr lang="en-US" altLang="zh-CN" sz="1800" dirty="0"/>
              <a:t>Low signaling </a:t>
            </a:r>
            <a:r>
              <a:rPr lang="en-US" altLang="zh-CN" sz="1800" dirty="0" smtClean="0"/>
              <a:t>overhead</a:t>
            </a:r>
          </a:p>
          <a:p>
            <a:pPr lvl="2"/>
            <a:r>
              <a:rPr lang="en-US" altLang="zh-CN" sz="1600" dirty="0" smtClean="0"/>
              <a:t>E.g. Association Request, 4-way handshake [5]</a:t>
            </a:r>
            <a:endParaRPr lang="en-US" altLang="zh-CN" sz="1600" dirty="0"/>
          </a:p>
          <a:p>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dirty="0" smtClean="0"/>
              <a:t>Slide </a:t>
            </a:r>
            <a:fld id="{6D24465E-2B0A-4D96-BA39-EC98956D452B}" type="slidenum">
              <a:rPr lang="en-GB" altLang="en-US" smtClean="0"/>
              <a:pPr>
                <a:defRPr/>
              </a:pPr>
              <a:t>12</a:t>
            </a:fld>
            <a:endParaRPr lang="en-GB" altLang="en-US" dirty="0"/>
          </a:p>
        </p:txBody>
      </p:sp>
    </p:spTree>
    <p:extLst>
      <p:ext uri="{BB962C8B-B14F-4D97-AF65-F5344CB8AC3E}">
        <p14:creationId xmlns:p14="http://schemas.microsoft.com/office/powerpoint/2010/main" val="3118712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Signaling</a:t>
            </a:r>
            <a:endParaRPr lang="zh-CN" altLang="en-US" dirty="0"/>
          </a:p>
        </p:txBody>
      </p:sp>
      <p:sp>
        <p:nvSpPr>
          <p:cNvPr id="3" name="内容占位符 2"/>
          <p:cNvSpPr>
            <a:spLocks noGrp="1"/>
          </p:cNvSpPr>
          <p:nvPr>
            <p:ph idx="1"/>
          </p:nvPr>
        </p:nvSpPr>
        <p:spPr>
          <a:xfrm>
            <a:off x="539552" y="1484784"/>
            <a:ext cx="8064896" cy="4546848"/>
          </a:xfrm>
        </p:spPr>
        <p:txBody>
          <a:bodyPr/>
          <a:lstStyle/>
          <a:p>
            <a:r>
              <a:rPr lang="en-US" altLang="zh-CN" sz="1600" dirty="0" smtClean="0"/>
              <a:t>The Spec</a:t>
            </a:r>
            <a:r>
              <a:rPr lang="en-US" altLang="zh-CN" sz="1600" dirty="0"/>
              <a:t>. </a:t>
            </a:r>
            <a:r>
              <a:rPr lang="en-US" altLang="zh-CN" sz="1600" dirty="0" smtClean="0"/>
              <a:t>can define the </a:t>
            </a:r>
            <a:r>
              <a:rPr lang="en-US" altLang="zh-CN" sz="1600" dirty="0"/>
              <a:t>following two modes:</a:t>
            </a:r>
          </a:p>
          <a:p>
            <a:pPr lvl="1"/>
            <a:r>
              <a:rPr lang="en-US" altLang="zh-CN" sz="1400" dirty="0"/>
              <a:t>Transparent mode. Non-AP STAs affiliated with a non-AP MLD use the same MAC address as the MLD MAC address</a:t>
            </a:r>
          </a:p>
          <a:p>
            <a:pPr lvl="1"/>
            <a:r>
              <a:rPr lang="en-US" altLang="zh-CN" sz="1400" dirty="0"/>
              <a:t>Nontransparent mode. Non-AP STAs affiliated with a non-AP MLD use the different MAC address</a:t>
            </a:r>
            <a:endParaRPr lang="zh-CN" altLang="en-US" sz="1400" dirty="0"/>
          </a:p>
          <a:p>
            <a:r>
              <a:rPr lang="en-US" altLang="zh-CN" sz="1600" dirty="0"/>
              <a:t>U</a:t>
            </a:r>
            <a:r>
              <a:rPr lang="en-US" altLang="zh-CN" sz="1600" dirty="0" smtClean="0"/>
              <a:t>se </a:t>
            </a:r>
            <a:r>
              <a:rPr lang="en-US" altLang="zh-CN" sz="1600" dirty="0"/>
              <a:t>a bit within the Multi-link Control field of Multi-link element to indicate which mode (transparent/nontransparent) is used</a:t>
            </a:r>
          </a:p>
          <a:p>
            <a:pPr lvl="1"/>
            <a:r>
              <a:rPr lang="en-US" altLang="zh-CN" sz="1400" dirty="0"/>
              <a:t>0: Transparent mode</a:t>
            </a:r>
          </a:p>
          <a:p>
            <a:pPr lvl="1"/>
            <a:r>
              <a:rPr lang="en-US" altLang="zh-CN" sz="1400" dirty="0"/>
              <a:t>1: Nontransparent mode. Then the MAC Address field for the corresponding STA is present in Per-STA Control field of </a:t>
            </a:r>
            <a:r>
              <a:rPr lang="en-US" altLang="ko-KR" sz="1400" dirty="0" smtClean="0"/>
              <a:t>ML </a:t>
            </a:r>
            <a:r>
              <a:rPr lang="en-US" altLang="ko-KR" sz="1400" dirty="0"/>
              <a:t>element</a:t>
            </a:r>
            <a:endParaRPr lang="zh-CN" altLang="en-US" sz="1400" dirty="0"/>
          </a:p>
          <a:p>
            <a:endParaRPr lang="en-US" altLang="zh-CN"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pic>
        <p:nvPicPr>
          <p:cNvPr id="6" name="图片 5"/>
          <p:cNvPicPr>
            <a:picLocks noChangeAspect="1"/>
          </p:cNvPicPr>
          <p:nvPr/>
        </p:nvPicPr>
        <p:blipFill>
          <a:blip r:embed="rId2"/>
          <a:stretch>
            <a:fillRect/>
          </a:stretch>
        </p:blipFill>
        <p:spPr>
          <a:xfrm>
            <a:off x="3277258" y="3645024"/>
            <a:ext cx="5327190" cy="3092179"/>
          </a:xfrm>
          <a:prstGeom prst="rect">
            <a:avLst/>
          </a:prstGeom>
        </p:spPr>
      </p:pic>
    </p:spTree>
    <p:extLst>
      <p:ext uri="{BB962C8B-B14F-4D97-AF65-F5344CB8AC3E}">
        <p14:creationId xmlns:p14="http://schemas.microsoft.com/office/powerpoint/2010/main" val="41913338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Conclusions</a:t>
            </a:r>
            <a:endParaRPr lang="zh-CN" altLang="en-US" dirty="0"/>
          </a:p>
        </p:txBody>
      </p:sp>
      <p:sp>
        <p:nvSpPr>
          <p:cNvPr id="3" name="内容占位符 2"/>
          <p:cNvSpPr>
            <a:spLocks noGrp="1"/>
          </p:cNvSpPr>
          <p:nvPr>
            <p:ph idx="1"/>
          </p:nvPr>
        </p:nvSpPr>
        <p:spPr/>
        <p:txBody>
          <a:bodyPr/>
          <a:lstStyle/>
          <a:p>
            <a:r>
              <a:rPr lang="en-US" altLang="zh-CN" dirty="0" smtClean="0"/>
              <a:t>With the proposed Addressing scheme, the security for the unicast Management frame can function correctly </a:t>
            </a:r>
            <a:r>
              <a:rPr lang="en-US" altLang="zh-CN" dirty="0"/>
              <a:t>within </a:t>
            </a:r>
            <a:r>
              <a:rPr lang="en-US" altLang="zh-CN" dirty="0" smtClean="0"/>
              <a:t>a multi-link </a:t>
            </a:r>
            <a:r>
              <a:rPr lang="en-US" altLang="zh-CN" dirty="0"/>
              <a:t>device.</a:t>
            </a:r>
          </a:p>
          <a:p>
            <a:r>
              <a:rPr lang="en-US" altLang="zh-CN" dirty="0" smtClean="0"/>
              <a:t>Furthermore, the non-AP MLD can </a:t>
            </a:r>
            <a:r>
              <a:rPr lang="en-GB" altLang="zh-CN" dirty="0" smtClean="0"/>
              <a:t>use </a:t>
            </a:r>
            <a:r>
              <a:rPr lang="en-GB" altLang="zh-CN" dirty="0"/>
              <a:t>the same affiliated STA MAC address as the non-AP MLD address without any </a:t>
            </a:r>
            <a:r>
              <a:rPr lang="en-US" altLang="zh-CN" dirty="0"/>
              <a:t>security issue</a:t>
            </a:r>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38324595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r>
              <a:rPr lang="en-US" altLang="zh-CN" sz="1600" dirty="0"/>
              <a:t>[1] </a:t>
            </a:r>
            <a:r>
              <a:rPr lang="en-US" altLang="zh-CN" sz="1600" dirty="0" smtClean="0"/>
              <a:t>11-19-1900-03-00be-mla-security-considerations</a:t>
            </a:r>
          </a:p>
          <a:p>
            <a:r>
              <a:rPr lang="en-US" altLang="zh-CN" sz="1600" dirty="0"/>
              <a:t>[2] </a:t>
            </a:r>
            <a:r>
              <a:rPr lang="en-US" altLang="zh-CN" sz="1600" dirty="0" smtClean="0"/>
              <a:t>11-20-1545-01-00be-mld-security-considerations</a:t>
            </a:r>
            <a:endParaRPr lang="en-US" altLang="zh-CN" sz="1600" dirty="0"/>
          </a:p>
          <a:p>
            <a:r>
              <a:rPr lang="en-US" altLang="zh-CN" sz="1600" dirty="0" smtClean="0"/>
              <a:t>[3] </a:t>
            </a:r>
            <a:r>
              <a:rPr lang="en-US" altLang="zh-CN" sz="1600" dirty="0"/>
              <a:t>11-20-0669-04-00be-mld-transition</a:t>
            </a:r>
          </a:p>
          <a:p>
            <a:r>
              <a:rPr lang="en-US" altLang="zh-CN" sz="1600" dirty="0" smtClean="0"/>
              <a:t>[4] 11-20-1692-01-00be-tdls-handling-in-mlo.pptx</a:t>
            </a:r>
          </a:p>
          <a:p>
            <a:r>
              <a:rPr lang="en-US" altLang="zh-CN" sz="1600" dirty="0"/>
              <a:t>[5] 11-20-0727-00-00be-mla-link-mac-addresses-security.pptx</a:t>
            </a:r>
            <a:endParaRPr lang="en-US" altLang="zh-CN" sz="1600" dirty="0" smtClean="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35224981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a:t>
            </a:r>
            <a:endParaRPr lang="zh-CN" altLang="en-US" dirty="0"/>
          </a:p>
        </p:txBody>
      </p:sp>
      <p:sp>
        <p:nvSpPr>
          <p:cNvPr id="3" name="内容占位符 2"/>
          <p:cNvSpPr>
            <a:spLocks noGrp="1"/>
          </p:cNvSpPr>
          <p:nvPr>
            <p:ph idx="1"/>
          </p:nvPr>
        </p:nvSpPr>
        <p:spPr>
          <a:xfrm>
            <a:off x="684212" y="1989138"/>
            <a:ext cx="7992243" cy="4114800"/>
          </a:xfrm>
        </p:spPr>
        <p:txBody>
          <a:bodyPr/>
          <a:lstStyle/>
          <a:p>
            <a:r>
              <a:rPr lang="en-US" altLang="zh-CN" sz="1800" dirty="0" smtClean="0"/>
              <a:t>Do you agree with the following AAD construction for the unicast Management frame</a:t>
            </a:r>
          </a:p>
          <a:p>
            <a:pPr lvl="1"/>
            <a:r>
              <a:rPr lang="en-US" altLang="zh-CN" sz="1600" dirty="0" smtClean="0"/>
              <a:t>Note. </a:t>
            </a:r>
            <a:r>
              <a:rPr lang="en-US" altLang="zh-CN" sz="1600" dirty="0"/>
              <a:t>When the frame is transmitted through a specific link, then both A1 and A2 within MPDU Header will be replaced by using the corresponding link MAC </a:t>
            </a:r>
            <a:r>
              <a:rPr lang="en-US" altLang="zh-CN" sz="1600" dirty="0" smtClean="0"/>
              <a:t>Address</a:t>
            </a:r>
          </a:p>
          <a:p>
            <a:pPr lvl="1"/>
            <a:endParaRPr lang="en-US" altLang="zh-CN" sz="1600" dirty="0"/>
          </a:p>
          <a:p>
            <a:pPr lvl="1"/>
            <a:endParaRPr lang="en-US" altLang="zh-CN" sz="1600" dirty="0" smtClean="0"/>
          </a:p>
          <a:p>
            <a:pPr lvl="1"/>
            <a:endParaRPr lang="en-US" altLang="zh-CN" sz="1600" dirty="0"/>
          </a:p>
          <a:p>
            <a:pPr lvl="1"/>
            <a:endParaRPr lang="en-US" altLang="zh-CN" sz="1600" dirty="0" smtClean="0"/>
          </a:p>
          <a:p>
            <a:pPr lvl="1"/>
            <a:endParaRPr lang="en-US" altLang="zh-CN" sz="1600" dirty="0"/>
          </a:p>
          <a:p>
            <a:pPr lvl="1"/>
            <a:endParaRPr lang="en-US" altLang="zh-CN" sz="1600" dirty="0" smtClean="0"/>
          </a:p>
          <a:p>
            <a:pPr lvl="1"/>
            <a:endParaRPr lang="en-US" altLang="zh-CN" sz="1600" dirty="0"/>
          </a:p>
          <a:p>
            <a:pPr lvl="1"/>
            <a:endParaRPr lang="en-US" altLang="zh-CN" sz="1600" dirty="0" smtClean="0"/>
          </a:p>
          <a:p>
            <a:pPr lvl="1"/>
            <a:r>
              <a:rPr lang="en-US" altLang="zh-CN" sz="1600" dirty="0"/>
              <a:t>Y</a:t>
            </a:r>
          </a:p>
          <a:p>
            <a:pPr lvl="1"/>
            <a:r>
              <a:rPr lang="en-US" altLang="zh-CN" sz="1600" dirty="0"/>
              <a:t>N</a:t>
            </a:r>
          </a:p>
          <a:p>
            <a:pPr lvl="1"/>
            <a:r>
              <a:rPr lang="en-US" altLang="zh-CN" sz="1600" dirty="0"/>
              <a:t>A</a:t>
            </a:r>
            <a:endParaRPr lang="zh-CN" altLang="en-US" sz="1600" dirty="0"/>
          </a:p>
          <a:p>
            <a:pPr lvl="1"/>
            <a:endParaRPr lang="en-US" altLang="zh-CN" sz="1600" dirty="0"/>
          </a:p>
          <a:p>
            <a:pPr lvl="1"/>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a:p>
        </p:txBody>
      </p:sp>
      <p:graphicFrame>
        <p:nvGraphicFramePr>
          <p:cNvPr id="6" name="Table 7">
            <a:extLst>
              <a:ext uri="{FF2B5EF4-FFF2-40B4-BE49-F238E27FC236}">
                <a16:creationId xmlns:a16="http://schemas.microsoft.com/office/drawing/2014/main" xmlns="" id="{F5A45439-3CA5-4CD6-B822-98CD4F2FD6B7}"/>
              </a:ext>
            </a:extLst>
          </p:cNvPr>
          <p:cNvGraphicFramePr>
            <a:graphicFrameLocks noGrp="1"/>
          </p:cNvGraphicFramePr>
          <p:nvPr>
            <p:extLst>
              <p:ext uri="{D42A27DB-BD31-4B8C-83A1-F6EECF244321}">
                <p14:modId xmlns:p14="http://schemas.microsoft.com/office/powerpoint/2010/main" val="2635489601"/>
              </p:ext>
            </p:extLst>
          </p:nvPr>
        </p:nvGraphicFramePr>
        <p:xfrm>
          <a:off x="1439973" y="3284984"/>
          <a:ext cx="6480720" cy="2100416"/>
        </p:xfrm>
        <a:graphic>
          <a:graphicData uri="http://schemas.openxmlformats.org/drawingml/2006/table">
            <a:tbl>
              <a:tblPr firstRow="1" bandRow="1">
                <a:tableStyleId>{5C22544A-7EE6-4342-B048-85BDC9FD1C3A}</a:tableStyleId>
              </a:tblPr>
              <a:tblGrid>
                <a:gridCol w="1449641">
                  <a:extLst>
                    <a:ext uri="{9D8B030D-6E8A-4147-A177-3AD203B41FA5}">
                      <a16:colId xmlns:a16="http://schemas.microsoft.com/office/drawing/2014/main" xmlns="" val="3910097065"/>
                    </a:ext>
                  </a:extLst>
                </a:gridCol>
                <a:gridCol w="1080205">
                  <a:extLst>
                    <a:ext uri="{9D8B030D-6E8A-4147-A177-3AD203B41FA5}">
                      <a16:colId xmlns:a16="http://schemas.microsoft.com/office/drawing/2014/main" xmlns="" val="1777401662"/>
                    </a:ext>
                  </a:extLst>
                </a:gridCol>
                <a:gridCol w="1267492">
                  <a:extLst>
                    <a:ext uri="{9D8B030D-6E8A-4147-A177-3AD203B41FA5}">
                      <a16:colId xmlns:a16="http://schemas.microsoft.com/office/drawing/2014/main" xmlns="" val="1632726220"/>
                    </a:ext>
                  </a:extLst>
                </a:gridCol>
                <a:gridCol w="1341691">
                  <a:extLst>
                    <a:ext uri="{9D8B030D-6E8A-4147-A177-3AD203B41FA5}">
                      <a16:colId xmlns:a16="http://schemas.microsoft.com/office/drawing/2014/main" xmlns="" val="2934410025"/>
                    </a:ext>
                  </a:extLst>
                </a:gridCol>
                <a:gridCol w="1341691">
                  <a:extLst>
                    <a:ext uri="{9D8B030D-6E8A-4147-A177-3AD203B41FA5}">
                      <a16:colId xmlns:a16="http://schemas.microsoft.com/office/drawing/2014/main" xmlns="" val="3262451733"/>
                    </a:ext>
                  </a:extLst>
                </a:gridCol>
              </a:tblGrid>
              <a:tr h="210646">
                <a:tc rowSpan="2">
                  <a:txBody>
                    <a:bodyPr/>
                    <a:lstStyle/>
                    <a:p>
                      <a:pPr algn="ctr"/>
                      <a:r>
                        <a:rPr lang="en-CA" sz="1000" dirty="0" smtClean="0"/>
                        <a:t>Frame Type</a:t>
                      </a:r>
                      <a:endParaRPr lang="en-CA" sz="1000" dirty="0"/>
                    </a:p>
                  </a:txBody>
                  <a:tcPr/>
                </a:tc>
                <a:tc rowSpan="2">
                  <a:txBody>
                    <a:bodyPr/>
                    <a:lstStyle/>
                    <a:p>
                      <a:pPr algn="ctr"/>
                      <a:r>
                        <a:rPr lang="en-CA" sz="1000" dirty="0"/>
                        <a:t>Direction</a:t>
                      </a:r>
                    </a:p>
                  </a:txBody>
                  <a:tcPr/>
                </a:tc>
                <a:tc gridSpan="3">
                  <a:txBody>
                    <a:bodyPr/>
                    <a:lstStyle/>
                    <a:p>
                      <a:pPr algn="ctr"/>
                      <a:r>
                        <a:rPr lang="en-CA" sz="1000" dirty="0" smtClean="0"/>
                        <a:t>AAD</a:t>
                      </a:r>
                      <a:endParaRPr lang="en-CA" sz="1000" dirty="0"/>
                    </a:p>
                  </a:txBody>
                  <a:tcPr/>
                </a:tc>
                <a:tc hMerge="1">
                  <a:txBody>
                    <a:bodyPr/>
                    <a:lstStyle/>
                    <a:p>
                      <a:pPr algn="ctr"/>
                      <a:endParaRPr lang="en-CA" dirty="0"/>
                    </a:p>
                  </a:txBody>
                  <a:tcPr/>
                </a:tc>
                <a:tc hMerge="1">
                  <a:txBody>
                    <a:bodyPr/>
                    <a:lstStyle/>
                    <a:p>
                      <a:pPr algn="ctr"/>
                      <a:endParaRPr lang="en-CA" dirty="0"/>
                    </a:p>
                  </a:txBody>
                  <a:tcPr/>
                </a:tc>
                <a:extLst>
                  <a:ext uri="{0D108BD9-81ED-4DB2-BD59-A6C34878D82A}">
                    <a16:rowId xmlns:a16="http://schemas.microsoft.com/office/drawing/2014/main" xmlns="" val="1007955361"/>
                  </a:ext>
                </a:extLst>
              </a:tr>
              <a:tr h="210646">
                <a:tc vMerge="1">
                  <a:txBody>
                    <a:bodyPr/>
                    <a:lstStyle/>
                    <a:p>
                      <a:endParaRPr lang="zh-CN" altLang="en-US"/>
                    </a:p>
                  </a:txBody>
                  <a:tcPr/>
                </a:tc>
                <a:tc vMerge="1">
                  <a:txBody>
                    <a:bodyPr/>
                    <a:lstStyle/>
                    <a:p>
                      <a:endParaRPr lang="zh-CN" altLang="en-US"/>
                    </a:p>
                  </a:txBody>
                  <a:tcPr/>
                </a:tc>
                <a:tc>
                  <a:txBody>
                    <a:bodyPr/>
                    <a:lstStyle/>
                    <a:p>
                      <a:pPr algn="ctr"/>
                      <a:r>
                        <a:rPr lang="en-CA" sz="1000" dirty="0"/>
                        <a:t>A1</a:t>
                      </a:r>
                    </a:p>
                  </a:txBody>
                  <a:tcPr/>
                </a:tc>
                <a:tc>
                  <a:txBody>
                    <a:bodyPr/>
                    <a:lstStyle/>
                    <a:p>
                      <a:pPr algn="ctr"/>
                      <a:r>
                        <a:rPr lang="en-CA" sz="1000" dirty="0"/>
                        <a:t>A2</a:t>
                      </a:r>
                    </a:p>
                  </a:txBody>
                  <a:tcPr/>
                </a:tc>
                <a:tc>
                  <a:txBody>
                    <a:bodyPr/>
                    <a:lstStyle/>
                    <a:p>
                      <a:pPr algn="ctr"/>
                      <a:r>
                        <a:rPr lang="en-CA" sz="1000" dirty="0"/>
                        <a:t>A3</a:t>
                      </a:r>
                    </a:p>
                  </a:txBody>
                  <a:tcPr/>
                </a:tc>
              </a:tr>
              <a:tr h="3423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solidFill>
                            <a:schemeClr val="tx1"/>
                          </a:solidFill>
                        </a:rPr>
                        <a:t>Unicast MLD-level</a:t>
                      </a:r>
                      <a:r>
                        <a:rPr lang="en-CA" altLang="zh-CN" sz="1000" baseline="0" dirty="0" smtClean="0">
                          <a:solidFill>
                            <a:schemeClr val="tx1"/>
                          </a:solidFill>
                        </a:rPr>
                        <a:t> </a:t>
                      </a:r>
                      <a:r>
                        <a:rPr lang="en-CA" altLang="zh-CN" sz="1000" dirty="0" smtClean="0">
                          <a:solidFill>
                            <a:schemeClr val="tx1"/>
                          </a:solidFill>
                        </a:rPr>
                        <a:t>management frame between MLDs</a:t>
                      </a:r>
                    </a:p>
                  </a:txBody>
                  <a:tcPr/>
                </a:tc>
                <a:tc>
                  <a:txBody>
                    <a:bodyPr/>
                    <a:lstStyle/>
                    <a:p>
                      <a:pPr algn="ctr"/>
                      <a:r>
                        <a:rPr lang="en-CA" sz="1000" dirty="0" smtClean="0"/>
                        <a:t>DL</a:t>
                      </a:r>
                      <a:endParaRPr lang="en-CA" sz="1000" dirty="0"/>
                    </a:p>
                  </a:txBody>
                  <a:tcPr/>
                </a:tc>
                <a:tc>
                  <a:txBody>
                    <a:bodyPr/>
                    <a:lstStyle/>
                    <a:p>
                      <a:pPr algn="ctr"/>
                      <a:r>
                        <a:rPr lang="en-CA" sz="1000" dirty="0" smtClean="0"/>
                        <a:t>Non-AP MLD MAC Address</a:t>
                      </a:r>
                      <a:endParaRPr lang="en-CA" sz="1000" dirty="0"/>
                    </a:p>
                  </a:txBody>
                  <a:tcPr/>
                </a:tc>
                <a:tc>
                  <a:txBody>
                    <a:bodyPr/>
                    <a:lstStyle/>
                    <a:p>
                      <a:pPr algn="ctr"/>
                      <a:r>
                        <a:rPr lang="en-CA" sz="1000" dirty="0" smtClean="0"/>
                        <a:t>AP MLD MAC Address</a:t>
                      </a:r>
                      <a:endParaRPr lang="en-CA" sz="1000" dirty="0"/>
                    </a:p>
                  </a:txBody>
                  <a:tcPr/>
                </a:tc>
                <a:tc>
                  <a:txBody>
                    <a:bodyPr/>
                    <a:lstStyle/>
                    <a:p>
                      <a:pPr algn="ctr"/>
                      <a:r>
                        <a:rPr lang="en-CA" altLang="zh-CN" sz="1000" dirty="0" smtClean="0"/>
                        <a:t>AP MLD MAC Address</a:t>
                      </a:r>
                      <a:endParaRPr lang="en-CA" altLang="zh-CN" sz="1000" dirty="0"/>
                    </a:p>
                  </a:txBody>
                  <a:tcPr/>
                </a:tc>
                <a:extLst>
                  <a:ext uri="{0D108BD9-81ED-4DB2-BD59-A6C34878D82A}">
                    <a16:rowId xmlns:a16="http://schemas.microsoft.com/office/drawing/2014/main" xmlns="" val="2628838523"/>
                  </a:ext>
                </a:extLst>
              </a:tr>
              <a:tr h="342300">
                <a:tc vMerge="1">
                  <a:txBody>
                    <a:bodyPr/>
                    <a:lstStyle/>
                    <a:p>
                      <a:pPr algn="ctr"/>
                      <a:endParaRPr lang="en-CA" dirty="0"/>
                    </a:p>
                  </a:txBody>
                  <a:tcPr/>
                </a:tc>
                <a:tc>
                  <a:txBody>
                    <a:bodyPr/>
                    <a:lstStyle/>
                    <a:p>
                      <a:pPr algn="ctr"/>
                      <a:r>
                        <a:rPr lang="en-CA" sz="1000" dirty="0" smtClean="0"/>
                        <a:t>UL</a:t>
                      </a:r>
                      <a:endParaRPr lang="en-CA"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Non-AP MLD MAC Address</a:t>
                      </a:r>
                    </a:p>
                  </a:txBody>
                  <a:tcPr/>
                </a:tc>
                <a:tc>
                  <a:txBody>
                    <a:bodyPr/>
                    <a:lstStyle/>
                    <a:p>
                      <a:pPr algn="ctr"/>
                      <a:r>
                        <a:rPr lang="en-CA" altLang="zh-CN" sz="1000" dirty="0" smtClean="0"/>
                        <a:t>AP MLD MAC Address</a:t>
                      </a:r>
                      <a:endParaRPr lang="en-CA" altLang="zh-CN" sz="1000" dirty="0"/>
                    </a:p>
                  </a:txBody>
                  <a:tcPr/>
                </a:tc>
                <a:extLst>
                  <a:ext uri="{0D108BD9-81ED-4DB2-BD59-A6C34878D82A}">
                    <a16:rowId xmlns:a16="http://schemas.microsoft.com/office/drawing/2014/main" xmlns="" val="442370675"/>
                  </a:ext>
                </a:extLst>
              </a:tr>
              <a:tr h="3423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solidFill>
                            <a:schemeClr val="tx1"/>
                          </a:solidFill>
                        </a:rPr>
                        <a:t>Unicast link-level</a:t>
                      </a:r>
                      <a:r>
                        <a:rPr lang="en-CA" altLang="zh-CN" sz="1000" baseline="0" dirty="0" smtClean="0">
                          <a:solidFill>
                            <a:schemeClr val="tx1"/>
                          </a:solidFill>
                        </a:rPr>
                        <a:t> </a:t>
                      </a:r>
                      <a:r>
                        <a:rPr lang="en-CA" altLang="zh-CN" sz="1000" dirty="0" smtClean="0">
                          <a:solidFill>
                            <a:schemeClr val="tx1"/>
                          </a:solidFill>
                        </a:rPr>
                        <a:t>management frame between MLDs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DL</a:t>
                      </a:r>
                    </a:p>
                    <a:p>
                      <a:pPr algn="ctr"/>
                      <a:endParaRPr lang="en-CA" sz="1000" dirty="0"/>
                    </a:p>
                  </a:txBody>
                  <a:tcPr/>
                </a:tc>
                <a:tc>
                  <a:txBody>
                    <a:bodyPr/>
                    <a:lstStyle/>
                    <a:p>
                      <a:pPr algn="ctr"/>
                      <a:r>
                        <a:rPr lang="en-CA" sz="1000" dirty="0" smtClean="0"/>
                        <a:t>Non-AP MLD MAC Address</a:t>
                      </a:r>
                      <a:endParaRPr lang="en-CA" sz="1000" dirty="0"/>
                    </a:p>
                  </a:txBody>
                  <a:tcPr/>
                </a:tc>
                <a:tc>
                  <a:txBody>
                    <a:bodyPr/>
                    <a:lstStyle/>
                    <a:p>
                      <a:pPr algn="ctr"/>
                      <a:r>
                        <a:rPr lang="en-CA" sz="1000" dirty="0" smtClean="0"/>
                        <a:t>AP MLD MAC Address</a:t>
                      </a:r>
                      <a:endParaRPr lang="en-CA"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Target affiliated AP BSSID</a:t>
                      </a:r>
                    </a:p>
                  </a:txBody>
                  <a:tcPr/>
                </a:tc>
              </a:tr>
              <a:tr h="424016">
                <a:tc vMerge="1">
                  <a:txBody>
                    <a:bodyPr/>
                    <a:lstStyle/>
                    <a:p>
                      <a:pPr algn="ctr"/>
                      <a:endParaRPr lang="en-CA"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UL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Non-AP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Target affiliated AP BSSID</a:t>
                      </a:r>
                    </a:p>
                  </a:txBody>
                  <a:tcPr/>
                </a:tc>
              </a:tr>
            </a:tbl>
          </a:graphicData>
        </a:graphic>
      </p:graphicFrame>
    </p:spTree>
    <p:extLst>
      <p:ext uri="{BB962C8B-B14F-4D97-AF65-F5344CB8AC3E}">
        <p14:creationId xmlns:p14="http://schemas.microsoft.com/office/powerpoint/2010/main" val="25424908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a:t>
            </a:r>
            <a:endParaRPr lang="zh-CN" altLang="en-US" dirty="0"/>
          </a:p>
        </p:txBody>
      </p:sp>
      <p:sp>
        <p:nvSpPr>
          <p:cNvPr id="3" name="内容占位符 2"/>
          <p:cNvSpPr>
            <a:spLocks noGrp="1"/>
          </p:cNvSpPr>
          <p:nvPr>
            <p:ph idx="1"/>
          </p:nvPr>
        </p:nvSpPr>
        <p:spPr/>
        <p:txBody>
          <a:bodyPr/>
          <a:lstStyle/>
          <a:p>
            <a:r>
              <a:rPr lang="en-US" altLang="zh-CN" sz="1800" dirty="0"/>
              <a:t>Do you agree with the following AAD construction for </a:t>
            </a:r>
            <a:r>
              <a:rPr lang="en-US" altLang="zh-CN" sz="1800" dirty="0" smtClean="0"/>
              <a:t>the unicast p2p Data frame</a:t>
            </a:r>
          </a:p>
          <a:p>
            <a:pPr lvl="1"/>
            <a:r>
              <a:rPr lang="en-US" altLang="zh-CN" sz="1600" dirty="0" smtClean="0"/>
              <a:t>Note</a:t>
            </a:r>
            <a:r>
              <a:rPr lang="en-US" altLang="zh-CN" sz="1600" dirty="0"/>
              <a:t>. </a:t>
            </a:r>
            <a:r>
              <a:rPr lang="en-US" altLang="zh-CN" sz="1600" dirty="0" smtClean="0"/>
              <a:t>For case 2, when it is </a:t>
            </a:r>
            <a:r>
              <a:rPr lang="en-US" altLang="zh-CN" sz="1600" dirty="0"/>
              <a:t>transmitted through a specific link, then </a:t>
            </a:r>
            <a:r>
              <a:rPr lang="en-US" altLang="zh-CN" sz="1600" dirty="0" smtClean="0"/>
              <a:t>A1, A2 and A3 within </a:t>
            </a:r>
            <a:r>
              <a:rPr lang="en-US" altLang="zh-CN" sz="1600" dirty="0"/>
              <a:t>MPDU Header will be replaced by using the corresponding link MAC </a:t>
            </a:r>
            <a:r>
              <a:rPr lang="en-US" altLang="zh-CN" sz="1600" dirty="0" smtClean="0"/>
              <a:t>Address</a:t>
            </a:r>
          </a:p>
          <a:p>
            <a:pPr lvl="1"/>
            <a:endParaRPr lang="en-US" altLang="zh-CN" sz="1600" dirty="0"/>
          </a:p>
          <a:p>
            <a:pPr lvl="1"/>
            <a:endParaRPr lang="en-US" altLang="zh-CN" sz="1600" dirty="0" smtClean="0"/>
          </a:p>
          <a:p>
            <a:pPr lvl="1"/>
            <a:endParaRPr lang="en-US" altLang="zh-CN" sz="1600" dirty="0"/>
          </a:p>
          <a:p>
            <a:pPr lvl="1"/>
            <a:endParaRPr lang="en-US" altLang="zh-CN" sz="1600" dirty="0" smtClean="0"/>
          </a:p>
          <a:p>
            <a:pPr lvl="1"/>
            <a:endParaRPr lang="en-US" altLang="zh-CN" sz="1600" dirty="0"/>
          </a:p>
          <a:p>
            <a:pPr lvl="1"/>
            <a:endParaRPr lang="en-US" altLang="zh-CN" sz="1600" dirty="0" smtClean="0"/>
          </a:p>
          <a:p>
            <a:pPr marL="457200" lvl="1" indent="0">
              <a:buNone/>
            </a:pPr>
            <a:endParaRPr lang="en-US" altLang="zh-CN" sz="1600" dirty="0"/>
          </a:p>
          <a:p>
            <a:pPr lvl="1"/>
            <a:r>
              <a:rPr lang="en-US" altLang="zh-CN" sz="1600" dirty="0" smtClean="0"/>
              <a:t>Y</a:t>
            </a:r>
            <a:endParaRPr lang="en-US" altLang="zh-CN" sz="1600" dirty="0"/>
          </a:p>
          <a:p>
            <a:pPr lvl="1"/>
            <a:r>
              <a:rPr lang="en-US" altLang="zh-CN" sz="1600" dirty="0"/>
              <a:t>N</a:t>
            </a:r>
          </a:p>
          <a:p>
            <a:pPr lvl="1"/>
            <a:r>
              <a:rPr lang="en-US" altLang="zh-CN" sz="1600" dirty="0"/>
              <a:t>A</a:t>
            </a:r>
            <a:endParaRPr lang="zh-CN" altLang="en-US" sz="1600" dirty="0"/>
          </a:p>
          <a:p>
            <a:pPr lvl="1"/>
            <a:endParaRPr lang="en-US" altLang="zh-CN" sz="1600" dirty="0"/>
          </a:p>
          <a:p>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a:p>
        </p:txBody>
      </p:sp>
      <p:graphicFrame>
        <p:nvGraphicFramePr>
          <p:cNvPr id="7" name="Table 7">
            <a:extLst>
              <a:ext uri="{FF2B5EF4-FFF2-40B4-BE49-F238E27FC236}">
                <a16:creationId xmlns:a16="http://schemas.microsoft.com/office/drawing/2014/main" xmlns="" id="{F5A45439-3CA5-4CD6-B822-98CD4F2FD6B7}"/>
              </a:ext>
            </a:extLst>
          </p:cNvPr>
          <p:cNvGraphicFramePr>
            <a:graphicFrameLocks noGrp="1"/>
          </p:cNvGraphicFramePr>
          <p:nvPr>
            <p:extLst>
              <p:ext uri="{D42A27DB-BD31-4B8C-83A1-F6EECF244321}">
                <p14:modId xmlns:p14="http://schemas.microsoft.com/office/powerpoint/2010/main" val="614701748"/>
              </p:ext>
            </p:extLst>
          </p:nvPr>
        </p:nvGraphicFramePr>
        <p:xfrm>
          <a:off x="1259632" y="3501008"/>
          <a:ext cx="7052965" cy="1889780"/>
        </p:xfrm>
        <a:graphic>
          <a:graphicData uri="http://schemas.openxmlformats.org/drawingml/2006/table">
            <a:tbl>
              <a:tblPr firstRow="1" bandRow="1">
                <a:tableStyleId>{5C22544A-7EE6-4342-B048-85BDC9FD1C3A}</a:tableStyleId>
              </a:tblPr>
              <a:tblGrid>
                <a:gridCol w="1658966">
                  <a:extLst>
                    <a:ext uri="{9D8B030D-6E8A-4147-A177-3AD203B41FA5}">
                      <a16:colId xmlns:a16="http://schemas.microsoft.com/office/drawing/2014/main" xmlns="" val="3910097065"/>
                    </a:ext>
                  </a:extLst>
                </a:gridCol>
                <a:gridCol w="1197096">
                  <a:extLst>
                    <a:ext uri="{9D8B030D-6E8A-4147-A177-3AD203B41FA5}">
                      <a16:colId xmlns:a16="http://schemas.microsoft.com/office/drawing/2014/main" xmlns="" val="1777401662"/>
                    </a:ext>
                  </a:extLst>
                </a:gridCol>
                <a:gridCol w="1276579">
                  <a:extLst>
                    <a:ext uri="{9D8B030D-6E8A-4147-A177-3AD203B41FA5}">
                      <a16:colId xmlns:a16="http://schemas.microsoft.com/office/drawing/2014/main" xmlns="" val="1632726220"/>
                    </a:ext>
                  </a:extLst>
                </a:gridCol>
                <a:gridCol w="1460162">
                  <a:extLst>
                    <a:ext uri="{9D8B030D-6E8A-4147-A177-3AD203B41FA5}">
                      <a16:colId xmlns:a16="http://schemas.microsoft.com/office/drawing/2014/main" xmlns="" val="2934410025"/>
                    </a:ext>
                  </a:extLst>
                </a:gridCol>
                <a:gridCol w="1460162">
                  <a:extLst>
                    <a:ext uri="{9D8B030D-6E8A-4147-A177-3AD203B41FA5}">
                      <a16:colId xmlns:a16="http://schemas.microsoft.com/office/drawing/2014/main" xmlns="" val="3262451733"/>
                    </a:ext>
                  </a:extLst>
                </a:gridCol>
              </a:tblGrid>
              <a:tr h="279917">
                <a:tc rowSpan="2">
                  <a:txBody>
                    <a:bodyPr/>
                    <a:lstStyle/>
                    <a:p>
                      <a:pPr algn="ctr"/>
                      <a:r>
                        <a:rPr lang="en-CA" sz="1000" dirty="0" smtClean="0"/>
                        <a:t>Frame Type</a:t>
                      </a:r>
                      <a:endParaRPr lang="en-CA" sz="1000" dirty="0"/>
                    </a:p>
                  </a:txBody>
                  <a:tcPr/>
                </a:tc>
                <a:tc rowSpan="2">
                  <a:txBody>
                    <a:bodyPr/>
                    <a:lstStyle/>
                    <a:p>
                      <a:pPr algn="ctr"/>
                      <a:r>
                        <a:rPr lang="en-CA" sz="1000" dirty="0"/>
                        <a:t>Direction</a:t>
                      </a:r>
                    </a:p>
                  </a:txBody>
                  <a:tcPr/>
                </a:tc>
                <a:tc gridSpan="3">
                  <a:txBody>
                    <a:bodyPr/>
                    <a:lstStyle/>
                    <a:p>
                      <a:pPr algn="ctr"/>
                      <a:r>
                        <a:rPr lang="en-CA" sz="1400" dirty="0" smtClean="0"/>
                        <a:t>AAD</a:t>
                      </a:r>
                      <a:endParaRPr lang="en-CA" sz="1400" dirty="0"/>
                    </a:p>
                  </a:txBody>
                  <a:tcPr/>
                </a:tc>
                <a:tc hMerge="1">
                  <a:txBody>
                    <a:bodyPr/>
                    <a:lstStyle/>
                    <a:p>
                      <a:pPr algn="ctr"/>
                      <a:endParaRPr lang="en-CA" dirty="0"/>
                    </a:p>
                  </a:txBody>
                  <a:tcPr/>
                </a:tc>
                <a:tc hMerge="1">
                  <a:txBody>
                    <a:bodyPr/>
                    <a:lstStyle/>
                    <a:p>
                      <a:pPr algn="ctr"/>
                      <a:endParaRPr lang="en-CA" dirty="0"/>
                    </a:p>
                  </a:txBody>
                  <a:tcPr/>
                </a:tc>
                <a:extLst>
                  <a:ext uri="{0D108BD9-81ED-4DB2-BD59-A6C34878D82A}">
                    <a16:rowId xmlns:a16="http://schemas.microsoft.com/office/drawing/2014/main" xmlns="" val="1007955361"/>
                  </a:ext>
                </a:extLst>
              </a:tr>
              <a:tr h="223933">
                <a:tc vMerge="1">
                  <a:txBody>
                    <a:bodyPr/>
                    <a:lstStyle/>
                    <a:p>
                      <a:endParaRPr lang="zh-CN" altLang="en-US"/>
                    </a:p>
                  </a:txBody>
                  <a:tcPr/>
                </a:tc>
                <a:tc vMerge="1">
                  <a:txBody>
                    <a:bodyPr/>
                    <a:lstStyle/>
                    <a:p>
                      <a:endParaRPr lang="zh-CN" altLang="en-US"/>
                    </a:p>
                  </a:txBody>
                  <a:tcPr/>
                </a:tc>
                <a:tc>
                  <a:txBody>
                    <a:bodyPr/>
                    <a:lstStyle/>
                    <a:p>
                      <a:pPr algn="ctr"/>
                      <a:r>
                        <a:rPr lang="en-CA" sz="1000" dirty="0"/>
                        <a:t>A1</a:t>
                      </a:r>
                    </a:p>
                  </a:txBody>
                  <a:tcPr/>
                </a:tc>
                <a:tc>
                  <a:txBody>
                    <a:bodyPr/>
                    <a:lstStyle/>
                    <a:p>
                      <a:pPr algn="ctr"/>
                      <a:r>
                        <a:rPr lang="en-CA" sz="1000" dirty="0"/>
                        <a:t>A2</a:t>
                      </a:r>
                    </a:p>
                  </a:txBody>
                  <a:tcPr/>
                </a:tc>
                <a:tc>
                  <a:txBody>
                    <a:bodyPr/>
                    <a:lstStyle/>
                    <a:p>
                      <a:pPr algn="ctr"/>
                      <a:r>
                        <a:rPr lang="en-CA" sz="1000" dirty="0"/>
                        <a:t>A3</a:t>
                      </a:r>
                    </a:p>
                  </a:txBody>
                  <a:tcPr/>
                </a:tc>
              </a:tr>
              <a:tr h="39625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baseline="0" dirty="0" smtClean="0"/>
                        <a:t>Case 1: Unicast P2P Data frame</a:t>
                      </a:r>
                      <a:r>
                        <a:rPr lang="en-US" altLang="zh-CN" sz="1000" dirty="0" smtClean="0"/>
                        <a:t> between legacy</a:t>
                      </a:r>
                      <a:r>
                        <a:rPr lang="en-US" altLang="zh-CN" sz="1000" baseline="0" dirty="0" smtClean="0"/>
                        <a:t> STA and non-AP MLD</a:t>
                      </a:r>
                      <a:endParaRPr lang="zh-CN" altLang="en-US" sz="1000" dirty="0" smtClean="0"/>
                    </a:p>
                    <a:p>
                      <a:pPr algn="ctr"/>
                      <a:endParaRPr lang="en-CA" sz="100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P2P</a:t>
                      </a:r>
                    </a:p>
                    <a:p>
                      <a:pPr algn="ctr"/>
                      <a:endParaRPr lang="en-CA"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rPr>
                        <a:t>Non-AP MLD MAC Address</a:t>
                      </a:r>
                      <a:endParaRPr lang="zh-CN" altLang="en-US" sz="10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rPr>
                        <a:t>legacy STA</a:t>
                      </a:r>
                      <a:r>
                        <a:rPr lang="en-US" altLang="zh-CN" sz="1000" baseline="0" dirty="0" smtClean="0">
                          <a:solidFill>
                            <a:schemeClr val="tx1"/>
                          </a:solidFill>
                        </a:rPr>
                        <a:t> </a:t>
                      </a:r>
                      <a:r>
                        <a:rPr lang="en-US" altLang="zh-CN" sz="1000" dirty="0" smtClean="0">
                          <a:solidFill>
                            <a:schemeClr val="tx1"/>
                          </a:solidFill>
                        </a:rPr>
                        <a:t>MAC Address</a:t>
                      </a:r>
                      <a:endParaRPr lang="zh-CN" altLang="en-US" sz="10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rPr>
                        <a:t>Affiliated AP MAC Address</a:t>
                      </a:r>
                      <a:endParaRPr lang="zh-CN" altLang="en-US" sz="1000" dirty="0" smtClean="0">
                        <a:solidFill>
                          <a:schemeClr val="tx1"/>
                        </a:solidFill>
                      </a:endParaRPr>
                    </a:p>
                  </a:txBody>
                  <a:tcPr/>
                </a:tc>
              </a:tr>
              <a:tr h="396250">
                <a:tc vMerge="1">
                  <a:txBody>
                    <a:bodyPr/>
                    <a:lstStyle/>
                    <a:p>
                      <a:pPr algn="ctr"/>
                      <a:endParaRPr lang="en-CA"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000" dirty="0" smtClean="0"/>
                        <a:t>P2P</a:t>
                      </a:r>
                    </a:p>
                    <a:p>
                      <a:pPr algn="ctr"/>
                      <a:endParaRPr lang="en-CA" sz="1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rPr>
                        <a:t>legacy STA</a:t>
                      </a:r>
                      <a:r>
                        <a:rPr lang="en-US" altLang="zh-CN" sz="1000" baseline="0" dirty="0" smtClean="0">
                          <a:solidFill>
                            <a:schemeClr val="tx1"/>
                          </a:solidFill>
                        </a:rPr>
                        <a:t> </a:t>
                      </a:r>
                      <a:r>
                        <a:rPr lang="en-US" altLang="zh-CN" sz="1000" dirty="0" smtClean="0">
                          <a:solidFill>
                            <a:schemeClr val="tx1"/>
                          </a:solidFill>
                        </a:rPr>
                        <a:t>MAC Address</a:t>
                      </a:r>
                      <a:endParaRPr lang="zh-CN" altLang="en-US" sz="10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rPr>
                        <a:t>Non-AP MLD MAC Address</a:t>
                      </a:r>
                      <a:endParaRPr lang="zh-CN" altLang="en-US" sz="1000" dirty="0" smtClean="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00" dirty="0" smtClean="0">
                          <a:solidFill>
                            <a:schemeClr val="tx1"/>
                          </a:solidFill>
                        </a:rPr>
                        <a:t>Affiliated AP’s MAC Address</a:t>
                      </a:r>
                      <a:endParaRPr lang="zh-CN" altLang="en-US" sz="1000" dirty="0" smtClean="0">
                        <a:solidFill>
                          <a:schemeClr val="tx1"/>
                        </a:solidFill>
                      </a:endParaRPr>
                    </a:p>
                  </a:txBody>
                  <a:tcPr/>
                </a:tc>
              </a:tr>
              <a:tr h="503850">
                <a:tc>
                  <a:txBody>
                    <a:bodyPr/>
                    <a:lstStyle/>
                    <a:p>
                      <a:pPr algn="ctr"/>
                      <a:r>
                        <a:rPr lang="en-CA" sz="1000" dirty="0" smtClean="0">
                          <a:solidFill>
                            <a:schemeClr val="tx1"/>
                          </a:solidFill>
                        </a:rPr>
                        <a:t>Case 2: Unicast p2p Data frame between non-AP MLDs</a:t>
                      </a:r>
                      <a:endParaRPr lang="en-CA" sz="1000" dirty="0">
                        <a:solidFill>
                          <a:schemeClr val="tx1"/>
                        </a:solidFill>
                      </a:endParaRPr>
                    </a:p>
                  </a:txBody>
                  <a:tcPr/>
                </a:tc>
                <a:tc>
                  <a:txBody>
                    <a:bodyPr/>
                    <a:lstStyle/>
                    <a:p>
                      <a:pPr algn="ctr"/>
                      <a:r>
                        <a:rPr lang="en-CA" sz="1000" dirty="0" smtClean="0"/>
                        <a:t>P2P</a:t>
                      </a:r>
                      <a:endParaRPr lang="en-CA" sz="1000" dirty="0"/>
                    </a:p>
                  </a:txBody>
                  <a:tcPr/>
                </a:tc>
                <a:tc>
                  <a:txBody>
                    <a:bodyPr/>
                    <a:lstStyle/>
                    <a:p>
                      <a:pPr algn="ctr"/>
                      <a:r>
                        <a:rPr lang="en-CA" sz="1000" dirty="0" smtClean="0"/>
                        <a:t>Non-AP</a:t>
                      </a:r>
                      <a:r>
                        <a:rPr lang="en-CA" sz="1000" baseline="0" dirty="0" smtClean="0"/>
                        <a:t> MLD MAC Address 1</a:t>
                      </a:r>
                      <a:endParaRPr lang="en-CA" sz="1000" dirty="0"/>
                    </a:p>
                  </a:txBody>
                  <a:tcPr/>
                </a:tc>
                <a:tc>
                  <a:txBody>
                    <a:bodyPr/>
                    <a:lstStyle/>
                    <a:p>
                      <a:pPr algn="ctr"/>
                      <a:r>
                        <a:rPr lang="en-CA" altLang="zh-CN" sz="1000" dirty="0" smtClean="0"/>
                        <a:t>Non-AP</a:t>
                      </a:r>
                      <a:r>
                        <a:rPr lang="en-CA" altLang="zh-CN" sz="1000" baseline="0" dirty="0" smtClean="0"/>
                        <a:t> MLD MAC Address 2</a:t>
                      </a:r>
                      <a:endParaRPr lang="en-CA" altLang="zh-CN" sz="1000" dirty="0"/>
                    </a:p>
                  </a:txBody>
                  <a:tcPr/>
                </a:tc>
                <a:tc>
                  <a:txBody>
                    <a:bodyPr/>
                    <a:lstStyle/>
                    <a:p>
                      <a:pPr algn="ctr"/>
                      <a:r>
                        <a:rPr lang="en-CA" sz="1000" dirty="0" smtClean="0"/>
                        <a:t>AP MLD MAC Address</a:t>
                      </a:r>
                      <a:endParaRPr lang="en-CA" sz="1000" dirty="0"/>
                    </a:p>
                  </a:txBody>
                  <a:tcPr/>
                </a:tc>
                <a:extLst>
                  <a:ext uri="{0D108BD9-81ED-4DB2-BD59-A6C34878D82A}">
                    <a16:rowId xmlns:a16="http://schemas.microsoft.com/office/drawing/2014/main" xmlns="" val="2628838523"/>
                  </a:ext>
                </a:extLst>
              </a:tr>
            </a:tbl>
          </a:graphicData>
        </a:graphic>
      </p:graphicFrame>
    </p:spTree>
    <p:extLst>
      <p:ext uri="{BB962C8B-B14F-4D97-AF65-F5344CB8AC3E}">
        <p14:creationId xmlns:p14="http://schemas.microsoft.com/office/powerpoint/2010/main" val="17542058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a:t>
            </a:r>
            <a:endParaRPr lang="zh-CN" altLang="en-US" dirty="0"/>
          </a:p>
        </p:txBody>
      </p:sp>
      <p:sp>
        <p:nvSpPr>
          <p:cNvPr id="3" name="内容占位符 2"/>
          <p:cNvSpPr>
            <a:spLocks noGrp="1"/>
          </p:cNvSpPr>
          <p:nvPr>
            <p:ph idx="1"/>
          </p:nvPr>
        </p:nvSpPr>
        <p:spPr/>
        <p:txBody>
          <a:bodyPr/>
          <a:lstStyle/>
          <a:p>
            <a:r>
              <a:rPr lang="en-US" altLang="zh-CN" dirty="0"/>
              <a:t>Do you support that </a:t>
            </a:r>
            <a:r>
              <a:rPr lang="en-GB" altLang="zh-CN" dirty="0"/>
              <a:t>different affiliated non-AP STAs of a non-AP MLD with more than one affiliated STA can use the same MAC address as the </a:t>
            </a:r>
            <a:r>
              <a:rPr lang="en-US" altLang="zh-CN" dirty="0"/>
              <a:t>non-AP MLD MAC address?</a:t>
            </a:r>
          </a:p>
          <a:p>
            <a:pPr marL="0" indent="0">
              <a:buNone/>
            </a:pPr>
            <a:r>
              <a:rPr lang="en-US" altLang="zh-CN" dirty="0"/>
              <a:t> </a:t>
            </a:r>
          </a:p>
          <a:p>
            <a:pPr lvl="1"/>
            <a:r>
              <a:rPr lang="en-US" altLang="zh-CN" dirty="0"/>
              <a:t>Y</a:t>
            </a:r>
          </a:p>
          <a:p>
            <a:pPr lvl="1"/>
            <a:r>
              <a:rPr lang="en-US" altLang="zh-CN" dirty="0"/>
              <a:t>N</a:t>
            </a:r>
          </a:p>
          <a:p>
            <a:pPr lvl="1"/>
            <a:r>
              <a:rPr lang="en-US" altLang="zh-CN" dirty="0"/>
              <a:t>A</a:t>
            </a:r>
            <a:endParaRPr lang="zh-CN" altLang="en-US"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8494204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a:t>
            </a:r>
            <a:endParaRPr lang="zh-CN" altLang="en-US" dirty="0"/>
          </a:p>
        </p:txBody>
      </p:sp>
      <p:sp>
        <p:nvSpPr>
          <p:cNvPr id="3" name="内容占位符 2"/>
          <p:cNvSpPr>
            <a:spLocks noGrp="1"/>
          </p:cNvSpPr>
          <p:nvPr>
            <p:ph idx="1"/>
          </p:nvPr>
        </p:nvSpPr>
        <p:spPr>
          <a:xfrm>
            <a:off x="479674" y="1988840"/>
            <a:ext cx="8412806" cy="4114800"/>
          </a:xfrm>
        </p:spPr>
        <p:txBody>
          <a:bodyPr/>
          <a:lstStyle/>
          <a:p>
            <a:r>
              <a:rPr lang="en-US" altLang="zh-CN" sz="2000" dirty="0"/>
              <a:t>Do you agree to use a bit within the Multi-link Control field of the Multi-link element to indicate which mode (transparent/nontransparent) is used</a:t>
            </a:r>
          </a:p>
          <a:p>
            <a:pPr lvl="1"/>
            <a:r>
              <a:rPr lang="en-US" altLang="zh-CN" sz="1600" dirty="0"/>
              <a:t>0: Transparent mode. Then the STA MAC Address field for the corresponding STA affiliated with a non-AP MLD is not present in Per-STA Control field of </a:t>
            </a:r>
            <a:r>
              <a:rPr lang="en-US" altLang="ko-KR" sz="1600" dirty="0"/>
              <a:t>Basic-variant ML element</a:t>
            </a:r>
            <a:endParaRPr lang="en-US" altLang="zh-CN" sz="1600" dirty="0"/>
          </a:p>
          <a:p>
            <a:pPr lvl="1"/>
            <a:r>
              <a:rPr lang="en-US" altLang="zh-CN" sz="1600" dirty="0"/>
              <a:t>1: Nontransparent mode. Then the STA MAC Address field for the corresponding STA affiliated with a non-AP MLD is present in Per-STA Control field of </a:t>
            </a:r>
            <a:r>
              <a:rPr lang="en-US" altLang="ko-KR" sz="1600" dirty="0"/>
              <a:t>Basic-variant ML element</a:t>
            </a:r>
            <a:endParaRPr lang="en-US" altLang="zh-CN" sz="1600" dirty="0"/>
          </a:p>
          <a:p>
            <a:pPr lvl="1"/>
            <a:endParaRPr lang="en-US" altLang="zh-CN" sz="1800" dirty="0"/>
          </a:p>
          <a:p>
            <a:pPr lvl="1"/>
            <a:r>
              <a:rPr lang="en-US" altLang="zh-CN" sz="1600" dirty="0"/>
              <a:t>Y</a:t>
            </a:r>
          </a:p>
          <a:p>
            <a:pPr lvl="1"/>
            <a:r>
              <a:rPr lang="en-US" altLang="zh-CN" sz="1600" dirty="0"/>
              <a:t>N</a:t>
            </a:r>
          </a:p>
          <a:p>
            <a:pPr lvl="1"/>
            <a:r>
              <a:rPr lang="en-US" altLang="zh-CN" sz="1600" dirty="0"/>
              <a:t>A</a:t>
            </a:r>
            <a:endParaRPr lang="zh-CN" altLang="en-US" sz="1600" dirty="0"/>
          </a:p>
          <a:p>
            <a:pPr lvl="1"/>
            <a:endParaRPr lang="zh-CN" altLang="en-US" sz="1800" dirty="0"/>
          </a:p>
          <a:p>
            <a:endParaRPr lang="zh-CN" altLang="en-US"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2319283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3" name="内容占位符 2"/>
          <p:cNvSpPr>
            <a:spLocks noGrp="1"/>
          </p:cNvSpPr>
          <p:nvPr>
            <p:ph idx="1"/>
          </p:nvPr>
        </p:nvSpPr>
        <p:spPr>
          <a:xfrm>
            <a:off x="684213" y="1844824"/>
            <a:ext cx="7772400" cy="4259114"/>
          </a:xfrm>
        </p:spPr>
        <p:txBody>
          <a:bodyPr/>
          <a:lstStyle/>
          <a:p>
            <a:r>
              <a:rPr lang="en-US" altLang="zh-CN" sz="2000" dirty="0"/>
              <a:t>The following motion is passed</a:t>
            </a:r>
          </a:p>
          <a:p>
            <a:pPr lvl="1"/>
            <a:r>
              <a:rPr lang="en-GB" altLang="zh-CN" dirty="0"/>
              <a:t>802.11be supports that if different affiliated APs of an AP MLD have different MAC addresses, then different affiliated non-AP STAs of a non-AP MLD with more than one affiliated STA have different MAC addresses. </a:t>
            </a:r>
            <a:endParaRPr lang="zh-CN" altLang="zh-CN" dirty="0"/>
          </a:p>
          <a:p>
            <a:pPr lvl="1"/>
            <a:r>
              <a:rPr lang="en-GB" altLang="zh-CN" dirty="0"/>
              <a:t>[Motion 112, #SP38, </a:t>
            </a:r>
            <a:r>
              <a:rPr lang="en-US" altLang="zh-CN" dirty="0"/>
              <a:t>[13]</a:t>
            </a:r>
            <a:r>
              <a:rPr lang="en-GB" altLang="zh-CN" dirty="0"/>
              <a:t> and </a:t>
            </a:r>
            <a:r>
              <a:rPr lang="en-US" altLang="zh-CN" dirty="0"/>
              <a:t>[99]</a:t>
            </a:r>
            <a:r>
              <a:rPr lang="en-GB" altLang="zh-CN" dirty="0"/>
              <a:t>]</a:t>
            </a:r>
            <a:endParaRPr lang="en-US" altLang="zh-CN" dirty="0"/>
          </a:p>
          <a:p>
            <a:r>
              <a:rPr lang="en-US" altLang="zh-CN" sz="2000" dirty="0"/>
              <a:t>In this contribution, we will point out that </a:t>
            </a:r>
            <a:r>
              <a:rPr lang="en-GB" altLang="zh-CN" sz="2000" dirty="0" smtClean="0"/>
              <a:t>non-AP MLD </a:t>
            </a:r>
            <a:r>
              <a:rPr lang="en-GB" altLang="zh-CN" sz="2000" dirty="0"/>
              <a:t>can use the same </a:t>
            </a:r>
            <a:r>
              <a:rPr lang="en-GB" altLang="zh-CN" sz="2000" dirty="0" smtClean="0"/>
              <a:t>affiliated STA MAC </a:t>
            </a:r>
            <a:r>
              <a:rPr lang="en-GB" altLang="zh-CN" sz="2000" dirty="0"/>
              <a:t>address as the </a:t>
            </a:r>
            <a:r>
              <a:rPr lang="en-US" altLang="zh-CN" sz="2000" dirty="0"/>
              <a:t>non-AP MLD MAC </a:t>
            </a:r>
            <a:r>
              <a:rPr lang="en-US" altLang="zh-CN" sz="2000" dirty="0" smtClean="0"/>
              <a:t>address </a:t>
            </a:r>
          </a:p>
          <a:p>
            <a:r>
              <a:rPr lang="en-GB" altLang="zh-CN" sz="2000" dirty="0" smtClean="0"/>
              <a:t>Revisions</a:t>
            </a:r>
          </a:p>
          <a:p>
            <a:pPr lvl="1"/>
            <a:r>
              <a:rPr lang="en-US" altLang="zh-CN" sz="1600" dirty="0" smtClean="0"/>
              <a:t>Revision 0: </a:t>
            </a:r>
            <a:r>
              <a:rPr lang="en-GB" altLang="zh-CN" sz="1600" dirty="0"/>
              <a:t>Initial version of the document.</a:t>
            </a:r>
            <a:endParaRPr lang="en-US" altLang="zh-CN" sz="1600" dirty="0" smtClean="0"/>
          </a:p>
          <a:p>
            <a:pPr lvl="1"/>
            <a:r>
              <a:rPr lang="en-US" altLang="zh-CN" sz="1600" dirty="0" smtClean="0"/>
              <a:t>Revision 1: </a:t>
            </a:r>
            <a:r>
              <a:rPr lang="en-GB" altLang="zh-CN" sz="1600" dirty="0"/>
              <a:t>Updated based on offline feedback</a:t>
            </a:r>
            <a:endParaRPr lang="en-US" altLang="zh-CN" sz="1600" dirty="0" smtClean="0"/>
          </a:p>
          <a:p>
            <a:pPr lvl="1"/>
            <a:r>
              <a:rPr lang="en-US" altLang="zh-CN" sz="1600" dirty="0" smtClean="0">
                <a:solidFill>
                  <a:srgbClr val="FF0000"/>
                </a:solidFill>
              </a:rPr>
              <a:t>Revision 2: </a:t>
            </a:r>
            <a:r>
              <a:rPr lang="en-GB" altLang="zh-CN" sz="1600" dirty="0">
                <a:solidFill>
                  <a:srgbClr val="FF0000"/>
                </a:solidFill>
              </a:rPr>
              <a:t>Addressed </a:t>
            </a:r>
            <a:r>
              <a:rPr lang="en-GB" altLang="zh-CN" sz="1600" dirty="0" smtClean="0">
                <a:solidFill>
                  <a:srgbClr val="FF0000"/>
                </a:solidFill>
              </a:rPr>
              <a:t>comments received during the call, and provide a solution for the addressing issue of management frames</a:t>
            </a:r>
            <a:endParaRPr lang="zh-CN" altLang="zh-CN" sz="1600" dirty="0">
              <a:solidFill>
                <a:srgbClr val="FF0000"/>
              </a:solidFill>
            </a:endParaRPr>
          </a:p>
          <a:p>
            <a:pPr lvl="1"/>
            <a:endParaRPr lang="en-US" altLang="zh-CN" sz="1600" dirty="0"/>
          </a:p>
          <a:p>
            <a:endParaRPr lang="zh-CN" altLang="en-US" dirty="0"/>
          </a:p>
        </p:txBody>
      </p:sp>
      <p:sp>
        <p:nvSpPr>
          <p:cNvPr id="4" name="页脚占位符 3"/>
          <p:cNvSpPr>
            <a:spLocks noGrp="1"/>
          </p:cNvSpPr>
          <p:nvPr>
            <p:ph type="ftr" sz="quarter" idx="11"/>
          </p:nvPr>
        </p:nvSpPr>
        <p:spPr/>
        <p:txBody>
          <a:bodyPr/>
          <a:lstStyle/>
          <a:p>
            <a:pPr>
              <a:defRPr/>
            </a:pPr>
            <a:r>
              <a:rPr lang="en-GB"/>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139020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CA" altLang="zh-CN" dirty="0" smtClean="0">
                <a:cs typeface="Calibri Light"/>
              </a:rPr>
              <a:t>Background</a:t>
            </a:r>
            <a:endParaRPr lang="zh-CN" altLang="en-US" dirty="0"/>
          </a:p>
        </p:txBody>
      </p:sp>
      <p:sp>
        <p:nvSpPr>
          <p:cNvPr id="3" name="内容占位符 2"/>
          <p:cNvSpPr>
            <a:spLocks noGrp="1"/>
          </p:cNvSpPr>
          <p:nvPr>
            <p:ph idx="1"/>
          </p:nvPr>
        </p:nvSpPr>
        <p:spPr>
          <a:xfrm>
            <a:off x="684212" y="1752600"/>
            <a:ext cx="8064251" cy="4351338"/>
          </a:xfrm>
        </p:spPr>
        <p:txBody>
          <a:bodyPr/>
          <a:lstStyle/>
          <a:p>
            <a:r>
              <a:rPr lang="en-US" altLang="zh-CN" sz="2000" dirty="0">
                <a:hlinkClick r:id="rId2"/>
              </a:rPr>
              <a:t>https://</a:t>
            </a:r>
            <a:r>
              <a:rPr lang="en-US" altLang="zh-CN" sz="2000" dirty="0" smtClean="0">
                <a:hlinkClick r:id="rId2"/>
              </a:rPr>
              <a:t>mentor.ieee.org/802.11/dcn/20/11-20-1545-01-00be-mld-security-considerations.pptx</a:t>
            </a:r>
            <a:r>
              <a:rPr lang="en-US" altLang="zh-CN" sz="2000" dirty="0" smtClean="0"/>
              <a:t> [1]  </a:t>
            </a:r>
            <a:endParaRPr lang="en-US" altLang="zh-CN" sz="2000" dirty="0"/>
          </a:p>
          <a:p>
            <a:pPr lvl="1"/>
            <a:r>
              <a:rPr lang="en-US" altLang="zh-CN" sz="1800" dirty="0" smtClean="0"/>
              <a:t>The contribution describes the addressing scheme for the unicast data frame between non-AP MLD and AP MLD, as shown in the below Table</a:t>
            </a:r>
          </a:p>
          <a:p>
            <a:pPr lvl="2"/>
            <a:r>
              <a:rPr lang="en-US" altLang="zh-CN" sz="1600" dirty="0" smtClean="0"/>
              <a:t>Note that when it is transmitted through a specific link, then both </a:t>
            </a:r>
            <a:r>
              <a:rPr lang="en-US" altLang="zh-CN" sz="1600" dirty="0" smtClean="0"/>
              <a:t>A1and A2 </a:t>
            </a:r>
            <a:r>
              <a:rPr lang="en-US" altLang="zh-CN" sz="1600" dirty="0" smtClean="0"/>
              <a:t>will be replaced by using the </a:t>
            </a:r>
            <a:r>
              <a:rPr lang="en-US" altLang="zh-CN" sz="1600" dirty="0" smtClean="0"/>
              <a:t>transmitting </a:t>
            </a:r>
            <a:r>
              <a:rPr lang="en-US" altLang="zh-CN" sz="1600" dirty="0" smtClean="0"/>
              <a:t>link MAC </a:t>
            </a:r>
            <a:r>
              <a:rPr lang="en-US" altLang="zh-CN" sz="1600" dirty="0" smtClean="0"/>
              <a:t>Address. </a:t>
            </a:r>
            <a:r>
              <a:rPr lang="en-US" altLang="zh-CN" sz="1600" dirty="0" smtClean="0"/>
              <a:t>For the A-MSDU case, A3 will also be </a:t>
            </a:r>
            <a:r>
              <a:rPr lang="en-US" altLang="zh-CN" sz="1600" dirty="0"/>
              <a:t>replaced by using the </a:t>
            </a:r>
            <a:r>
              <a:rPr lang="en-US" altLang="zh-CN" sz="1600" dirty="0" smtClean="0"/>
              <a:t>transmitting </a:t>
            </a:r>
            <a:r>
              <a:rPr lang="en-US" altLang="zh-CN" sz="1600" dirty="0"/>
              <a:t>link MAC </a:t>
            </a:r>
            <a:r>
              <a:rPr lang="en-US" altLang="zh-CN" sz="1600" dirty="0" smtClean="0"/>
              <a:t>Address</a:t>
            </a:r>
            <a:endParaRPr lang="en-US" altLang="zh-CN" sz="1600" dirty="0" smtClean="0"/>
          </a:p>
          <a:p>
            <a:pPr lvl="1"/>
            <a:r>
              <a:rPr lang="en-US" altLang="zh-CN" sz="1800" dirty="0" smtClean="0"/>
              <a:t>But </a:t>
            </a:r>
            <a:r>
              <a:rPr lang="en-US" altLang="zh-CN" sz="1800" dirty="0"/>
              <a:t>i</a:t>
            </a:r>
            <a:r>
              <a:rPr lang="en-US" altLang="zh-CN" sz="1800" dirty="0" smtClean="0"/>
              <a:t>t does not provide </a:t>
            </a:r>
            <a:r>
              <a:rPr lang="en-US" altLang="zh-CN" sz="1800" dirty="0">
                <a:ea typeface="+mn-lt"/>
                <a:cs typeface="+mn-lt"/>
              </a:rPr>
              <a:t>a solution for unicast management frames.</a:t>
            </a:r>
            <a:endParaRPr lang="en-US" altLang="zh-CN" sz="1800" dirty="0" smtClean="0"/>
          </a:p>
          <a:p>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a:p>
        </p:txBody>
      </p:sp>
      <p:graphicFrame>
        <p:nvGraphicFramePr>
          <p:cNvPr id="6" name="Table 7">
            <a:extLst>
              <a:ext uri="{FF2B5EF4-FFF2-40B4-BE49-F238E27FC236}">
                <a16:creationId xmlns:a16="http://schemas.microsoft.com/office/drawing/2014/main" xmlns="" id="{F5A45439-3CA5-4CD6-B822-98CD4F2FD6B7}"/>
              </a:ext>
            </a:extLst>
          </p:cNvPr>
          <p:cNvGraphicFramePr>
            <a:graphicFrameLocks noGrp="1"/>
          </p:cNvGraphicFramePr>
          <p:nvPr>
            <p:extLst>
              <p:ext uri="{D42A27DB-BD31-4B8C-83A1-F6EECF244321}">
                <p14:modId xmlns:p14="http://schemas.microsoft.com/office/powerpoint/2010/main" val="2136246131"/>
              </p:ext>
            </p:extLst>
          </p:nvPr>
        </p:nvGraphicFramePr>
        <p:xfrm>
          <a:off x="1187944" y="4400420"/>
          <a:ext cx="7056786" cy="1737360"/>
        </p:xfrm>
        <a:graphic>
          <a:graphicData uri="http://schemas.openxmlformats.org/drawingml/2006/table">
            <a:tbl>
              <a:tblPr firstRow="1" bandRow="1">
                <a:tableStyleId>{5C22544A-7EE6-4342-B048-85BDC9FD1C3A}</a:tableStyleId>
              </a:tblPr>
              <a:tblGrid>
                <a:gridCol w="1375166">
                  <a:extLst>
                    <a:ext uri="{9D8B030D-6E8A-4147-A177-3AD203B41FA5}">
                      <a16:colId xmlns:a16="http://schemas.microsoft.com/office/drawing/2014/main" xmlns="" val="3910097065"/>
                    </a:ext>
                  </a:extLst>
                </a:gridCol>
                <a:gridCol w="992309">
                  <a:extLst>
                    <a:ext uri="{9D8B030D-6E8A-4147-A177-3AD203B41FA5}">
                      <a16:colId xmlns:a16="http://schemas.microsoft.com/office/drawing/2014/main" xmlns="" val="1777401662"/>
                    </a:ext>
                  </a:extLst>
                </a:gridCol>
                <a:gridCol w="1376941">
                  <a:extLst>
                    <a:ext uri="{9D8B030D-6E8A-4147-A177-3AD203B41FA5}">
                      <a16:colId xmlns:a16="http://schemas.microsoft.com/office/drawing/2014/main" xmlns="" val="1632726220"/>
                    </a:ext>
                  </a:extLst>
                </a:gridCol>
                <a:gridCol w="1224136">
                  <a:extLst>
                    <a:ext uri="{9D8B030D-6E8A-4147-A177-3AD203B41FA5}">
                      <a16:colId xmlns:a16="http://schemas.microsoft.com/office/drawing/2014/main" xmlns="" val="2934410025"/>
                    </a:ext>
                  </a:extLst>
                </a:gridCol>
                <a:gridCol w="877862">
                  <a:extLst>
                    <a:ext uri="{9D8B030D-6E8A-4147-A177-3AD203B41FA5}">
                      <a16:colId xmlns:a16="http://schemas.microsoft.com/office/drawing/2014/main" xmlns="" val="3262451733"/>
                    </a:ext>
                  </a:extLst>
                </a:gridCol>
                <a:gridCol w="1210372"/>
              </a:tblGrid>
              <a:tr h="240850">
                <a:tc rowSpan="3">
                  <a:txBody>
                    <a:bodyPr/>
                    <a:lstStyle/>
                    <a:p>
                      <a:pPr algn="ctr"/>
                      <a:r>
                        <a:rPr lang="en-CA" sz="1200" dirty="0" smtClean="0"/>
                        <a:t>Frame Type</a:t>
                      </a:r>
                      <a:endParaRPr lang="en-CA" sz="1200" dirty="0"/>
                    </a:p>
                  </a:txBody>
                  <a:tcPr/>
                </a:tc>
                <a:tc rowSpan="3">
                  <a:txBody>
                    <a:bodyPr/>
                    <a:lstStyle/>
                    <a:p>
                      <a:pPr algn="ctr"/>
                      <a:r>
                        <a:rPr lang="en-CA" sz="1200" dirty="0"/>
                        <a:t>Direction</a:t>
                      </a:r>
                    </a:p>
                  </a:txBody>
                  <a:tcPr/>
                </a:tc>
                <a:tc gridSpan="4">
                  <a:txBody>
                    <a:bodyPr/>
                    <a:lstStyle/>
                    <a:p>
                      <a:pPr algn="ctr"/>
                      <a:r>
                        <a:rPr lang="en-CA" sz="1200" dirty="0" smtClean="0"/>
                        <a:t>AAD</a:t>
                      </a:r>
                      <a:endParaRPr lang="en-CA" sz="1200" dirty="0"/>
                    </a:p>
                  </a:txBody>
                  <a:tcPr/>
                </a:tc>
                <a:tc hMerge="1">
                  <a:txBody>
                    <a:bodyPr/>
                    <a:lstStyle/>
                    <a:p>
                      <a:pPr algn="ctr"/>
                      <a:endParaRPr lang="en-CA" dirty="0"/>
                    </a:p>
                  </a:txBody>
                  <a:tcPr/>
                </a:tc>
                <a:tc hMerge="1">
                  <a:txBody>
                    <a:bodyPr/>
                    <a:lstStyle/>
                    <a:p>
                      <a:pPr algn="ctr"/>
                      <a:endParaRPr lang="en-CA" dirty="0"/>
                    </a:p>
                  </a:txBody>
                  <a:tcPr/>
                </a:tc>
                <a:tc hMerge="1">
                  <a:txBody>
                    <a:bodyPr/>
                    <a:lstStyle/>
                    <a:p>
                      <a:pPr algn="ctr"/>
                      <a:endParaRPr lang="en-CA" sz="1200" dirty="0"/>
                    </a:p>
                  </a:txBody>
                  <a:tcPr/>
                </a:tc>
                <a:extLst>
                  <a:ext uri="{0D108BD9-81ED-4DB2-BD59-A6C34878D82A}">
                    <a16:rowId xmlns:a16="http://schemas.microsoft.com/office/drawing/2014/main" xmlns="" val="1007955361"/>
                  </a:ext>
                </a:extLst>
              </a:tr>
              <a:tr h="240850">
                <a:tc vMerge="1">
                  <a:txBody>
                    <a:bodyPr/>
                    <a:lstStyle/>
                    <a:p>
                      <a:endParaRPr lang="zh-CN" altLang="en-US"/>
                    </a:p>
                  </a:txBody>
                  <a:tcPr/>
                </a:tc>
                <a:tc vMerge="1">
                  <a:txBody>
                    <a:bodyPr/>
                    <a:lstStyle/>
                    <a:p>
                      <a:endParaRPr lang="zh-CN" altLang="en-US"/>
                    </a:p>
                  </a:txBody>
                  <a:tcPr/>
                </a:tc>
                <a:tc rowSpan="2">
                  <a:txBody>
                    <a:bodyPr/>
                    <a:lstStyle/>
                    <a:p>
                      <a:pPr algn="ctr"/>
                      <a:r>
                        <a:rPr lang="en-CA" sz="1200" dirty="0"/>
                        <a:t>A1</a:t>
                      </a:r>
                    </a:p>
                  </a:txBody>
                  <a:tcPr/>
                </a:tc>
                <a:tc rowSpan="2">
                  <a:txBody>
                    <a:bodyPr/>
                    <a:lstStyle/>
                    <a:p>
                      <a:pPr algn="ctr"/>
                      <a:r>
                        <a:rPr lang="en-CA" sz="1200" dirty="0"/>
                        <a:t>A2</a:t>
                      </a:r>
                    </a:p>
                  </a:txBody>
                  <a:tcPr/>
                </a:tc>
                <a:tc gridSpan="2">
                  <a:txBody>
                    <a:bodyPr/>
                    <a:lstStyle/>
                    <a:p>
                      <a:pPr algn="ctr"/>
                      <a:r>
                        <a:rPr lang="en-CA" sz="1200" dirty="0"/>
                        <a:t>A3</a:t>
                      </a:r>
                    </a:p>
                  </a:txBody>
                  <a:tcPr/>
                </a:tc>
                <a:tc hMerge="1">
                  <a:txBody>
                    <a:bodyPr/>
                    <a:lstStyle/>
                    <a:p>
                      <a:pPr algn="ctr"/>
                      <a:endParaRPr lang="en-CA" sz="1200" dirty="0"/>
                    </a:p>
                  </a:txBody>
                  <a:tcPr/>
                </a:tc>
              </a:tr>
              <a:tr h="240850">
                <a:tc vMerge="1">
                  <a:txBody>
                    <a:bodyPr/>
                    <a:lstStyle/>
                    <a:p>
                      <a:pPr algn="ctr"/>
                      <a:endParaRPr lang="en-CA" sz="1200" dirty="0"/>
                    </a:p>
                  </a:txBody>
                  <a:tcPr/>
                </a:tc>
                <a:tc vMerge="1">
                  <a:txBody>
                    <a:bodyPr/>
                    <a:lstStyle/>
                    <a:p>
                      <a:pPr algn="ctr"/>
                      <a:endParaRPr lang="en-CA" sz="1200" dirty="0"/>
                    </a:p>
                  </a:txBody>
                  <a:tcPr/>
                </a:tc>
                <a:tc vMerge="1">
                  <a:txBody>
                    <a:bodyPr/>
                    <a:lstStyle/>
                    <a:p>
                      <a:pPr algn="ctr"/>
                      <a:endParaRPr lang="en-CA" sz="1200" dirty="0"/>
                    </a:p>
                  </a:txBody>
                  <a:tcPr/>
                </a:tc>
                <a:tc vMerge="1">
                  <a:txBody>
                    <a:bodyPr/>
                    <a:lstStyle/>
                    <a:p>
                      <a:pPr algn="ctr"/>
                      <a:endParaRPr lang="en-CA" sz="1200" dirty="0"/>
                    </a:p>
                  </a:txBody>
                  <a:tcPr/>
                </a:tc>
                <a:tc>
                  <a:txBody>
                    <a:bodyPr/>
                    <a:lstStyle/>
                    <a:p>
                      <a:pPr algn="ctr"/>
                      <a:r>
                        <a:rPr lang="en-CA" sz="1200" dirty="0" smtClean="0"/>
                        <a:t>MSDU</a:t>
                      </a:r>
                      <a:endParaRPr lang="en-CA" sz="1200" dirty="0"/>
                    </a:p>
                  </a:txBody>
                  <a:tcPr/>
                </a:tc>
                <a:tc>
                  <a:txBody>
                    <a:bodyPr/>
                    <a:lstStyle/>
                    <a:p>
                      <a:pPr algn="ctr"/>
                      <a:r>
                        <a:rPr lang="en-CA" sz="1200" dirty="0" smtClean="0"/>
                        <a:t>A-MSDU</a:t>
                      </a:r>
                      <a:endParaRPr lang="en-CA" sz="1200" dirty="0"/>
                    </a:p>
                  </a:txBody>
                  <a:tcPr/>
                </a:tc>
              </a:tr>
              <a:tr h="445115">
                <a:tc rowSpan="2">
                  <a:txBody>
                    <a:bodyPr/>
                    <a:lstStyle/>
                    <a:p>
                      <a:pPr algn="ctr"/>
                      <a:r>
                        <a:rPr lang="en-CA" sz="1200" dirty="0" smtClean="0">
                          <a:solidFill>
                            <a:schemeClr val="tx1"/>
                          </a:solidFill>
                        </a:rPr>
                        <a:t>Unicast data frame</a:t>
                      </a:r>
                      <a:endParaRPr lang="en-CA" sz="1200" dirty="0">
                        <a:solidFill>
                          <a:schemeClr val="tx1"/>
                        </a:solidFill>
                      </a:endParaRPr>
                    </a:p>
                  </a:txBody>
                  <a:tcPr/>
                </a:tc>
                <a:tc>
                  <a:txBody>
                    <a:bodyPr/>
                    <a:lstStyle/>
                    <a:p>
                      <a:pPr algn="ctr"/>
                      <a:r>
                        <a:rPr lang="en-CA" sz="1200" dirty="0" smtClean="0"/>
                        <a:t>DL</a:t>
                      </a:r>
                      <a:endParaRPr lang="en-CA" sz="1200" dirty="0"/>
                    </a:p>
                  </a:txBody>
                  <a:tcPr/>
                </a:tc>
                <a:tc>
                  <a:txBody>
                    <a:bodyPr/>
                    <a:lstStyle/>
                    <a:p>
                      <a:pPr algn="ctr"/>
                      <a:r>
                        <a:rPr lang="en-CA" sz="1200" dirty="0" smtClean="0"/>
                        <a:t>Non-AP</a:t>
                      </a:r>
                      <a:r>
                        <a:rPr lang="en-CA" sz="1200" baseline="0" dirty="0" smtClean="0"/>
                        <a:t> MLD MAC Address</a:t>
                      </a:r>
                      <a:endParaRPr lang="en-CA" sz="1200" dirty="0"/>
                    </a:p>
                  </a:txBody>
                  <a:tcPr/>
                </a:tc>
                <a:tc>
                  <a:txBody>
                    <a:bodyPr/>
                    <a:lstStyle/>
                    <a:p>
                      <a:pPr algn="ctr"/>
                      <a:r>
                        <a:rPr lang="en-CA" sz="1200" dirty="0" smtClean="0"/>
                        <a:t>AP MLD MAC Address</a:t>
                      </a:r>
                      <a:endParaRPr lang="en-CA" sz="1200" dirty="0"/>
                    </a:p>
                  </a:txBody>
                  <a:tcPr/>
                </a:tc>
                <a:tc>
                  <a:txBody>
                    <a:bodyPr/>
                    <a:lstStyle/>
                    <a:p>
                      <a:pPr algn="ctr"/>
                      <a:r>
                        <a:rPr lang="en-CA" sz="1200" dirty="0" smtClean="0"/>
                        <a:t>SA</a:t>
                      </a:r>
                      <a:endParaRPr lang="en-CA"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200" dirty="0" smtClean="0"/>
                        <a:t>AP MLD MAC Address</a:t>
                      </a:r>
                    </a:p>
                  </a:txBody>
                  <a:tcPr/>
                </a:tc>
                <a:extLst>
                  <a:ext uri="{0D108BD9-81ED-4DB2-BD59-A6C34878D82A}">
                    <a16:rowId xmlns:a16="http://schemas.microsoft.com/office/drawing/2014/main" xmlns="" val="2628838523"/>
                  </a:ext>
                </a:extLst>
              </a:tr>
              <a:tr h="445115">
                <a:tc vMerge="1">
                  <a:txBody>
                    <a:bodyPr/>
                    <a:lstStyle/>
                    <a:p>
                      <a:pPr algn="ctr"/>
                      <a:endParaRPr lang="en-CA" dirty="0"/>
                    </a:p>
                  </a:txBody>
                  <a:tcPr/>
                </a:tc>
                <a:tc>
                  <a:txBody>
                    <a:bodyPr/>
                    <a:lstStyle/>
                    <a:p>
                      <a:pPr algn="ctr"/>
                      <a:r>
                        <a:rPr lang="en-CA" sz="1200" dirty="0" smtClean="0"/>
                        <a:t>UL</a:t>
                      </a:r>
                      <a:endParaRPr lang="en-CA"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200" dirty="0" smtClean="0"/>
                        <a:t>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200" dirty="0" smtClean="0"/>
                        <a:t>Non-AP</a:t>
                      </a:r>
                      <a:r>
                        <a:rPr lang="en-CA" altLang="zh-CN" sz="1200" baseline="0" dirty="0" smtClean="0"/>
                        <a:t> MLD MAC Address</a:t>
                      </a:r>
                      <a:endParaRPr lang="en-CA" altLang="zh-CN" sz="1200" dirty="0" smtClean="0"/>
                    </a:p>
                  </a:txBody>
                  <a:tcPr/>
                </a:tc>
                <a:tc>
                  <a:txBody>
                    <a:bodyPr/>
                    <a:lstStyle/>
                    <a:p>
                      <a:pPr algn="ctr"/>
                      <a:r>
                        <a:rPr lang="en-CA" sz="1200" dirty="0" smtClean="0"/>
                        <a:t>DA</a:t>
                      </a:r>
                      <a:endParaRPr lang="en-CA"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200" dirty="0" smtClean="0"/>
                        <a:t>AP MLD MAC Address</a:t>
                      </a:r>
                    </a:p>
                  </a:txBody>
                  <a:tcPr/>
                </a:tc>
                <a:extLst>
                  <a:ext uri="{0D108BD9-81ED-4DB2-BD59-A6C34878D82A}">
                    <a16:rowId xmlns:a16="http://schemas.microsoft.com/office/drawing/2014/main" xmlns="" val="442370675"/>
                  </a:ext>
                </a:extLst>
              </a:tr>
            </a:tbl>
          </a:graphicData>
        </a:graphic>
      </p:graphicFrame>
    </p:spTree>
    <p:extLst>
      <p:ext uri="{BB962C8B-B14F-4D97-AF65-F5344CB8AC3E}">
        <p14:creationId xmlns:p14="http://schemas.microsoft.com/office/powerpoint/2010/main" val="417632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Technical Problem</a:t>
            </a:r>
            <a:endParaRPr lang="zh-CN" altLang="en-US" dirty="0"/>
          </a:p>
        </p:txBody>
      </p:sp>
      <p:sp>
        <p:nvSpPr>
          <p:cNvPr id="3" name="内容占位符 2"/>
          <p:cNvSpPr>
            <a:spLocks noGrp="1"/>
          </p:cNvSpPr>
          <p:nvPr>
            <p:ph idx="1"/>
          </p:nvPr>
        </p:nvSpPr>
        <p:spPr>
          <a:xfrm>
            <a:off x="684213" y="1989138"/>
            <a:ext cx="7772400" cy="4248174"/>
          </a:xfrm>
        </p:spPr>
        <p:txBody>
          <a:bodyPr/>
          <a:lstStyle/>
          <a:p>
            <a:r>
              <a:rPr lang="en-US" altLang="zh-CN" dirty="0" smtClean="0">
                <a:ea typeface="+mn-lt"/>
                <a:cs typeface="+mn-lt"/>
              </a:rPr>
              <a:t>In </a:t>
            </a:r>
            <a:r>
              <a:rPr lang="en-US" altLang="zh-CN" dirty="0">
                <a:ea typeface="+mn-lt"/>
                <a:cs typeface="+mn-lt"/>
              </a:rPr>
              <a:t>the base 802.11 standard, the addressing of unicast management frames is as follows:</a:t>
            </a:r>
          </a:p>
          <a:p>
            <a:pPr lvl="1"/>
            <a:r>
              <a:rPr lang="en-US" altLang="zh-CN" sz="1882" dirty="0">
                <a:ea typeface="+mn-lt"/>
                <a:cs typeface="+mn-lt"/>
              </a:rPr>
              <a:t>A1 = </a:t>
            </a:r>
            <a:r>
              <a:rPr lang="en-US" altLang="zh-CN" sz="1882" dirty="0" smtClean="0">
                <a:ea typeface="+mn-lt"/>
                <a:cs typeface="+mn-lt"/>
              </a:rPr>
              <a:t>RA/DA, </a:t>
            </a:r>
            <a:r>
              <a:rPr lang="en-US" altLang="zh-CN" sz="1882" dirty="0">
                <a:ea typeface="+mn-lt"/>
                <a:cs typeface="+mn-lt"/>
              </a:rPr>
              <a:t>A2 = </a:t>
            </a:r>
            <a:r>
              <a:rPr lang="en-US" altLang="zh-CN" sz="1882" dirty="0" smtClean="0">
                <a:ea typeface="+mn-lt"/>
                <a:cs typeface="+mn-lt"/>
              </a:rPr>
              <a:t>TA/SA, </a:t>
            </a:r>
            <a:r>
              <a:rPr lang="en-US" altLang="zh-CN" sz="1882" dirty="0">
                <a:ea typeface="+mn-lt"/>
                <a:cs typeface="+mn-lt"/>
              </a:rPr>
              <a:t>A3= </a:t>
            </a:r>
            <a:r>
              <a:rPr lang="en-US" altLang="zh-CN" sz="1882" dirty="0" smtClean="0">
                <a:ea typeface="+mn-lt"/>
                <a:cs typeface="+mn-lt"/>
              </a:rPr>
              <a:t>BSSID</a:t>
            </a:r>
            <a:endParaRPr lang="en-US" altLang="zh-CN" sz="1882" dirty="0">
              <a:ea typeface="+mn-lt"/>
              <a:cs typeface="+mn-lt"/>
            </a:endParaRPr>
          </a:p>
          <a:p>
            <a:r>
              <a:rPr lang="en-US" altLang="zh-CN" dirty="0" smtClean="0">
                <a:ea typeface="+mn-lt"/>
                <a:cs typeface="+mn-lt"/>
              </a:rPr>
              <a:t>In the multi-link </a:t>
            </a:r>
            <a:r>
              <a:rPr lang="en-US" altLang="zh-CN" dirty="0">
                <a:ea typeface="+mn-lt"/>
                <a:cs typeface="+mn-lt"/>
              </a:rPr>
              <a:t>operation (MLO), the legacy </a:t>
            </a:r>
            <a:r>
              <a:rPr lang="en-US" altLang="zh-CN" dirty="0" smtClean="0">
                <a:ea typeface="+mn-lt"/>
                <a:cs typeface="+mn-lt"/>
              </a:rPr>
              <a:t>AP </a:t>
            </a:r>
            <a:r>
              <a:rPr lang="en-US" altLang="zh-CN" dirty="0">
                <a:ea typeface="+mn-lt"/>
                <a:cs typeface="+mn-lt"/>
              </a:rPr>
              <a:t>is split into two logical entities (an affiliated </a:t>
            </a:r>
            <a:r>
              <a:rPr lang="en-US" altLang="zh-CN" dirty="0" smtClean="0">
                <a:ea typeface="+mn-lt"/>
                <a:cs typeface="+mn-lt"/>
              </a:rPr>
              <a:t>AP </a:t>
            </a:r>
            <a:r>
              <a:rPr lang="en-US" altLang="zh-CN" dirty="0">
                <a:ea typeface="+mn-lt"/>
                <a:cs typeface="+mn-lt"/>
              </a:rPr>
              <a:t>and an AP MLD), with security management in the AP MLD.</a:t>
            </a:r>
          </a:p>
          <a:p>
            <a:r>
              <a:rPr lang="en-US" altLang="zh-CN" dirty="0">
                <a:ea typeface="+mn-lt"/>
                <a:cs typeface="+mn-lt"/>
              </a:rPr>
              <a:t>The addressing of </a:t>
            </a:r>
            <a:r>
              <a:rPr lang="en-US" altLang="zh-CN" dirty="0" smtClean="0">
                <a:ea typeface="+mn-lt"/>
                <a:cs typeface="+mn-lt"/>
              </a:rPr>
              <a:t>the unicast </a:t>
            </a:r>
            <a:r>
              <a:rPr lang="en-US" altLang="zh-CN" dirty="0">
                <a:ea typeface="+mn-lt"/>
                <a:cs typeface="+mn-lt"/>
              </a:rPr>
              <a:t>management </a:t>
            </a:r>
            <a:r>
              <a:rPr lang="en-US" altLang="zh-CN" dirty="0" smtClean="0">
                <a:ea typeface="+mn-lt"/>
                <a:cs typeface="+mn-lt"/>
              </a:rPr>
              <a:t>frame </a:t>
            </a:r>
            <a:r>
              <a:rPr lang="en-US" altLang="zh-CN" dirty="0">
                <a:ea typeface="+mn-lt"/>
                <a:cs typeface="+mn-lt"/>
              </a:rPr>
              <a:t>is no longer correct, as the existing base 802.11 scheme indicates that frames may be directed to the affiliated AP, which does not manage security and therefore management frames cannot be encoded or decoded</a:t>
            </a:r>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467989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CA" altLang="en-US" dirty="0">
                <a:cs typeface="Times New Roman"/>
              </a:rPr>
              <a:t>Technical Problem</a:t>
            </a:r>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a:p>
        </p:txBody>
      </p:sp>
      <p:sp>
        <p:nvSpPr>
          <p:cNvPr id="6" name="Rectangle 8">
            <a:extLst>
              <a:ext uri="{FF2B5EF4-FFF2-40B4-BE49-F238E27FC236}">
                <a16:creationId xmlns:a16="http://schemas.microsoft.com/office/drawing/2014/main" xmlns="" id="{450E8EC6-8DC2-4B7C-936E-48D947ABAD8A}"/>
              </a:ext>
            </a:extLst>
          </p:cNvPr>
          <p:cNvSpPr/>
          <p:nvPr/>
        </p:nvSpPr>
        <p:spPr bwMode="auto">
          <a:xfrm>
            <a:off x="3726926" y="1891357"/>
            <a:ext cx="1511300" cy="647700"/>
          </a:xfrm>
          <a:prstGeom prst="rect">
            <a:avLst/>
          </a:prstGeom>
          <a:solidFill>
            <a:srgbClr val="30B5C5">
              <a:lumMod val="20000"/>
              <a:lumOff val="80000"/>
            </a:srgbClr>
          </a:solidFill>
          <a:ln w="12700" cap="flat" cmpd="sng" algn="ctr">
            <a:solidFill>
              <a:srgbClr val="1D1D1A"/>
            </a:solidFill>
            <a:prstDash val="solid"/>
            <a:round/>
            <a:headEnd type="none" w="sm" len="sm"/>
            <a:tailEnd type="none" w="sm" len="sm"/>
          </a:ln>
          <a:effectLst/>
        </p:spPr>
        <p:txBody>
          <a:bodyPr lIns="91440" tIns="45720" rIns="91440" bIns="45720" anchor="ct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a:ln>
                  <a:noFill/>
                </a:ln>
                <a:solidFill>
                  <a:srgbClr val="1D1D1A"/>
                </a:solidFill>
                <a:effectLst/>
                <a:uLnTx/>
                <a:uFillTx/>
                <a:latin typeface="Calibri"/>
                <a:cs typeface="Calibri"/>
              </a:rPr>
              <a:t>AP MLD</a:t>
            </a:r>
            <a:endParaRPr kumimoji="0" lang="en-US" sz="1800" b="0" i="0" u="none" strike="noStrike" kern="0" cap="none" spc="0" normalizeH="0" baseline="0" noProof="0">
              <a:ln>
                <a:noFill/>
              </a:ln>
              <a:solidFill>
                <a:srgbClr val="1D1D1A"/>
              </a:solidFill>
              <a:effectLst/>
              <a:uLnTx/>
              <a:uFillTx/>
              <a:latin typeface="Arial" panose="020B0604020202020204"/>
            </a:endParaRPr>
          </a:p>
        </p:txBody>
      </p:sp>
      <p:sp>
        <p:nvSpPr>
          <p:cNvPr id="7" name="Rectangle 9">
            <a:extLst>
              <a:ext uri="{FF2B5EF4-FFF2-40B4-BE49-F238E27FC236}">
                <a16:creationId xmlns:a16="http://schemas.microsoft.com/office/drawing/2014/main" xmlns="" id="{1C42CDB1-EC99-483A-9A43-71734EE86DD8}"/>
              </a:ext>
            </a:extLst>
          </p:cNvPr>
          <p:cNvSpPr/>
          <p:nvPr/>
        </p:nvSpPr>
        <p:spPr bwMode="auto">
          <a:xfrm>
            <a:off x="3203848" y="2708920"/>
            <a:ext cx="941387" cy="647700"/>
          </a:xfrm>
          <a:prstGeom prst="rect">
            <a:avLst/>
          </a:prstGeom>
          <a:solidFill>
            <a:srgbClr val="30B5C5">
              <a:lumMod val="20000"/>
              <a:lumOff val="80000"/>
            </a:srgbClr>
          </a:solidFill>
          <a:ln w="12700" cap="flat" cmpd="sng" algn="ctr">
            <a:solidFill>
              <a:srgbClr val="1D1D1A"/>
            </a:solidFill>
            <a:prstDash val="solid"/>
            <a:round/>
            <a:headEnd type="none" w="sm" len="sm"/>
            <a:tailEnd type="none" w="sm" len="sm"/>
          </a:ln>
          <a:effectLst/>
        </p:spPr>
        <p:txBody>
          <a:bodyPr lIns="91440" tIns="45720" rIns="91440" bIns="45720" anchor="ct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dirty="0">
                <a:ln>
                  <a:noFill/>
                </a:ln>
                <a:solidFill>
                  <a:srgbClr val="1D1D1A"/>
                </a:solidFill>
                <a:effectLst/>
                <a:uLnTx/>
                <a:uFillTx/>
                <a:latin typeface="Calibri"/>
                <a:cs typeface="Calibri"/>
              </a:rPr>
              <a:t>2.4 GHz </a:t>
            </a:r>
            <a:r>
              <a:rPr kumimoji="0" lang="en-CA" sz="1600" b="1" i="0" u="none" strike="noStrike" kern="0" cap="none" spc="0" normalizeH="0" baseline="0" noProof="0">
                <a:ln>
                  <a:noFill/>
                </a:ln>
                <a:solidFill>
                  <a:srgbClr val="1D1D1A"/>
                </a:solidFill>
                <a:effectLst/>
                <a:uLnTx/>
                <a:uFillTx/>
                <a:latin typeface="Calibri"/>
                <a:cs typeface="Calibri"/>
              </a:rPr>
              <a:t>AP-1</a:t>
            </a:r>
          </a:p>
        </p:txBody>
      </p:sp>
      <p:sp>
        <p:nvSpPr>
          <p:cNvPr id="8" name="Rectangle 10">
            <a:extLst>
              <a:ext uri="{FF2B5EF4-FFF2-40B4-BE49-F238E27FC236}">
                <a16:creationId xmlns:a16="http://schemas.microsoft.com/office/drawing/2014/main" xmlns="" id="{EC08023D-719B-4FDE-AE31-B530AAE2C286}"/>
              </a:ext>
            </a:extLst>
          </p:cNvPr>
          <p:cNvSpPr/>
          <p:nvPr/>
        </p:nvSpPr>
        <p:spPr bwMode="auto">
          <a:xfrm>
            <a:off x="4768326" y="2708920"/>
            <a:ext cx="941388" cy="647700"/>
          </a:xfrm>
          <a:prstGeom prst="rect">
            <a:avLst/>
          </a:prstGeom>
          <a:solidFill>
            <a:srgbClr val="30B5C5">
              <a:lumMod val="20000"/>
              <a:lumOff val="80000"/>
            </a:srgbClr>
          </a:solidFill>
          <a:ln w="12700" cap="flat" cmpd="sng" algn="ctr">
            <a:solidFill>
              <a:srgbClr val="1D1D1A"/>
            </a:solidFill>
            <a:prstDash val="solid"/>
            <a:round/>
            <a:headEnd type="none" w="sm" len="sm"/>
            <a:tailEnd type="none" w="sm" len="sm"/>
          </a:ln>
          <a:effectLst/>
        </p:spPr>
        <p:txBody>
          <a:bodyPr lIns="91440" tIns="45720" rIns="91440" bIns="45720" anchor="ctr"/>
          <a:lstStyle/>
          <a:p>
            <a:pPr marL="0" marR="0" lvl="0" indent="0" algn="ctr" defTabSz="914478" eaLnBrk="1" fontAlgn="auto" latinLnBrk="0" hangingPunct="1">
              <a:lnSpc>
                <a:spcPct val="100000"/>
              </a:lnSpc>
              <a:spcBef>
                <a:spcPts val="0"/>
              </a:spcBef>
              <a:spcAft>
                <a:spcPts val="0"/>
              </a:spcAft>
              <a:buClrTx/>
              <a:buSzTx/>
              <a:buFontTx/>
              <a:buNone/>
              <a:tabLst/>
              <a:defRPr/>
            </a:pPr>
            <a:endParaRPr kumimoji="0" lang="en-CA" sz="1600" b="1" i="0" u="none" strike="noStrike" kern="0" cap="none" spc="0" normalizeH="0" baseline="0" noProof="0">
              <a:ln>
                <a:noFill/>
              </a:ln>
              <a:solidFill>
                <a:srgbClr val="1D1D1A"/>
              </a:solidFill>
              <a:effectLst/>
              <a:uLnTx/>
              <a:uFillTx/>
              <a:latin typeface="Calibri"/>
              <a:cs typeface="Calibri"/>
            </a:endParaRPr>
          </a:p>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dirty="0">
                <a:ln>
                  <a:noFill/>
                </a:ln>
                <a:solidFill>
                  <a:srgbClr val="1D1D1A"/>
                </a:solidFill>
                <a:effectLst/>
                <a:uLnTx/>
                <a:uFillTx/>
                <a:latin typeface="Calibri"/>
                <a:cs typeface="Calibri"/>
              </a:rPr>
              <a:t>5 GHz </a:t>
            </a:r>
            <a:endParaRPr kumimoji="0" lang="en-US" sz="1800" b="0" i="0" u="none" strike="noStrike" kern="0" cap="none" spc="0" normalizeH="0" baseline="0" noProof="0" dirty="0">
              <a:ln>
                <a:noFill/>
              </a:ln>
              <a:solidFill>
                <a:srgbClr val="1D1D1A"/>
              </a:solidFill>
              <a:effectLst/>
              <a:uLnTx/>
              <a:uFillTx/>
              <a:latin typeface="Calibri"/>
              <a:cs typeface="Calibri"/>
            </a:endParaRPr>
          </a:p>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a:ln>
                  <a:noFill/>
                </a:ln>
                <a:solidFill>
                  <a:srgbClr val="1D1D1A"/>
                </a:solidFill>
                <a:effectLst/>
                <a:uLnTx/>
                <a:uFillTx/>
                <a:latin typeface="Calibri"/>
                <a:cs typeface="Calibri"/>
              </a:rPr>
              <a:t>AP-2</a:t>
            </a:r>
            <a:endParaRPr kumimoji="0" lang="en-CA" sz="1800" b="0" i="0" u="none" strike="noStrike" kern="0" cap="none" spc="0" normalizeH="0" baseline="0" noProof="0">
              <a:ln>
                <a:noFill/>
              </a:ln>
              <a:solidFill>
                <a:srgbClr val="1D1D1A"/>
              </a:solidFill>
              <a:effectLst/>
              <a:uLnTx/>
              <a:uFillTx/>
              <a:latin typeface="Calibri"/>
              <a:cs typeface="Calibri"/>
            </a:endParaRPr>
          </a:p>
          <a:p>
            <a:pPr marL="0" marR="0" lvl="0" indent="0" algn="ctr" defTabSz="914478" eaLnBrk="1" fontAlgn="auto" latinLnBrk="0" hangingPunct="1">
              <a:lnSpc>
                <a:spcPct val="100000"/>
              </a:lnSpc>
              <a:spcBef>
                <a:spcPts val="0"/>
              </a:spcBef>
              <a:spcAft>
                <a:spcPts val="0"/>
              </a:spcAft>
              <a:buClrTx/>
              <a:buSzTx/>
              <a:buFontTx/>
              <a:buNone/>
              <a:tabLst/>
              <a:defRPr/>
            </a:pPr>
            <a:endParaRPr kumimoji="0" lang="en-CA" sz="1400" b="1" i="0" u="none" strike="noStrike" kern="0" cap="none" spc="0" normalizeH="0" baseline="0" noProof="0">
              <a:ln>
                <a:noFill/>
              </a:ln>
              <a:solidFill>
                <a:srgbClr val="1D1D1A"/>
              </a:solidFill>
              <a:effectLst/>
              <a:uLnTx/>
              <a:uFillTx/>
              <a:latin typeface="Calibri" panose="020F0502020204030204" pitchFamily="34" charset="0"/>
              <a:cs typeface="Calibri" panose="020F0502020204030204" pitchFamily="34" charset="0"/>
            </a:endParaRPr>
          </a:p>
        </p:txBody>
      </p:sp>
      <p:cxnSp>
        <p:nvCxnSpPr>
          <p:cNvPr id="9" name="Connector: Elbow 25">
            <a:extLst>
              <a:ext uri="{FF2B5EF4-FFF2-40B4-BE49-F238E27FC236}">
                <a16:creationId xmlns:a16="http://schemas.microsoft.com/office/drawing/2014/main" xmlns="" id="{AD9E52ED-3962-4A56-9A30-B65149D3E713}"/>
              </a:ext>
            </a:extLst>
          </p:cNvPr>
          <p:cNvCxnSpPr>
            <a:cxnSpLocks noChangeShapeType="1"/>
          </p:cNvCxnSpPr>
          <p:nvPr/>
        </p:nvCxnSpPr>
        <p:spPr bwMode="auto">
          <a:xfrm rot="5400000">
            <a:off x="3993629" y="2219971"/>
            <a:ext cx="169863" cy="808035"/>
          </a:xfrm>
          <a:prstGeom prst="bentConnector3">
            <a:avLst>
              <a:gd name="adj1" fmla="val 50000"/>
            </a:avLst>
          </a:prstGeom>
          <a:noFill/>
          <a:ln w="12700" algn="ctr">
            <a:solidFill>
              <a:srgbClr val="1D1D1A"/>
            </a:solidFill>
            <a:round/>
            <a:headEnd type="none" w="sm" len="sm"/>
            <a:tailEnd type="none" w="sm" len="sm"/>
          </a:ln>
          <a:extLst>
            <a:ext uri="{909E8E84-426E-40DD-AFC4-6F175D3DCCD1}">
              <a14:hiddenFill xmlns:a14="http://schemas.microsoft.com/office/drawing/2010/main">
                <a:noFill/>
              </a14:hiddenFill>
            </a:ext>
          </a:extLst>
        </p:spPr>
      </p:cxnSp>
      <p:cxnSp>
        <p:nvCxnSpPr>
          <p:cNvPr id="10" name="Connector: Elbow 27">
            <a:extLst>
              <a:ext uri="{FF2B5EF4-FFF2-40B4-BE49-F238E27FC236}">
                <a16:creationId xmlns:a16="http://schemas.microsoft.com/office/drawing/2014/main" xmlns="" id="{F3E68F33-B3EC-4387-8301-89784DE70418}"/>
              </a:ext>
            </a:extLst>
          </p:cNvPr>
          <p:cNvCxnSpPr>
            <a:cxnSpLocks noChangeShapeType="1"/>
          </p:cNvCxnSpPr>
          <p:nvPr/>
        </p:nvCxnSpPr>
        <p:spPr bwMode="auto">
          <a:xfrm rot="16200000" flipH="1">
            <a:off x="4775471" y="2246164"/>
            <a:ext cx="169863" cy="756444"/>
          </a:xfrm>
          <a:prstGeom prst="bentConnector3">
            <a:avLst>
              <a:gd name="adj1" fmla="val 50000"/>
            </a:avLst>
          </a:prstGeom>
          <a:noFill/>
          <a:ln w="12700" algn="ctr">
            <a:solidFill>
              <a:srgbClr val="1D1D1A"/>
            </a:solidFill>
            <a:round/>
            <a:headEnd type="none" w="sm" len="sm"/>
            <a:tailEnd type="none" w="sm" len="sm"/>
          </a:ln>
          <a:extLst>
            <a:ext uri="{909E8E84-426E-40DD-AFC4-6F175D3DCCD1}">
              <a14:hiddenFill xmlns:a14="http://schemas.microsoft.com/office/drawing/2010/main">
                <a:noFill/>
              </a14:hiddenFill>
            </a:ext>
          </a:extLst>
        </p:spPr>
      </p:cxnSp>
      <p:sp>
        <p:nvSpPr>
          <p:cNvPr id="11" name="Rectangle 35">
            <a:extLst>
              <a:ext uri="{FF2B5EF4-FFF2-40B4-BE49-F238E27FC236}">
                <a16:creationId xmlns:a16="http://schemas.microsoft.com/office/drawing/2014/main" xmlns="" id="{B71D2E89-DE63-493E-8E90-C822151FDE2D}"/>
              </a:ext>
            </a:extLst>
          </p:cNvPr>
          <p:cNvSpPr/>
          <p:nvPr/>
        </p:nvSpPr>
        <p:spPr bwMode="auto">
          <a:xfrm>
            <a:off x="3215285" y="5247332"/>
            <a:ext cx="2398712" cy="647700"/>
          </a:xfrm>
          <a:prstGeom prst="rect">
            <a:avLst/>
          </a:prstGeom>
          <a:solidFill>
            <a:srgbClr val="30B5C5">
              <a:lumMod val="20000"/>
              <a:lumOff val="80000"/>
            </a:srgbClr>
          </a:solidFill>
          <a:ln w="12700" cap="flat" cmpd="sng" algn="ctr">
            <a:solidFill>
              <a:srgbClr val="1D1D1A"/>
            </a:solidFill>
            <a:prstDash val="solid"/>
            <a:round/>
            <a:headEnd type="none" w="sm" len="sm"/>
            <a:tailEnd type="none" w="sm" len="sm"/>
          </a:ln>
          <a:effectLst/>
        </p:spPr>
        <p:txBody>
          <a:bodyPr lIns="91440" tIns="45720" rIns="91440" bIns="45720" anchor="ct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a:ln>
                  <a:noFill/>
                </a:ln>
                <a:solidFill>
                  <a:srgbClr val="1D1D1A"/>
                </a:solidFill>
                <a:effectLst/>
                <a:uLnTx/>
                <a:uFillTx/>
                <a:latin typeface="Calibri" panose="020F0502020204030204" pitchFamily="34" charset="0"/>
                <a:cs typeface="Calibri" panose="020F0502020204030204" pitchFamily="34" charset="0"/>
              </a:rPr>
              <a:t>Non-AP MLD</a:t>
            </a:r>
          </a:p>
        </p:txBody>
      </p:sp>
      <p:sp>
        <p:nvSpPr>
          <p:cNvPr id="12" name="Rectangle 36">
            <a:extLst>
              <a:ext uri="{FF2B5EF4-FFF2-40B4-BE49-F238E27FC236}">
                <a16:creationId xmlns:a16="http://schemas.microsoft.com/office/drawing/2014/main" xmlns="" id="{53BAE8AD-A1F2-4328-91AE-55A8AB77CCC8}"/>
              </a:ext>
            </a:extLst>
          </p:cNvPr>
          <p:cNvSpPr/>
          <p:nvPr/>
        </p:nvSpPr>
        <p:spPr bwMode="auto">
          <a:xfrm>
            <a:off x="3216873" y="4339003"/>
            <a:ext cx="930183" cy="716055"/>
          </a:xfrm>
          <a:prstGeom prst="rect">
            <a:avLst/>
          </a:prstGeom>
          <a:solidFill>
            <a:srgbClr val="30B5C5">
              <a:lumMod val="20000"/>
              <a:lumOff val="80000"/>
            </a:srgbClr>
          </a:solidFill>
          <a:ln w="12700" cap="flat" cmpd="sng" algn="ctr">
            <a:solidFill>
              <a:srgbClr val="1D1D1A"/>
            </a:solidFill>
            <a:prstDash val="solid"/>
            <a:round/>
            <a:headEnd type="none" w="sm" len="sm"/>
            <a:tailEnd type="none" w="sm" len="sm"/>
          </a:ln>
          <a:effectLst/>
        </p:spPr>
        <p:txBody>
          <a:bodyPr lIns="91440" tIns="45720" rIns="91440" bIns="45720" anchor="ct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a:ln>
                  <a:noFill/>
                </a:ln>
                <a:solidFill>
                  <a:srgbClr val="1D1D1A"/>
                </a:solidFill>
                <a:effectLst/>
                <a:uLnTx/>
                <a:uFillTx/>
                <a:latin typeface="Calibri"/>
                <a:cs typeface="Calibri"/>
              </a:rPr>
              <a:t>2.4 STA-1</a:t>
            </a:r>
            <a:endParaRPr kumimoji="0" lang="en-CA" sz="1400" b="1" i="0" u="none" strike="noStrike" kern="0" cap="none" spc="0" normalizeH="0" baseline="0" noProof="0">
              <a:ln>
                <a:noFill/>
              </a:ln>
              <a:solidFill>
                <a:srgbClr val="1D1D1A"/>
              </a:solidFill>
              <a:effectLst/>
              <a:uLnTx/>
              <a:uFillTx/>
              <a:latin typeface="Calibri" panose="020F0502020204030204" pitchFamily="34" charset="0"/>
              <a:cs typeface="Calibri" panose="020F0502020204030204" pitchFamily="34" charset="0"/>
            </a:endParaRPr>
          </a:p>
        </p:txBody>
      </p:sp>
      <p:sp>
        <p:nvSpPr>
          <p:cNvPr id="13" name="Rectangle 37">
            <a:extLst>
              <a:ext uri="{FF2B5EF4-FFF2-40B4-BE49-F238E27FC236}">
                <a16:creationId xmlns:a16="http://schemas.microsoft.com/office/drawing/2014/main" xmlns="" id="{9AF75C78-9CA9-4780-AF48-5FE59BAC0620}"/>
              </a:ext>
            </a:extLst>
          </p:cNvPr>
          <p:cNvSpPr/>
          <p:nvPr/>
        </p:nvSpPr>
        <p:spPr bwMode="auto">
          <a:xfrm>
            <a:off x="4712297" y="4339003"/>
            <a:ext cx="941388" cy="716055"/>
          </a:xfrm>
          <a:prstGeom prst="rect">
            <a:avLst/>
          </a:prstGeom>
          <a:solidFill>
            <a:srgbClr val="30B5C5">
              <a:lumMod val="20000"/>
              <a:lumOff val="80000"/>
            </a:srgbClr>
          </a:solidFill>
          <a:ln w="12700" cap="flat" cmpd="sng" algn="ctr">
            <a:solidFill>
              <a:srgbClr val="1D1D1A"/>
            </a:solidFill>
            <a:prstDash val="solid"/>
            <a:round/>
            <a:headEnd type="none" w="sm" len="sm"/>
            <a:tailEnd type="none" w="sm" len="sm"/>
          </a:ln>
          <a:effectLst/>
        </p:spPr>
        <p:txBody>
          <a:bodyPr lIns="91440" tIns="45720" rIns="91440" bIns="45720" anchor="ctr"/>
          <a:lstStyle/>
          <a:p>
            <a:pPr marL="0" marR="0" lvl="0" indent="0" algn="ctr" defTabSz="914478" eaLnBrk="1" fontAlgn="auto" latinLnBrk="0" hangingPunct="1">
              <a:lnSpc>
                <a:spcPct val="100000"/>
              </a:lnSpc>
              <a:spcBef>
                <a:spcPts val="0"/>
              </a:spcBef>
              <a:spcAft>
                <a:spcPts val="0"/>
              </a:spcAft>
              <a:buClrTx/>
              <a:buSzTx/>
              <a:buFontTx/>
              <a:buNone/>
              <a:tabLst/>
              <a:defRPr/>
            </a:pPr>
            <a:r>
              <a:rPr kumimoji="0" lang="en-CA" sz="1600" b="1" i="0" u="none" strike="noStrike" kern="0" cap="none" spc="0" normalizeH="0" baseline="0" noProof="0">
                <a:ln>
                  <a:noFill/>
                </a:ln>
                <a:solidFill>
                  <a:srgbClr val="1D1D1A"/>
                </a:solidFill>
                <a:effectLst/>
                <a:uLnTx/>
                <a:uFillTx/>
                <a:latin typeface="Calibri"/>
                <a:cs typeface="Calibri"/>
              </a:rPr>
              <a:t>5 STA-2</a:t>
            </a:r>
            <a:endParaRPr kumimoji="0" lang="en-CA" sz="1400" b="1" i="0" u="none" strike="noStrike" kern="0" cap="none" spc="0" normalizeH="0" baseline="0" noProof="0">
              <a:ln>
                <a:noFill/>
              </a:ln>
              <a:solidFill>
                <a:srgbClr val="1D1D1A"/>
              </a:solidFill>
              <a:effectLst/>
              <a:uLnTx/>
              <a:uFillTx/>
              <a:latin typeface="Calibri" panose="020F0502020204030204" pitchFamily="34" charset="0"/>
              <a:cs typeface="Calibri" panose="020F0502020204030204" pitchFamily="34" charset="0"/>
            </a:endParaRPr>
          </a:p>
        </p:txBody>
      </p:sp>
      <p:cxnSp>
        <p:nvCxnSpPr>
          <p:cNvPr id="14" name="Connector: Elbow 39">
            <a:extLst>
              <a:ext uri="{FF2B5EF4-FFF2-40B4-BE49-F238E27FC236}">
                <a16:creationId xmlns:a16="http://schemas.microsoft.com/office/drawing/2014/main" xmlns="" id="{9D96B401-CBE7-481C-921A-A9FD10EC6262}"/>
              </a:ext>
            </a:extLst>
          </p:cNvPr>
          <p:cNvCxnSpPr>
            <a:cxnSpLocks noChangeShapeType="1"/>
          </p:cNvCxnSpPr>
          <p:nvPr/>
        </p:nvCxnSpPr>
        <p:spPr bwMode="auto">
          <a:xfrm rot="16200000" flipV="1">
            <a:off x="3966173" y="4798071"/>
            <a:ext cx="169862" cy="727075"/>
          </a:xfrm>
          <a:prstGeom prst="bentConnector3">
            <a:avLst>
              <a:gd name="adj1" fmla="val 50000"/>
            </a:avLst>
          </a:prstGeom>
          <a:noFill/>
          <a:ln w="12700" algn="ctr">
            <a:solidFill>
              <a:srgbClr val="1D1D1A"/>
            </a:solidFill>
            <a:round/>
            <a:headEnd type="none" w="sm" len="sm"/>
            <a:tailEnd type="none" w="sm" len="sm"/>
          </a:ln>
          <a:extLst>
            <a:ext uri="{909E8E84-426E-40DD-AFC4-6F175D3DCCD1}">
              <a14:hiddenFill xmlns:a14="http://schemas.microsoft.com/office/drawing/2010/main">
                <a:noFill/>
              </a14:hiddenFill>
            </a:ext>
          </a:extLst>
        </p:spPr>
      </p:cxnSp>
      <p:cxnSp>
        <p:nvCxnSpPr>
          <p:cNvPr id="15" name="Connector: Elbow 41">
            <a:extLst>
              <a:ext uri="{FF2B5EF4-FFF2-40B4-BE49-F238E27FC236}">
                <a16:creationId xmlns:a16="http://schemas.microsoft.com/office/drawing/2014/main" xmlns="" id="{39CCA884-7F22-400B-8439-4359BF1FBB8D}"/>
              </a:ext>
            </a:extLst>
          </p:cNvPr>
          <p:cNvCxnSpPr>
            <a:cxnSpLocks noChangeShapeType="1"/>
          </p:cNvCxnSpPr>
          <p:nvPr/>
        </p:nvCxnSpPr>
        <p:spPr bwMode="auto">
          <a:xfrm rot="5400000" flipH="1" flipV="1">
            <a:off x="4704704" y="4769839"/>
            <a:ext cx="169862" cy="768350"/>
          </a:xfrm>
          <a:prstGeom prst="bentConnector3">
            <a:avLst>
              <a:gd name="adj1" fmla="val 50000"/>
            </a:avLst>
          </a:prstGeom>
          <a:noFill/>
          <a:ln w="12700" algn="ctr">
            <a:solidFill>
              <a:srgbClr val="1D1D1A"/>
            </a:solidFill>
            <a:round/>
            <a:headEnd type="none" w="sm" len="sm"/>
            <a:tailEnd type="none" w="sm" len="sm"/>
          </a:ln>
          <a:extLst>
            <a:ext uri="{909E8E84-426E-40DD-AFC4-6F175D3DCCD1}">
              <a14:hiddenFill xmlns:a14="http://schemas.microsoft.com/office/drawing/2010/main">
                <a:noFill/>
              </a14:hiddenFill>
            </a:ext>
          </a:extLst>
        </p:spPr>
      </p:cxnSp>
      <p:sp>
        <p:nvSpPr>
          <p:cNvPr id="16" name="Lightning Bolt 42">
            <a:extLst>
              <a:ext uri="{FF2B5EF4-FFF2-40B4-BE49-F238E27FC236}">
                <a16:creationId xmlns:a16="http://schemas.microsoft.com/office/drawing/2014/main" xmlns="" id="{A068994A-F013-404F-979D-29C6D788B39C}"/>
              </a:ext>
            </a:extLst>
          </p:cNvPr>
          <p:cNvSpPr>
            <a:spLocks noChangeArrowheads="1"/>
          </p:cNvSpPr>
          <p:nvPr/>
        </p:nvSpPr>
        <p:spPr bwMode="auto">
          <a:xfrm rot="4362064">
            <a:off x="4895436" y="3680375"/>
            <a:ext cx="679263" cy="225332"/>
          </a:xfrm>
          <a:prstGeom prst="lightningBolt">
            <a:avLst/>
          </a:prstGeom>
          <a:solidFill>
            <a:srgbClr val="E9002F"/>
          </a:solidFill>
          <a:ln w="12700" algn="ctr">
            <a:solidFill>
              <a:srgbClr val="1D1D1A"/>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marL="0" marR="0" lvl="0" indent="0" defTabSz="914478" eaLnBrk="1" fontAlgn="auto" latinLnBrk="0" hangingPunct="1">
              <a:lnSpc>
                <a:spcPct val="100000"/>
              </a:lnSpc>
              <a:spcBef>
                <a:spcPct val="0"/>
              </a:spcBef>
              <a:spcAft>
                <a:spcPts val="0"/>
              </a:spcAft>
              <a:buClrTx/>
              <a:buSzTx/>
              <a:buFontTx/>
              <a:buNone/>
              <a:tabLst/>
              <a:defRPr/>
            </a:pPr>
            <a:endParaRPr kumimoji="0" lang="en-CA" altLang="en-US" sz="1200" b="0" i="0" u="none" strike="noStrike" kern="0" cap="none" spc="0" normalizeH="0" baseline="0" noProof="0">
              <a:ln>
                <a:noFill/>
              </a:ln>
              <a:solidFill>
                <a:srgbClr val="1D1D1A"/>
              </a:solidFill>
              <a:effectLst/>
              <a:uLnTx/>
              <a:uFillTx/>
              <a:latin typeface="Times New Roman" panose="02020603050405020304" pitchFamily="18" charset="0"/>
            </a:endParaRPr>
          </a:p>
        </p:txBody>
      </p:sp>
      <p:sp>
        <p:nvSpPr>
          <p:cNvPr id="17" name="Lightning Bolt 42">
            <a:extLst>
              <a:ext uri="{FF2B5EF4-FFF2-40B4-BE49-F238E27FC236}">
                <a16:creationId xmlns:a16="http://schemas.microsoft.com/office/drawing/2014/main" xmlns="" id="{9636C48C-8785-45CC-89A3-AD24FD6B8887}"/>
              </a:ext>
            </a:extLst>
          </p:cNvPr>
          <p:cNvSpPr>
            <a:spLocks noChangeArrowheads="1"/>
          </p:cNvSpPr>
          <p:nvPr/>
        </p:nvSpPr>
        <p:spPr bwMode="auto">
          <a:xfrm rot="4362064">
            <a:off x="3337818" y="3713992"/>
            <a:ext cx="679263" cy="225332"/>
          </a:xfrm>
          <a:prstGeom prst="lightningBolt">
            <a:avLst/>
          </a:prstGeom>
          <a:solidFill>
            <a:srgbClr val="E9002F"/>
          </a:solidFill>
          <a:ln w="12700" algn="ctr">
            <a:solidFill>
              <a:srgbClr val="1D1D1A"/>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marL="0" marR="0" lvl="0" indent="0" defTabSz="914478" eaLnBrk="1" fontAlgn="auto" latinLnBrk="0" hangingPunct="1">
              <a:lnSpc>
                <a:spcPct val="100000"/>
              </a:lnSpc>
              <a:spcBef>
                <a:spcPct val="0"/>
              </a:spcBef>
              <a:spcAft>
                <a:spcPts val="0"/>
              </a:spcAft>
              <a:buClrTx/>
              <a:buSzTx/>
              <a:buFontTx/>
              <a:buNone/>
              <a:tabLst/>
              <a:defRPr/>
            </a:pPr>
            <a:endParaRPr kumimoji="0" lang="en-CA" altLang="en-US" sz="1200" b="0" i="0" u="none" strike="noStrike" kern="0" cap="none" spc="0" normalizeH="0" baseline="0" noProof="0">
              <a:ln>
                <a:noFill/>
              </a:ln>
              <a:solidFill>
                <a:srgbClr val="1D1D1A"/>
              </a:solidFill>
              <a:effectLst/>
              <a:uLnTx/>
              <a:uFillTx/>
              <a:latin typeface="Times New Roman" panose="02020603050405020304" pitchFamily="18" charset="0"/>
            </a:endParaRPr>
          </a:p>
        </p:txBody>
      </p:sp>
      <p:cxnSp>
        <p:nvCxnSpPr>
          <p:cNvPr id="18" name="Straight Arrow Connector 33">
            <a:extLst>
              <a:ext uri="{FF2B5EF4-FFF2-40B4-BE49-F238E27FC236}">
                <a16:creationId xmlns:a16="http://schemas.microsoft.com/office/drawing/2014/main" xmlns="" id="{D617BA75-1B69-48BB-97E9-DE49DA2B1002}"/>
              </a:ext>
            </a:extLst>
          </p:cNvPr>
          <p:cNvCxnSpPr>
            <a:cxnSpLocks/>
          </p:cNvCxnSpPr>
          <p:nvPr/>
        </p:nvCxnSpPr>
        <p:spPr bwMode="auto">
          <a:xfrm flipH="1" flipV="1">
            <a:off x="4256218" y="2341460"/>
            <a:ext cx="15687" cy="3063688"/>
          </a:xfrm>
          <a:prstGeom prst="straightConnector1">
            <a:avLst/>
          </a:prstGeom>
          <a:noFill/>
          <a:ln w="76200" cap="flat" cmpd="sng" algn="ctr">
            <a:solidFill>
              <a:srgbClr val="FF0000"/>
            </a:solidFill>
            <a:prstDash val="solid"/>
            <a:miter lim="800000"/>
            <a:headEnd type="triangle"/>
            <a:tailEnd type="triangle"/>
          </a:ln>
          <a:effectLst/>
        </p:spPr>
      </p:cxnSp>
      <p:sp>
        <p:nvSpPr>
          <p:cNvPr id="19" name="TextBox 38">
            <a:extLst>
              <a:ext uri="{FF2B5EF4-FFF2-40B4-BE49-F238E27FC236}">
                <a16:creationId xmlns:a16="http://schemas.microsoft.com/office/drawing/2014/main" xmlns="" id="{1212A957-BA28-4DD3-A206-AE0B0F8E9D08}"/>
              </a:ext>
            </a:extLst>
          </p:cNvPr>
          <p:cNvSpPr txBox="1"/>
          <p:nvPr/>
        </p:nvSpPr>
        <p:spPr>
          <a:xfrm>
            <a:off x="6094077" y="4048545"/>
            <a:ext cx="1800201"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78" eaLnBrk="1" fontAlgn="auto" hangingPunct="1">
              <a:spcBef>
                <a:spcPts val="0"/>
              </a:spcBef>
              <a:spcAft>
                <a:spcPts val="0"/>
              </a:spcAft>
            </a:pPr>
            <a:r>
              <a:rPr lang="en-US" sz="1400" dirty="0">
                <a:solidFill>
                  <a:srgbClr val="1D1D1A"/>
                </a:solidFill>
                <a:latin typeface="Arial" panose="020B0604020202020204"/>
                <a:cs typeface="Times New Roman"/>
              </a:rPr>
              <a:t>Security Association with AP MLD</a:t>
            </a:r>
          </a:p>
        </p:txBody>
      </p:sp>
      <p:cxnSp>
        <p:nvCxnSpPr>
          <p:cNvPr id="20" name="Straight Arrow Connector 39">
            <a:extLst>
              <a:ext uri="{FF2B5EF4-FFF2-40B4-BE49-F238E27FC236}">
                <a16:creationId xmlns:a16="http://schemas.microsoft.com/office/drawing/2014/main" xmlns="" id="{738B4FA9-1416-4CCD-9B1E-AFEB240C3DF3}"/>
              </a:ext>
            </a:extLst>
          </p:cNvPr>
          <p:cNvCxnSpPr>
            <a:cxnSpLocks/>
          </p:cNvCxnSpPr>
          <p:nvPr/>
        </p:nvCxnSpPr>
        <p:spPr bwMode="auto">
          <a:xfrm flipH="1" flipV="1">
            <a:off x="4281430" y="3296762"/>
            <a:ext cx="2458571" cy="777686"/>
          </a:xfrm>
          <a:prstGeom prst="straightConnector1">
            <a:avLst/>
          </a:prstGeom>
          <a:solidFill>
            <a:srgbClr val="E9002F"/>
          </a:solidFill>
          <a:ln w="12700" cap="flat" cmpd="sng" algn="ctr">
            <a:solidFill>
              <a:srgbClr val="1D1D1A"/>
            </a:solidFill>
            <a:prstDash val="solid"/>
            <a:round/>
            <a:headEnd type="none" w="sm" len="sm"/>
            <a:tailEnd type="triangle"/>
          </a:ln>
          <a:effectLst/>
        </p:spPr>
      </p:cxnSp>
      <p:sp>
        <p:nvSpPr>
          <p:cNvPr id="21" name="TextBox 25">
            <a:extLst>
              <a:ext uri="{FF2B5EF4-FFF2-40B4-BE49-F238E27FC236}">
                <a16:creationId xmlns:a16="http://schemas.microsoft.com/office/drawing/2014/main" xmlns="" id="{0AADE58F-867C-457A-941C-CFB3F78B82FD}"/>
              </a:ext>
            </a:extLst>
          </p:cNvPr>
          <p:cNvSpPr txBox="1"/>
          <p:nvPr/>
        </p:nvSpPr>
        <p:spPr>
          <a:xfrm>
            <a:off x="338003" y="4184429"/>
            <a:ext cx="2990264"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defTabSz="914478" eaLnBrk="1" fontAlgn="auto" hangingPunct="1">
              <a:spcBef>
                <a:spcPts val="0"/>
              </a:spcBef>
              <a:spcAft>
                <a:spcPts val="0"/>
              </a:spcAft>
            </a:pPr>
            <a:r>
              <a:rPr lang="en-US" sz="1400" b="1" dirty="0">
                <a:solidFill>
                  <a:srgbClr val="1D1D1A"/>
                </a:solidFill>
                <a:latin typeface="Arial" panose="020B0604020202020204"/>
                <a:cs typeface="Times New Roman"/>
              </a:rPr>
              <a:t>No Security Association </a:t>
            </a:r>
            <a:r>
              <a:rPr lang="en-US" sz="1400" dirty="0">
                <a:solidFill>
                  <a:srgbClr val="1D1D1A"/>
                </a:solidFill>
                <a:latin typeface="Arial" panose="020B0604020202020204"/>
                <a:cs typeface="Times New Roman"/>
              </a:rPr>
              <a:t>(communications over this link use the AP MLD security association)</a:t>
            </a:r>
          </a:p>
        </p:txBody>
      </p:sp>
      <p:cxnSp>
        <p:nvCxnSpPr>
          <p:cNvPr id="22" name="Straight Arrow Connector 26">
            <a:extLst>
              <a:ext uri="{FF2B5EF4-FFF2-40B4-BE49-F238E27FC236}">
                <a16:creationId xmlns:a16="http://schemas.microsoft.com/office/drawing/2014/main" xmlns="" id="{8F40FD9E-F7F8-4B8A-8FDA-6AB303715B31}"/>
              </a:ext>
            </a:extLst>
          </p:cNvPr>
          <p:cNvCxnSpPr>
            <a:cxnSpLocks/>
          </p:cNvCxnSpPr>
          <p:nvPr/>
        </p:nvCxnSpPr>
        <p:spPr bwMode="auto">
          <a:xfrm flipV="1">
            <a:off x="3431464" y="3204313"/>
            <a:ext cx="6724" cy="1237131"/>
          </a:xfrm>
          <a:prstGeom prst="straightConnector1">
            <a:avLst/>
          </a:prstGeom>
          <a:noFill/>
          <a:ln w="76200" cap="flat" cmpd="sng" algn="ctr">
            <a:solidFill>
              <a:srgbClr val="FFFF00"/>
            </a:solidFill>
            <a:prstDash val="solid"/>
            <a:miter lim="800000"/>
            <a:headEnd type="triangle"/>
            <a:tailEnd type="triangle"/>
          </a:ln>
          <a:effectLst/>
        </p:spPr>
      </p:cxnSp>
      <p:cxnSp>
        <p:nvCxnSpPr>
          <p:cNvPr id="23" name="Straight Arrow Connector 27">
            <a:extLst>
              <a:ext uri="{FF2B5EF4-FFF2-40B4-BE49-F238E27FC236}">
                <a16:creationId xmlns:a16="http://schemas.microsoft.com/office/drawing/2014/main" xmlns="" id="{51E11880-5557-4094-B6D9-8F13C99986A4}"/>
              </a:ext>
            </a:extLst>
          </p:cNvPr>
          <p:cNvCxnSpPr>
            <a:cxnSpLocks/>
          </p:cNvCxnSpPr>
          <p:nvPr/>
        </p:nvCxnSpPr>
        <p:spPr bwMode="auto">
          <a:xfrm flipV="1">
            <a:off x="1754576" y="3812235"/>
            <a:ext cx="1585560" cy="372194"/>
          </a:xfrm>
          <a:prstGeom prst="straightConnector1">
            <a:avLst/>
          </a:prstGeom>
          <a:solidFill>
            <a:srgbClr val="E9002F"/>
          </a:solidFill>
          <a:ln w="12700" cap="flat" cmpd="sng" algn="ctr">
            <a:solidFill>
              <a:srgbClr val="1D1D1A"/>
            </a:solidFill>
            <a:prstDash val="solid"/>
            <a:round/>
            <a:headEnd type="none" w="sm" len="sm"/>
            <a:tailEnd type="triangle"/>
          </a:ln>
          <a:effectLst/>
        </p:spPr>
      </p:cxnSp>
    </p:spTree>
    <p:extLst>
      <p:ext uri="{BB962C8B-B14F-4D97-AF65-F5344CB8AC3E}">
        <p14:creationId xmlns:p14="http://schemas.microsoft.com/office/powerpoint/2010/main" val="3140810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CA" altLang="zh-CN" dirty="0">
                <a:cs typeface="Calibri Light"/>
              </a:rPr>
              <a:t>Solution</a:t>
            </a:r>
            <a:endParaRPr lang="zh-CN" altLang="en-US" dirty="0"/>
          </a:p>
        </p:txBody>
      </p:sp>
      <p:sp>
        <p:nvSpPr>
          <p:cNvPr id="3" name="内容占位符 2"/>
          <p:cNvSpPr>
            <a:spLocks noGrp="1"/>
          </p:cNvSpPr>
          <p:nvPr>
            <p:ph idx="1"/>
          </p:nvPr>
        </p:nvSpPr>
        <p:spPr/>
        <p:txBody>
          <a:bodyPr/>
          <a:lstStyle/>
          <a:p>
            <a:r>
              <a:rPr lang="en-CA" altLang="zh-CN" sz="2000" dirty="0">
                <a:ea typeface="+mn-lt"/>
                <a:cs typeface="+mn-lt"/>
              </a:rPr>
              <a:t>The base 802.11 standard addressing scheme for unicast management frames is updated for Multi-Link Operation (MLO).</a:t>
            </a:r>
          </a:p>
          <a:p>
            <a:r>
              <a:rPr lang="en-CA" altLang="zh-CN" sz="2000" dirty="0">
                <a:ea typeface="+mn-lt"/>
                <a:cs typeface="+mn-lt"/>
              </a:rPr>
              <a:t>The addressing scheme is updated, so that </a:t>
            </a:r>
            <a:r>
              <a:rPr lang="en-CA" altLang="zh-CN" sz="2000" dirty="0" smtClean="0">
                <a:ea typeface="+mn-lt"/>
                <a:cs typeface="+mn-lt"/>
              </a:rPr>
              <a:t>unicast Management frames are </a:t>
            </a:r>
            <a:r>
              <a:rPr lang="en-CA" altLang="zh-CN" sz="2000" dirty="0">
                <a:ea typeface="+mn-lt"/>
                <a:cs typeface="+mn-lt"/>
              </a:rPr>
              <a:t>forwarded between the affiliated STA and the MLD STA (e.g. the split logical entities) internally within an MLD, to allow transmission and reception of the </a:t>
            </a:r>
            <a:r>
              <a:rPr lang="en-CA" altLang="zh-CN" sz="2000" dirty="0" smtClean="0">
                <a:ea typeface="+mn-lt"/>
                <a:cs typeface="+mn-lt"/>
              </a:rPr>
              <a:t>frames </a:t>
            </a:r>
            <a:r>
              <a:rPr lang="en-CA" altLang="zh-CN" sz="2000" dirty="0">
                <a:ea typeface="+mn-lt"/>
                <a:cs typeface="+mn-lt"/>
              </a:rPr>
              <a:t>at the affiliated STA and security encoding and decoding of the </a:t>
            </a:r>
            <a:r>
              <a:rPr lang="en-CA" altLang="zh-CN" sz="2000" dirty="0" smtClean="0">
                <a:ea typeface="+mn-lt"/>
                <a:cs typeface="+mn-lt"/>
              </a:rPr>
              <a:t>frames </a:t>
            </a:r>
            <a:r>
              <a:rPr lang="en-CA" altLang="zh-CN" sz="2000" dirty="0">
                <a:ea typeface="+mn-lt"/>
                <a:cs typeface="+mn-lt"/>
              </a:rPr>
              <a:t>at the MLD STA.</a:t>
            </a:r>
          </a:p>
          <a:p>
            <a:r>
              <a:rPr lang="en-CA" altLang="zh-CN" sz="2000" dirty="0"/>
              <a:t>The routing of </a:t>
            </a:r>
            <a:r>
              <a:rPr lang="en-CA" altLang="zh-CN" sz="2000" dirty="0" smtClean="0"/>
              <a:t>link-level </a:t>
            </a:r>
            <a:r>
              <a:rPr lang="en-CA" altLang="zh-CN" sz="2000" dirty="0"/>
              <a:t>unicast </a:t>
            </a:r>
            <a:r>
              <a:rPr lang="en-CA" altLang="zh-CN" sz="2000" dirty="0" smtClean="0"/>
              <a:t>management </a:t>
            </a:r>
            <a:r>
              <a:rPr lang="en-CA" altLang="zh-CN" sz="2000" dirty="0"/>
              <a:t>frames (e.g. RRM) can be done by setting the A3 address to the affiliated AP/BSSID or the AP MLD</a:t>
            </a:r>
            <a:r>
              <a:rPr lang="en-CA" altLang="zh-CN" sz="2000" dirty="0" smtClean="0"/>
              <a:t>.</a:t>
            </a:r>
            <a:endParaRPr lang="en-CA" altLang="zh-CN" sz="2000"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4192503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Solution (Cont.)</a:t>
            </a:r>
            <a:endParaRPr lang="zh-CN" altLang="en-US" dirty="0"/>
          </a:p>
        </p:txBody>
      </p:sp>
      <p:sp>
        <p:nvSpPr>
          <p:cNvPr id="3" name="内容占位符 2"/>
          <p:cNvSpPr>
            <a:spLocks noGrp="1"/>
          </p:cNvSpPr>
          <p:nvPr>
            <p:ph idx="1"/>
          </p:nvPr>
        </p:nvSpPr>
        <p:spPr>
          <a:xfrm>
            <a:off x="684212" y="1628800"/>
            <a:ext cx="7992244" cy="1368152"/>
          </a:xfrm>
        </p:spPr>
        <p:txBody>
          <a:bodyPr/>
          <a:lstStyle/>
          <a:p>
            <a:r>
              <a:rPr lang="en-US" altLang="zh-CN" sz="1800" dirty="0"/>
              <a:t>For the unicast </a:t>
            </a:r>
            <a:r>
              <a:rPr lang="en-US" altLang="zh-CN" sz="1800" dirty="0" smtClean="0"/>
              <a:t>MMPDU between </a:t>
            </a:r>
            <a:r>
              <a:rPr lang="en-US" altLang="zh-CN" sz="1800" dirty="0"/>
              <a:t>non-AP MLD and AP </a:t>
            </a:r>
            <a:r>
              <a:rPr lang="en-US" altLang="zh-CN" sz="1800" dirty="0" smtClean="0"/>
              <a:t>MLD, the proposed AAD construction is shown as the below table</a:t>
            </a:r>
          </a:p>
          <a:p>
            <a:pPr lvl="1"/>
            <a:r>
              <a:rPr lang="en-US" altLang="zh-CN" sz="1600" dirty="0"/>
              <a:t>When </a:t>
            </a:r>
            <a:r>
              <a:rPr lang="en-US" altLang="zh-CN" sz="1600" dirty="0" smtClean="0"/>
              <a:t>it is </a:t>
            </a:r>
            <a:r>
              <a:rPr lang="en-US" altLang="zh-CN" sz="1600" dirty="0"/>
              <a:t>transmitted through a specific link, then both A1 and </a:t>
            </a:r>
            <a:r>
              <a:rPr lang="en-US" altLang="zh-CN" sz="1600" dirty="0" smtClean="0"/>
              <a:t>A2 within MMPDU Header </a:t>
            </a:r>
            <a:r>
              <a:rPr lang="en-US" altLang="zh-CN" sz="1600" dirty="0"/>
              <a:t>will be replaced by using the </a:t>
            </a:r>
            <a:r>
              <a:rPr lang="en-US" altLang="zh-CN" sz="1600" dirty="0" smtClean="0"/>
              <a:t>transmitting link </a:t>
            </a:r>
            <a:r>
              <a:rPr lang="en-US" altLang="zh-CN" sz="1600" dirty="0"/>
              <a:t>MAC </a:t>
            </a:r>
            <a:r>
              <a:rPr lang="en-US" altLang="zh-CN" sz="1600" dirty="0" smtClean="0"/>
              <a:t>Address</a:t>
            </a:r>
          </a:p>
          <a:p>
            <a:pPr lvl="2"/>
            <a:r>
              <a:rPr lang="en-US" altLang="zh-CN" sz="1400" dirty="0" smtClean="0"/>
              <a:t>Note A3 within </a:t>
            </a:r>
            <a:r>
              <a:rPr lang="en-US" altLang="zh-CN" sz="1400" dirty="0"/>
              <a:t>MMPDU </a:t>
            </a:r>
            <a:r>
              <a:rPr lang="en-US" altLang="zh-CN" sz="1400" dirty="0" smtClean="0"/>
              <a:t>Header will </a:t>
            </a:r>
            <a:r>
              <a:rPr lang="en-US" altLang="zh-CN" sz="1400" dirty="0" smtClean="0">
                <a:solidFill>
                  <a:srgbClr val="FF0000"/>
                </a:solidFill>
              </a:rPr>
              <a:t>NOT</a:t>
            </a:r>
            <a:r>
              <a:rPr lang="en-US" altLang="zh-CN" sz="1400" dirty="0" smtClean="0"/>
              <a:t> </a:t>
            </a:r>
            <a:r>
              <a:rPr lang="en-US" altLang="zh-CN" sz="1400" dirty="0"/>
              <a:t>be replaced by using the </a:t>
            </a:r>
            <a:r>
              <a:rPr lang="en-US" altLang="zh-CN" sz="1400" dirty="0" smtClean="0"/>
              <a:t>transmitting </a:t>
            </a:r>
            <a:r>
              <a:rPr lang="en-US" altLang="zh-CN" sz="1400" dirty="0"/>
              <a:t>link MAC Address</a:t>
            </a:r>
            <a:endParaRPr lang="en-US" altLang="zh-CN" sz="1400" dirty="0"/>
          </a:p>
          <a:p>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a:p>
        </p:txBody>
      </p:sp>
      <p:graphicFrame>
        <p:nvGraphicFramePr>
          <p:cNvPr id="6" name="Table 7">
            <a:extLst>
              <a:ext uri="{FF2B5EF4-FFF2-40B4-BE49-F238E27FC236}">
                <a16:creationId xmlns:a16="http://schemas.microsoft.com/office/drawing/2014/main" xmlns="" id="{F5A45439-3CA5-4CD6-B822-98CD4F2FD6B7}"/>
              </a:ext>
            </a:extLst>
          </p:cNvPr>
          <p:cNvGraphicFramePr>
            <a:graphicFrameLocks noGrp="1"/>
          </p:cNvGraphicFramePr>
          <p:nvPr>
            <p:extLst>
              <p:ext uri="{D42A27DB-BD31-4B8C-83A1-F6EECF244321}">
                <p14:modId xmlns:p14="http://schemas.microsoft.com/office/powerpoint/2010/main" val="1845380005"/>
              </p:ext>
            </p:extLst>
          </p:nvPr>
        </p:nvGraphicFramePr>
        <p:xfrm>
          <a:off x="576200" y="3304108"/>
          <a:ext cx="8208268" cy="2835901"/>
        </p:xfrm>
        <a:graphic>
          <a:graphicData uri="http://schemas.openxmlformats.org/drawingml/2006/table">
            <a:tbl>
              <a:tblPr firstRow="1" bandRow="1">
                <a:tableStyleId>{5C22544A-7EE6-4342-B048-85BDC9FD1C3A}</a:tableStyleId>
              </a:tblPr>
              <a:tblGrid>
                <a:gridCol w="1836068">
                  <a:extLst>
                    <a:ext uri="{9D8B030D-6E8A-4147-A177-3AD203B41FA5}">
                      <a16:colId xmlns:a16="http://schemas.microsoft.com/office/drawing/2014/main" xmlns="" val="3910097065"/>
                    </a:ext>
                  </a:extLst>
                </a:gridCol>
                <a:gridCol w="1368152">
                  <a:extLst>
                    <a:ext uri="{9D8B030D-6E8A-4147-A177-3AD203B41FA5}">
                      <a16:colId xmlns:a16="http://schemas.microsoft.com/office/drawing/2014/main" xmlns="" val="1777401662"/>
                    </a:ext>
                  </a:extLst>
                </a:gridCol>
                <a:gridCol w="1605364">
                  <a:extLst>
                    <a:ext uri="{9D8B030D-6E8A-4147-A177-3AD203B41FA5}">
                      <a16:colId xmlns:a16="http://schemas.microsoft.com/office/drawing/2014/main" xmlns="" val="1632726220"/>
                    </a:ext>
                  </a:extLst>
                </a:gridCol>
                <a:gridCol w="1699342">
                  <a:extLst>
                    <a:ext uri="{9D8B030D-6E8A-4147-A177-3AD203B41FA5}">
                      <a16:colId xmlns:a16="http://schemas.microsoft.com/office/drawing/2014/main" xmlns="" val="2934410025"/>
                    </a:ext>
                  </a:extLst>
                </a:gridCol>
                <a:gridCol w="1699342">
                  <a:extLst>
                    <a:ext uri="{9D8B030D-6E8A-4147-A177-3AD203B41FA5}">
                      <a16:colId xmlns:a16="http://schemas.microsoft.com/office/drawing/2014/main" xmlns="" val="3262451733"/>
                    </a:ext>
                  </a:extLst>
                </a:gridCol>
              </a:tblGrid>
              <a:tr h="290789">
                <a:tc rowSpan="2">
                  <a:txBody>
                    <a:bodyPr/>
                    <a:lstStyle/>
                    <a:p>
                      <a:pPr algn="ctr"/>
                      <a:r>
                        <a:rPr lang="en-CA" sz="1400" dirty="0" smtClean="0"/>
                        <a:t>Frame Type</a:t>
                      </a:r>
                      <a:endParaRPr lang="en-CA" sz="1400" dirty="0"/>
                    </a:p>
                  </a:txBody>
                  <a:tcPr/>
                </a:tc>
                <a:tc rowSpan="2">
                  <a:txBody>
                    <a:bodyPr/>
                    <a:lstStyle/>
                    <a:p>
                      <a:pPr algn="ctr"/>
                      <a:r>
                        <a:rPr lang="en-CA" sz="1400" dirty="0"/>
                        <a:t>Direction</a:t>
                      </a:r>
                    </a:p>
                  </a:txBody>
                  <a:tcPr/>
                </a:tc>
                <a:tc gridSpan="3">
                  <a:txBody>
                    <a:bodyPr/>
                    <a:lstStyle/>
                    <a:p>
                      <a:pPr algn="ctr"/>
                      <a:r>
                        <a:rPr lang="en-CA" sz="1400" dirty="0" smtClean="0"/>
                        <a:t>AAD</a:t>
                      </a:r>
                      <a:endParaRPr lang="en-CA" sz="1400" dirty="0"/>
                    </a:p>
                  </a:txBody>
                  <a:tcPr/>
                </a:tc>
                <a:tc hMerge="1">
                  <a:txBody>
                    <a:bodyPr/>
                    <a:lstStyle/>
                    <a:p>
                      <a:pPr algn="ctr"/>
                      <a:endParaRPr lang="en-CA" dirty="0"/>
                    </a:p>
                  </a:txBody>
                  <a:tcPr/>
                </a:tc>
                <a:tc hMerge="1">
                  <a:txBody>
                    <a:bodyPr/>
                    <a:lstStyle/>
                    <a:p>
                      <a:pPr algn="ctr"/>
                      <a:endParaRPr lang="en-CA" dirty="0"/>
                    </a:p>
                  </a:txBody>
                  <a:tcPr/>
                </a:tc>
                <a:extLst>
                  <a:ext uri="{0D108BD9-81ED-4DB2-BD59-A6C34878D82A}">
                    <a16:rowId xmlns:a16="http://schemas.microsoft.com/office/drawing/2014/main" xmlns="" val="1007955361"/>
                  </a:ext>
                </a:extLst>
              </a:tr>
              <a:tr h="290789">
                <a:tc vMerge="1">
                  <a:txBody>
                    <a:bodyPr/>
                    <a:lstStyle/>
                    <a:p>
                      <a:endParaRPr lang="zh-CN" altLang="en-US"/>
                    </a:p>
                  </a:txBody>
                  <a:tcPr/>
                </a:tc>
                <a:tc vMerge="1">
                  <a:txBody>
                    <a:bodyPr/>
                    <a:lstStyle/>
                    <a:p>
                      <a:endParaRPr lang="zh-CN" altLang="en-US"/>
                    </a:p>
                  </a:txBody>
                  <a:tcPr/>
                </a:tc>
                <a:tc>
                  <a:txBody>
                    <a:bodyPr/>
                    <a:lstStyle/>
                    <a:p>
                      <a:pPr algn="ctr"/>
                      <a:r>
                        <a:rPr lang="en-CA" sz="1400" dirty="0"/>
                        <a:t>A1</a:t>
                      </a:r>
                    </a:p>
                  </a:txBody>
                  <a:tcPr/>
                </a:tc>
                <a:tc>
                  <a:txBody>
                    <a:bodyPr/>
                    <a:lstStyle/>
                    <a:p>
                      <a:pPr algn="ctr"/>
                      <a:r>
                        <a:rPr lang="en-CA" sz="1400" dirty="0"/>
                        <a:t>A2</a:t>
                      </a:r>
                    </a:p>
                  </a:txBody>
                  <a:tcPr/>
                </a:tc>
                <a:tc>
                  <a:txBody>
                    <a:bodyPr/>
                    <a:lstStyle/>
                    <a:p>
                      <a:pPr algn="ctr"/>
                      <a:r>
                        <a:rPr lang="en-CA" sz="1400" dirty="0"/>
                        <a:t>A3</a:t>
                      </a:r>
                    </a:p>
                  </a:txBody>
                  <a:tcPr/>
                </a:tc>
              </a:tr>
              <a:tr h="51759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solidFill>
                            <a:schemeClr val="tx1"/>
                          </a:solidFill>
                        </a:rPr>
                        <a:t>Unicast MLD-level</a:t>
                      </a:r>
                      <a:r>
                        <a:rPr lang="en-CA" altLang="zh-CN" sz="1400" baseline="0" dirty="0" smtClean="0">
                          <a:solidFill>
                            <a:schemeClr val="tx1"/>
                          </a:solidFill>
                        </a:rPr>
                        <a:t> </a:t>
                      </a:r>
                      <a:r>
                        <a:rPr lang="en-CA" altLang="zh-CN" sz="1400" dirty="0" smtClean="0">
                          <a:solidFill>
                            <a:schemeClr val="tx1"/>
                          </a:solidFill>
                        </a:rPr>
                        <a:t>MMPDU between MLDs</a:t>
                      </a:r>
                    </a:p>
                  </a:txBody>
                  <a:tcPr/>
                </a:tc>
                <a:tc>
                  <a:txBody>
                    <a:bodyPr/>
                    <a:lstStyle/>
                    <a:p>
                      <a:pPr algn="ctr"/>
                      <a:r>
                        <a:rPr lang="en-CA" sz="1400" dirty="0" smtClean="0"/>
                        <a:t>DL</a:t>
                      </a:r>
                      <a:endParaRPr lang="en-CA" sz="1400" dirty="0"/>
                    </a:p>
                  </a:txBody>
                  <a:tcPr/>
                </a:tc>
                <a:tc>
                  <a:txBody>
                    <a:bodyPr/>
                    <a:lstStyle/>
                    <a:p>
                      <a:pPr algn="ctr"/>
                      <a:r>
                        <a:rPr lang="en-CA" sz="1400" dirty="0" smtClean="0"/>
                        <a:t>Non-AP MLD MAC Address</a:t>
                      </a:r>
                      <a:endParaRPr lang="en-CA" sz="1400" dirty="0"/>
                    </a:p>
                  </a:txBody>
                  <a:tcPr/>
                </a:tc>
                <a:tc>
                  <a:txBody>
                    <a:bodyPr/>
                    <a:lstStyle/>
                    <a:p>
                      <a:pPr algn="ctr"/>
                      <a:r>
                        <a:rPr lang="en-CA" sz="1400" dirty="0" smtClean="0"/>
                        <a:t>AP MLD MAC Address</a:t>
                      </a:r>
                      <a:endParaRPr lang="en-CA" sz="1400" dirty="0"/>
                    </a:p>
                  </a:txBody>
                  <a:tcPr/>
                </a:tc>
                <a:tc>
                  <a:txBody>
                    <a:bodyPr/>
                    <a:lstStyle/>
                    <a:p>
                      <a:pPr algn="ctr"/>
                      <a:r>
                        <a:rPr lang="en-CA" altLang="zh-CN" sz="1400" dirty="0" smtClean="0"/>
                        <a:t>AP MLD MAC Address</a:t>
                      </a:r>
                      <a:endParaRPr lang="en-CA" altLang="zh-CN" sz="1400" dirty="0"/>
                    </a:p>
                  </a:txBody>
                  <a:tcPr/>
                </a:tc>
                <a:extLst>
                  <a:ext uri="{0D108BD9-81ED-4DB2-BD59-A6C34878D82A}">
                    <a16:rowId xmlns:a16="http://schemas.microsoft.com/office/drawing/2014/main" xmlns="" val="2628838523"/>
                  </a:ext>
                </a:extLst>
              </a:tr>
              <a:tr h="494342">
                <a:tc vMerge="1">
                  <a:txBody>
                    <a:bodyPr/>
                    <a:lstStyle/>
                    <a:p>
                      <a:pPr algn="ctr"/>
                      <a:endParaRPr lang="en-CA" dirty="0"/>
                    </a:p>
                  </a:txBody>
                  <a:tcPr/>
                </a:tc>
                <a:tc>
                  <a:txBody>
                    <a:bodyPr/>
                    <a:lstStyle/>
                    <a:p>
                      <a:pPr algn="ctr"/>
                      <a:r>
                        <a:rPr lang="en-CA" sz="1400" dirty="0" smtClean="0"/>
                        <a:t>UL</a:t>
                      </a:r>
                      <a:endParaRPr lang="en-CA"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Non-AP MLD MAC Address</a:t>
                      </a:r>
                    </a:p>
                  </a:txBody>
                  <a:tcPr/>
                </a:tc>
                <a:tc>
                  <a:txBody>
                    <a:bodyPr/>
                    <a:lstStyle/>
                    <a:p>
                      <a:pPr algn="ctr"/>
                      <a:r>
                        <a:rPr lang="en-CA" altLang="zh-CN" sz="1400" dirty="0" smtClean="0"/>
                        <a:t>AP MLD MAC Address</a:t>
                      </a:r>
                      <a:endParaRPr lang="en-CA" altLang="zh-CN" sz="1400" dirty="0"/>
                    </a:p>
                  </a:txBody>
                  <a:tcPr/>
                </a:tc>
                <a:extLst>
                  <a:ext uri="{0D108BD9-81ED-4DB2-BD59-A6C34878D82A}">
                    <a16:rowId xmlns:a16="http://schemas.microsoft.com/office/drawing/2014/main" xmlns="" val="442370675"/>
                  </a:ext>
                </a:extLst>
              </a:tr>
              <a:tr h="49434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solidFill>
                            <a:schemeClr val="tx1"/>
                          </a:solidFill>
                        </a:rPr>
                        <a:t>Unicast link-level</a:t>
                      </a:r>
                      <a:r>
                        <a:rPr lang="en-CA" altLang="zh-CN" sz="1400" baseline="0" dirty="0" smtClean="0">
                          <a:solidFill>
                            <a:schemeClr val="tx1"/>
                          </a:solidFill>
                        </a:rPr>
                        <a:t> </a:t>
                      </a:r>
                      <a:r>
                        <a:rPr lang="en-CA" altLang="zh-CN" sz="1400" dirty="0" smtClean="0">
                          <a:solidFill>
                            <a:schemeClr val="tx1"/>
                          </a:solidFill>
                        </a:rPr>
                        <a:t>MMPDU between MLDs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DL</a:t>
                      </a:r>
                    </a:p>
                    <a:p>
                      <a:pPr algn="ctr"/>
                      <a:endParaRPr lang="en-CA" sz="1400" dirty="0"/>
                    </a:p>
                  </a:txBody>
                  <a:tcPr/>
                </a:tc>
                <a:tc>
                  <a:txBody>
                    <a:bodyPr/>
                    <a:lstStyle/>
                    <a:p>
                      <a:pPr algn="ctr"/>
                      <a:r>
                        <a:rPr lang="en-CA" sz="1400" dirty="0" smtClean="0"/>
                        <a:t>Non-AP MLD MAC Address</a:t>
                      </a:r>
                      <a:endParaRPr lang="en-CA" sz="1400" dirty="0"/>
                    </a:p>
                  </a:txBody>
                  <a:tcPr/>
                </a:tc>
                <a:tc>
                  <a:txBody>
                    <a:bodyPr/>
                    <a:lstStyle/>
                    <a:p>
                      <a:pPr algn="ctr"/>
                      <a:r>
                        <a:rPr lang="en-CA" sz="1400" dirty="0" smtClean="0"/>
                        <a:t>AP MLD MAC Address</a:t>
                      </a:r>
                      <a:endParaRPr lang="en-CA" sz="1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Affiliated AP BSSID of target link</a:t>
                      </a:r>
                    </a:p>
                  </a:txBody>
                  <a:tcPr/>
                </a:tc>
              </a:tr>
              <a:tr h="671821">
                <a:tc vMerge="1">
                  <a:txBody>
                    <a:bodyPr/>
                    <a:lstStyle/>
                    <a:p>
                      <a:pPr algn="ctr"/>
                      <a:endParaRPr lang="en-CA"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UL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Non-AP MLD MAC Address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altLang="zh-CN" sz="1400" dirty="0" smtClean="0"/>
                        <a:t>Affiliated AP BSSID of target link</a:t>
                      </a:r>
                    </a:p>
                  </a:txBody>
                  <a:tcPr/>
                </a:tc>
              </a:tr>
            </a:tbl>
          </a:graphicData>
        </a:graphic>
      </p:graphicFrame>
    </p:spTree>
    <p:extLst>
      <p:ext uri="{BB962C8B-B14F-4D97-AF65-F5344CB8AC3E}">
        <p14:creationId xmlns:p14="http://schemas.microsoft.com/office/powerpoint/2010/main" val="2332893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en-US" dirty="0"/>
              <a:t>MLD Architecture – </a:t>
            </a:r>
            <a:r>
              <a:rPr lang="en-GB" altLang="en-US" dirty="0" smtClean="0"/>
              <a:t>Unicast </a:t>
            </a:r>
            <a:r>
              <a:rPr lang="en-GB" altLang="en-US" dirty="0"/>
              <a:t>Management frame path</a:t>
            </a:r>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a:p>
        </p:txBody>
      </p:sp>
      <p:pic>
        <p:nvPicPr>
          <p:cNvPr id="3" name="图片 2"/>
          <p:cNvPicPr>
            <a:picLocks noChangeAspect="1"/>
          </p:cNvPicPr>
          <p:nvPr/>
        </p:nvPicPr>
        <p:blipFill>
          <a:blip r:embed="rId2"/>
          <a:stretch>
            <a:fillRect/>
          </a:stretch>
        </p:blipFill>
        <p:spPr>
          <a:xfrm>
            <a:off x="831172" y="1966392"/>
            <a:ext cx="7557855" cy="4329202"/>
          </a:xfrm>
          <a:prstGeom prst="rect">
            <a:avLst/>
          </a:prstGeom>
        </p:spPr>
      </p:pic>
    </p:spTree>
    <p:extLst>
      <p:ext uri="{BB962C8B-B14F-4D97-AF65-F5344CB8AC3E}">
        <p14:creationId xmlns:p14="http://schemas.microsoft.com/office/powerpoint/2010/main" val="26902717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Example </a:t>
            </a:r>
            <a:r>
              <a:rPr lang="en-US" altLang="zh-CN" dirty="0" smtClean="0"/>
              <a:t>link-level </a:t>
            </a:r>
            <a:r>
              <a:rPr lang="en-US" altLang="zh-CN" dirty="0"/>
              <a:t>management frame flow</a:t>
            </a:r>
            <a:endParaRPr lang="zh-CN" altLang="en-US" dirty="0"/>
          </a:p>
        </p:txBody>
      </p:sp>
      <p:sp>
        <p:nvSpPr>
          <p:cNvPr id="4" name="页脚占位符 3"/>
          <p:cNvSpPr>
            <a:spLocks noGrp="1"/>
          </p:cNvSpPr>
          <p:nvPr>
            <p:ph type="ftr" sz="quarter" idx="11"/>
          </p:nvPr>
        </p:nvSpPr>
        <p:spPr/>
        <p:txBody>
          <a:bodyPr/>
          <a:lstStyle/>
          <a:p>
            <a:pPr>
              <a:defRPr/>
            </a:pPr>
            <a:r>
              <a:rPr lang="en-GB" smtClean="0"/>
              <a:t>Guogang Huang (Huawei)</a:t>
            </a:r>
            <a:endParaRPr lang="en-GB"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a:p>
        </p:txBody>
      </p:sp>
      <p:pic>
        <p:nvPicPr>
          <p:cNvPr id="40" name="图片 39"/>
          <p:cNvPicPr>
            <a:picLocks noChangeAspect="1"/>
          </p:cNvPicPr>
          <p:nvPr/>
        </p:nvPicPr>
        <p:blipFill>
          <a:blip r:embed="rId2"/>
          <a:stretch>
            <a:fillRect/>
          </a:stretch>
        </p:blipFill>
        <p:spPr>
          <a:xfrm>
            <a:off x="107504" y="2060848"/>
            <a:ext cx="9144000" cy="3805743"/>
          </a:xfrm>
          <a:prstGeom prst="rect">
            <a:avLst/>
          </a:prstGeom>
        </p:spPr>
      </p:pic>
    </p:spTree>
    <p:extLst>
      <p:ext uri="{BB962C8B-B14F-4D97-AF65-F5344CB8AC3E}">
        <p14:creationId xmlns:p14="http://schemas.microsoft.com/office/powerpoint/2010/main" val="2501713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83317</TotalTime>
  <Words>1658</Words>
  <Application>Microsoft Office PowerPoint</Application>
  <PresentationFormat>全屏显示(4:3)</PresentationFormat>
  <Paragraphs>283</Paragraphs>
  <Slides>19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19</vt:i4>
      </vt:variant>
    </vt:vector>
  </HeadingPairs>
  <TitlesOfParts>
    <vt:vector size="24" baseType="lpstr">
      <vt:lpstr>Arial</vt:lpstr>
      <vt:lpstr>Calibri</vt:lpstr>
      <vt:lpstr>Calibri Light</vt:lpstr>
      <vt:lpstr>Times New Roman</vt:lpstr>
      <vt:lpstr>802-11-Submission</vt:lpstr>
      <vt:lpstr>Reconsideration on STA MAC Address of Non-AP MLD</vt:lpstr>
      <vt:lpstr>Introduction</vt:lpstr>
      <vt:lpstr>Background</vt:lpstr>
      <vt:lpstr>Technical Problem</vt:lpstr>
      <vt:lpstr>Technical Problem</vt:lpstr>
      <vt:lpstr>Solution</vt:lpstr>
      <vt:lpstr>Solution (Cont.)</vt:lpstr>
      <vt:lpstr>MLD Architecture – Unicast Management frame path</vt:lpstr>
      <vt:lpstr>Example link-level management frame flow</vt:lpstr>
      <vt:lpstr>Benefits</vt:lpstr>
      <vt:lpstr>TDLS Extension</vt:lpstr>
      <vt:lpstr>Addressing for Non-AP MLD</vt:lpstr>
      <vt:lpstr>Signaling</vt:lpstr>
      <vt:lpstr>Conclusions</vt:lpstr>
      <vt:lpstr>Reference</vt:lpstr>
      <vt:lpstr>SP 1</vt:lpstr>
      <vt:lpstr>SP 2</vt:lpstr>
      <vt:lpstr>SP 3</vt:lpstr>
      <vt:lpstr>SP 4</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huangguogang</cp:lastModifiedBy>
  <cp:revision>2737</cp:revision>
  <cp:lastPrinted>1998-02-10T13:28:06Z</cp:lastPrinted>
  <dcterms:created xsi:type="dcterms:W3CDTF">2004-12-02T14:01:45Z</dcterms:created>
  <dcterms:modified xsi:type="dcterms:W3CDTF">2021-03-24T06:03:44Z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b682156d-393f-4a08-a6fc-7267db8e54b0</vt:lpwstr>
  </property>
  <property fmtid="{D5CDD505-2E9C-101B-9397-08002B2CF9AE}" pid="4" name="CTP_TimeStamp">
    <vt:lpwstr>2020-06-09 00:56:26Z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_2015_ms_pID_725343">
    <vt:lpwstr>(3)Us5nA1i0GhyTxUfwX6w271Ebu3dFLOEe8dG7UN1R3mkDf/O6ngRIp0ztljhszcJS2ierQFyG
P2DxdeY4yeUSGc2QczGQ7r+9O7L15czvRYQkz+ONbOEC7CjyVBkiCZN5tAHY8drRINNzDa+R
kzR6O67x2fN0JiJmOpv/CAvtMkORTyetU5tQI4tdqdgYaq5p0FjW+yHJtg77qdAa4c3+ZJNW
JmSsL7EZl5Dhb8KbtE</vt:lpwstr>
  </property>
  <property fmtid="{D5CDD505-2E9C-101B-9397-08002B2CF9AE}" pid="10" name="_2015_ms_pID_7253431">
    <vt:lpwstr>2642NHwxPglfGCyfoUGCxlE2IPGjynOi4q1u0Y8ZtSkQd5tMpAxb0e
EKYyjF56Zb0IUg2dRENMD47ECdU3jstq+MIhCSC6D8tmmA/EIIAmLjXR7W6Edw5VokJENy4m
NP7H2LuwXBAqdBpdKkqGzn6U6qHsepfAg/p0hqHXSHWsb1uoVx+4iQjx4He+ctdu4XCC4+Mj
+oIFL5KyVIdkWFwqvtbbcwelmxbY9apjAsLk</vt:lpwstr>
  </property>
  <property fmtid="{D5CDD505-2E9C-101B-9397-08002B2CF9AE}" pid="11" name="_2015_ms_pID_7253432">
    <vt:lpwstr>zg==</vt:lpwstr>
  </property>
  <property fmtid="{D5CDD505-2E9C-101B-9397-08002B2CF9AE}" pid="12" name="_readonly">
    <vt:lpwstr/>
  </property>
  <property fmtid="{D5CDD505-2E9C-101B-9397-08002B2CF9AE}" pid="13" name="_change">
    <vt:lpwstr/>
  </property>
  <property fmtid="{D5CDD505-2E9C-101B-9397-08002B2CF9AE}" pid="14" name="_full-control">
    <vt:lpwstr/>
  </property>
  <property fmtid="{D5CDD505-2E9C-101B-9397-08002B2CF9AE}" pid="15" name="sflag">
    <vt:lpwstr>1616376647</vt:lpwstr>
  </property>
</Properties>
</file>