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83" r:id="rId5"/>
    <p:sldId id="287" r:id="rId6"/>
    <p:sldId id="294" r:id="rId7"/>
    <p:sldId id="292" r:id="rId8"/>
    <p:sldId id="290" r:id="rId9"/>
    <p:sldId id="291" r:id="rId10"/>
    <p:sldId id="29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abe Yoshio (浦部 嘉夫)" initials="U嘉" lastIdx="12" clrIdx="0">
    <p:extLst>
      <p:ext uri="{19B8F6BF-5375-455C-9EA6-DF929625EA0E}">
        <p15:presenceInfo xmlns:p15="http://schemas.microsoft.com/office/powerpoint/2012/main" userId="S::urabe.yoshio@jp.panasonic.com::a7e67ffc-ce93-4ed9-a905-338d761aa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027AE0-E2E2-4A3B-881F-18233B1C1611}" v="219" dt="2020-12-11T06:06:10.461"/>
    <p1510:client id="{6A97FD08-4C32-4537-92A6-868C47463B97}" v="1" dt="2020-12-04T10:56:31.834"/>
    <p1510:client id="{D0D2B069-70DA-4FD0-8A49-1984EAA7AE74}" v="483" dt="2020-12-04T10:51:49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9894" autoAdjust="0"/>
  </p:normalViewPr>
  <p:slideViewPr>
    <p:cSldViewPr snapToGrid="0">
      <p:cViewPr varScale="1">
        <p:scale>
          <a:sx n="61" d="100"/>
          <a:sy n="61" d="100"/>
        </p:scale>
        <p:origin x="1458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4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1BC4D2-7AB5-40EF-81C0-043D12933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FA2A7-1F50-4827-8DE5-C56173CA28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93C84-B427-430A-B109-36D63FA3BE44}" type="datetimeFigureOut">
              <a:rPr lang="en-SG" smtClean="0"/>
              <a:t>5/1/2021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92EB4-0AE6-4DBC-B40D-00AACC70D6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9517C-4183-460D-ACEF-EBC0B98A3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4DA9-F207-41C4-94DC-25EE432FD3E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81180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C8DF-65FE-41DA-A8D2-B5E5BC45D2BE}" type="datetimeFigureOut">
              <a:rPr lang="en-SG" smtClean="0"/>
              <a:t>5/1/2021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4FAE-A498-480F-AD92-3CCBEBDFFCD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65793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Page </a:t>
            </a:r>
            <a:fld id="{D16F94EA-742D-44CD-9688-170CD9FE9804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48A1D6-0674-4D89-9ACB-93D5B182D8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SG"/>
              <a:t>submission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B4FAE-A498-480F-AD92-3CCBEBDFFCD9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17923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SG"/>
              <a:t>submission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B4FAE-A498-480F-AD92-3CCBEBDFFCD9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19289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large size RU is indicated, few bits are enough.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SG"/>
              <a:t>submission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B4FAE-A498-480F-AD92-3CCBEBDFFCD9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61812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SG"/>
              <a:t>submission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B4FAE-A498-480F-AD92-3CCBEBDFFCD9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607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4244" y="6475413"/>
            <a:ext cx="140968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Yanyi Ding, Panasonic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244" y="6475413"/>
            <a:ext cx="14096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99118" y="6475413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40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802.11-20/1886r1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79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Yanyi Ding, Panasonic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Slide </a:t>
            </a:r>
            <a:fld id="{EEF3827E-182F-493C-A013-CDEF1F4810CB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t>Nov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281" y="756265"/>
            <a:ext cx="8305800" cy="1143000"/>
          </a:xfrm>
          <a:prstGeom prst="rect">
            <a:avLst/>
          </a:prstGeom>
        </p:spPr>
        <p:txBody>
          <a:bodyPr/>
          <a:lstStyle/>
          <a:p>
            <a:br>
              <a:rPr lang="en-US" altLang="ko-KR" sz="2800" dirty="0">
                <a:ea typeface="굴림" panose="020B0600000101010101" pitchFamily="50" charset="-127"/>
              </a:rPr>
            </a:br>
            <a:r>
              <a:rPr lang="en-US" altLang="ko-KR" sz="2800" dirty="0">
                <a:ea typeface="굴림" panose="020B0600000101010101" pitchFamily="50" charset="-127"/>
              </a:rPr>
              <a:t>RU Adaptation in TB UL MU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46981" y="1781358"/>
            <a:ext cx="7772400" cy="381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2020-11-27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Authors:</a:t>
            </a:r>
            <a:endParaRPr kumimoji="0" lang="en-US" altLang="ko-KR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69325"/>
              </p:ext>
            </p:extLst>
          </p:nvPr>
        </p:nvGraphicFramePr>
        <p:xfrm>
          <a:off x="723181" y="3059470"/>
          <a:ext cx="7620000" cy="2053685"/>
        </p:xfrm>
        <a:graphic>
          <a:graphicData uri="http://schemas.openxmlformats.org/drawingml/2006/table">
            <a:tbl>
              <a:tblPr/>
              <a:tblGrid>
                <a:gridCol w="133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1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 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 Corporation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yanyi.ding@sg.panasonic.com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09886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Rajat </a:t>
                      </a:r>
                      <a:r>
                        <a:rPr kumimoji="0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Pushkarna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791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54CF7B-6160-4295-BC66-98918973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02BD03-420D-4A18-BBE1-8CB379DD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66FEB-86F8-436C-AA92-FCDF2C8B33A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431B4-AE20-469B-8D68-BC5801F30992}"/>
              </a:ext>
            </a:extLst>
          </p:cNvPr>
          <p:cNvSpPr txBox="1"/>
          <p:nvPr/>
        </p:nvSpPr>
        <p:spPr>
          <a:xfrm>
            <a:off x="1794393" y="780521"/>
            <a:ext cx="5433860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TB UL MU transmission problem </a:t>
            </a:r>
            <a:endParaRPr lang="en-SG" sz="28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F6FB5D6-CA2F-4E91-90DF-3E7A95B3AE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040936"/>
              </p:ext>
            </p:extLst>
          </p:nvPr>
        </p:nvGraphicFramePr>
        <p:xfrm>
          <a:off x="1692275" y="4090988"/>
          <a:ext cx="6110288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" name="Visio" r:id="rId4" imgW="2296704" imgH="1198619" progId="Visio.Drawing.11">
                  <p:embed/>
                </p:oleObj>
              </mc:Choice>
              <mc:Fallback>
                <p:oleObj name="Visio" r:id="rId4" imgW="2296704" imgH="1198619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C459458-97E9-4E0D-AA09-076B4A19E0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2275" y="4090988"/>
                        <a:ext cx="6110288" cy="2535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6B4442E-432F-4266-B921-3EA19169AD1D}"/>
              </a:ext>
            </a:extLst>
          </p:cNvPr>
          <p:cNvSpPr txBox="1"/>
          <p:nvPr/>
        </p:nvSpPr>
        <p:spPr>
          <a:xfrm>
            <a:off x="696913" y="1300947"/>
            <a:ext cx="7847012" cy="29411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TB UL MU transmission, if CS requirement is indicated in the Trigger frame, ED is used to sense the medium by STAs on 20MHz subchannels overlapping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If any of </a:t>
            </a:r>
            <a:r>
              <a:rPr lang="en-US" altLang="ko-KR" sz="1600" dirty="0"/>
              <a:t>the 20MHz subchannels is indicated as busy by ED-based CCA or virtual CS, the STA does not transmit TB PPDU at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</a:rPr>
              <a:t>Whole allocated large-size RU/MRU is wasted even if only a small number of 20MHz subchannels are detected as busy, which would degrade system throughput.</a:t>
            </a:r>
            <a:endParaRPr lang="en-SG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2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0BD0EB-761C-4095-A0D7-4E607582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3E04F5-B873-4677-ADB6-7E92231E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11800-1856-482C-85A7-D5015CEDB0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F185C-AFC4-4B45-BA3C-AFF0DE6C9B51}"/>
              </a:ext>
            </a:extLst>
          </p:cNvPr>
          <p:cNvSpPr txBox="1"/>
          <p:nvPr/>
        </p:nvSpPr>
        <p:spPr>
          <a:xfrm>
            <a:off x="3225606" y="724228"/>
            <a:ext cx="2692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RU Adaptation </a:t>
            </a:r>
            <a:endParaRPr lang="en-SG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D80D0-EC62-4804-8EE7-1BCD76D0F81E}"/>
              </a:ext>
            </a:extLst>
          </p:cNvPr>
          <p:cNvSpPr/>
          <p:nvPr/>
        </p:nvSpPr>
        <p:spPr>
          <a:xfrm>
            <a:off x="696913" y="1266411"/>
            <a:ext cx="7847012" cy="190494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cs typeface="Times New Roman"/>
              </a:rPr>
              <a:t>We propose an </a:t>
            </a:r>
            <a:r>
              <a:rPr lang="en-US" sz="1600" b="1" dirty="0">
                <a:cs typeface="Times New Roman"/>
              </a:rPr>
              <a:t>RU Adaptation procedure </a:t>
            </a:r>
            <a:r>
              <a:rPr lang="en-US" sz="1600" dirty="0">
                <a:cs typeface="Times New Roman"/>
              </a:rPr>
              <a:t>to avoid such waste.</a:t>
            </a:r>
            <a:endParaRPr lang="en-US" sz="1600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Not applicable to MU-MIMO transmission.</a:t>
            </a: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an RU adaptation procedure, a </a:t>
            </a:r>
            <a:r>
              <a:rPr lang="en-SG" sz="1600" dirty="0"/>
              <a:t>STA may adapt allocated RU/MRU according to </a:t>
            </a:r>
            <a:r>
              <a:rPr lang="en-US" sz="1600" dirty="0"/>
              <a:t>the state of the medium</a:t>
            </a:r>
            <a:r>
              <a:rPr lang="en-SG" sz="1600" dirty="0"/>
              <a:t>.</a:t>
            </a:r>
            <a:endParaRPr lang="en-US" sz="1600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400" dirty="0"/>
              <a:t>Example RU adaptation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F8FA9D3-8619-4E95-9D5E-5658DD11A8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569780"/>
              </p:ext>
            </p:extLst>
          </p:nvPr>
        </p:nvGraphicFramePr>
        <p:xfrm>
          <a:off x="1401327" y="2573589"/>
          <a:ext cx="6187351" cy="280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Visio" r:id="rId4" imgW="4600441" imgH="2411628" progId="Visio.Drawing.11">
                  <p:embed/>
                </p:oleObj>
              </mc:Choice>
              <mc:Fallback>
                <p:oleObj name="Visio" r:id="rId4" imgW="4600441" imgH="2411628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816DA37-1FBA-40D5-B3D7-C5D776316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1327" y="2573589"/>
                        <a:ext cx="6187351" cy="280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82A3341-9659-4B9E-9E50-A783C3A77710}"/>
              </a:ext>
            </a:extLst>
          </p:cNvPr>
          <p:cNvSpPr txBox="1"/>
          <p:nvPr/>
        </p:nvSpPr>
        <p:spPr>
          <a:xfrm>
            <a:off x="1314912" y="5207356"/>
            <a:ext cx="627376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u="sng" dirty="0"/>
              <a:t>Note</a:t>
            </a:r>
            <a:r>
              <a:rPr lang="en-US" sz="1400" dirty="0"/>
              <a:t>: there may be many other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possible options of adapted RU/MRU.</a:t>
            </a:r>
            <a:endParaRPr lang="en-SG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91FBC9-0F0E-4619-B398-23E1E5313213}"/>
              </a:ext>
            </a:extLst>
          </p:cNvPr>
          <p:cNvSpPr txBox="1"/>
          <p:nvPr/>
        </p:nvSpPr>
        <p:spPr>
          <a:xfrm>
            <a:off x="696913" y="5634407"/>
            <a:ext cx="7847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Only the size of RU/MRU is adapted, other parameters for TB UL transmission remain </a:t>
            </a:r>
            <a:r>
              <a:rPr lang="en-US" altLang="zh-CN" sz="1600" dirty="0"/>
              <a:t>unchanged.</a:t>
            </a:r>
            <a:r>
              <a:rPr lang="en-US" sz="1600" dirty="0"/>
              <a:t> 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38739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5A82BA-923E-4E49-816D-6A0032D8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079290-AEB6-46AF-B358-7D968B8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F43A6-1FCB-4FCC-8771-C51E24D4021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B0C32-AB6B-433F-8769-9389FADC1BDC}"/>
              </a:ext>
            </a:extLst>
          </p:cNvPr>
          <p:cNvSpPr txBox="1"/>
          <p:nvPr/>
        </p:nvSpPr>
        <p:spPr>
          <a:xfrm>
            <a:off x="3156388" y="677526"/>
            <a:ext cx="283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Signaling options</a:t>
            </a:r>
            <a:endParaRPr lang="en-SG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5A0CC0-F240-4AD7-8C68-4A0AA08FC007}"/>
              </a:ext>
            </a:extLst>
          </p:cNvPr>
          <p:cNvSpPr txBox="1"/>
          <p:nvPr/>
        </p:nvSpPr>
        <p:spPr>
          <a:xfrm>
            <a:off x="686593" y="1362075"/>
            <a:ext cx="7847012" cy="4137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The AP may indicate whether RU adaptation procedure is enabled in the User Info field to the STA. </a:t>
            </a:r>
            <a:endParaRPr lang="en-US" dirty="0">
              <a:cs typeface="Times New Roman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There are several options for the EHT TB PPDU to indicate the adapted RU/MRU.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Without explicit </a:t>
            </a:r>
            <a:r>
              <a:rPr lang="en-SG" sz="1600" dirty="0" err="1"/>
              <a:t>signaling</a:t>
            </a:r>
            <a:endParaRPr lang="en-SG" sz="1600" dirty="0"/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Decoding may be performed based on blind decoding or signal detection of pre-EHT modulated fields in all 20MHz subchannels.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Explicit </a:t>
            </a:r>
            <a:r>
              <a:rPr lang="en-SG" sz="1600" dirty="0" err="1"/>
              <a:t>signaling</a:t>
            </a:r>
            <a:endParaRPr lang="en-SG" sz="1600" dirty="0"/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Adapted RU/MRU is explicitly </a:t>
            </a:r>
            <a:r>
              <a:rPr lang="en-SG" sz="1600" dirty="0" err="1"/>
              <a:t>signaled</a:t>
            </a:r>
            <a:r>
              <a:rPr lang="en-SG" sz="1600" dirty="0"/>
              <a:t> in U-SIG field of EHT TB PPDU</a:t>
            </a:r>
          </a:p>
          <a:p>
            <a:pPr lvl="2">
              <a:lnSpc>
                <a:spcPct val="130000"/>
              </a:lnSpc>
            </a:pPr>
            <a:endParaRPr lang="en-SG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SG" b="1" dirty="0"/>
              <a:t>Only small changes are needed.</a:t>
            </a:r>
          </a:p>
        </p:txBody>
      </p:sp>
    </p:spTree>
    <p:extLst>
      <p:ext uri="{BB962C8B-B14F-4D97-AF65-F5344CB8AC3E}">
        <p14:creationId xmlns:p14="http://schemas.microsoft.com/office/powerpoint/2010/main" val="142338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EC76D-360D-4CBD-9CF0-CAB15F419A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576374" y="686861"/>
            <a:ext cx="1991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Conclusion 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618A5F-A366-457F-854C-26D050A11DCC}"/>
              </a:ext>
            </a:extLst>
          </p:cNvPr>
          <p:cNvSpPr txBox="1"/>
          <p:nvPr/>
        </p:nvSpPr>
        <p:spPr>
          <a:xfrm>
            <a:off x="696914" y="1490662"/>
            <a:ext cx="7766050" cy="2821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Large-size RU/MRU may be wasted in UL MU transmission when CS is required. 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In this contribution, we propose the RU adaptation procedure to improve throughput of TB UL MU transmission with large-size RU/MRU.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STA may adapt allocated RU/MRU according to the state of medium.</a:t>
            </a:r>
            <a:endParaRPr lang="en-US" sz="1600" dirty="0"/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Only small changes are needed for AP to decode the EHT TB PPDU transmitted on adapted RU/MRU.</a:t>
            </a:r>
          </a:p>
        </p:txBody>
      </p:sp>
    </p:spTree>
    <p:extLst>
      <p:ext uri="{BB962C8B-B14F-4D97-AF65-F5344CB8AC3E}">
        <p14:creationId xmlns:p14="http://schemas.microsoft.com/office/powerpoint/2010/main" val="359725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EC76D-360D-4CBD-9CF0-CAB15F419A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SP#1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think that further investigation on RU adaptation concept for TB UL transmission should be considered? 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Note: not for SFD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0975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5E6BE9-B29A-4D04-A4B0-34071C65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5FB1E0-4654-43CA-BA16-014DD4B7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19002-2725-495D-8BF3-7562895E195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A132A-6012-4652-B91D-7426FAC90281}"/>
              </a:ext>
            </a:extLst>
          </p:cNvPr>
          <p:cNvSpPr txBox="1"/>
          <p:nvPr/>
        </p:nvSpPr>
        <p:spPr>
          <a:xfrm>
            <a:off x="696913" y="2767280"/>
            <a:ext cx="60121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Annex: </a:t>
            </a:r>
          </a:p>
          <a:p>
            <a:r>
              <a:rPr lang="en-US" sz="4000" dirty="0"/>
              <a:t>details about RU Adaptation</a:t>
            </a:r>
            <a:endParaRPr lang="en-SG" sz="4000" dirty="0"/>
          </a:p>
        </p:txBody>
      </p:sp>
    </p:spTree>
    <p:extLst>
      <p:ext uri="{BB962C8B-B14F-4D97-AF65-F5344CB8AC3E}">
        <p14:creationId xmlns:p14="http://schemas.microsoft.com/office/powerpoint/2010/main" val="164557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2A2074-E7B3-4DB4-87C9-888DBD74C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FBF6ED-4C41-4988-B01B-A896CC72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D9C38-B561-4063-B8F5-9EE2124E25E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F6F51B-F4F6-46C4-9F78-221BAA86C514}"/>
              </a:ext>
            </a:extLst>
          </p:cNvPr>
          <p:cNvSpPr txBox="1"/>
          <p:nvPr/>
        </p:nvSpPr>
        <p:spPr>
          <a:xfrm>
            <a:off x="3225606" y="724228"/>
            <a:ext cx="2692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RU Adaptation </a:t>
            </a:r>
            <a:endParaRPr lang="en-SG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2FC45-CD9E-4554-908F-12C0CE971D67}"/>
              </a:ext>
            </a:extLst>
          </p:cNvPr>
          <p:cNvSpPr/>
          <p:nvPr/>
        </p:nvSpPr>
        <p:spPr>
          <a:xfrm>
            <a:off x="696913" y="1247448"/>
            <a:ext cx="7787756" cy="134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Define </a:t>
            </a:r>
            <a:r>
              <a:rPr lang="en-US" sz="1600" b="1" dirty="0"/>
              <a:t>Associated RU/MRU </a:t>
            </a:r>
            <a:r>
              <a:rPr lang="en-US" sz="1600" dirty="0"/>
              <a:t>for each large-size RU/MRU</a:t>
            </a:r>
            <a:endParaRPr lang="en-US" sz="1600" b="1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Associated RU/MRU is a set of possible options of adapted RU/MRU where the STA shall choose from when a large-size RU/MRU is allocated.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Some restrictions may be enforced, for example, set a threshold for the size.  </a:t>
            </a:r>
            <a:endParaRPr lang="en-SG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019AC4-C6E0-4E70-BC65-7777A15210BE}"/>
              </a:ext>
            </a:extLst>
          </p:cNvPr>
          <p:cNvSpPr txBox="1"/>
          <p:nvPr/>
        </p:nvSpPr>
        <p:spPr>
          <a:xfrm>
            <a:off x="696913" y="2507437"/>
            <a:ext cx="7847012" cy="9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Example (the size of associated RU/MRU shall not be smaller than 50% of the size of allocated RU/MRU) </a:t>
            </a:r>
          </a:p>
          <a:p>
            <a:pPr lvl="1">
              <a:lnSpc>
                <a:spcPct val="130000"/>
              </a:lnSpc>
            </a:pPr>
            <a:endParaRPr lang="en-SG" sz="1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4E8CC9-A1AF-4846-91D4-A2A989D7D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4434"/>
              </p:ext>
            </p:extLst>
          </p:nvPr>
        </p:nvGraphicFramePr>
        <p:xfrm>
          <a:off x="1192309" y="3226048"/>
          <a:ext cx="7151241" cy="2530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889">
                  <a:extLst>
                    <a:ext uri="{9D8B030D-6E8A-4147-A177-3AD203B41FA5}">
                      <a16:colId xmlns:a16="http://schemas.microsoft.com/office/drawing/2014/main" val="3494053358"/>
                    </a:ext>
                  </a:extLst>
                </a:gridCol>
                <a:gridCol w="2615601">
                  <a:extLst>
                    <a:ext uri="{9D8B030D-6E8A-4147-A177-3AD203B41FA5}">
                      <a16:colId xmlns:a16="http://schemas.microsoft.com/office/drawing/2014/main" val="627491054"/>
                    </a:ext>
                  </a:extLst>
                </a:gridCol>
                <a:gridCol w="2619751">
                  <a:extLst>
                    <a:ext uri="{9D8B030D-6E8A-4147-A177-3AD203B41FA5}">
                      <a16:colId xmlns:a16="http://schemas.microsoft.com/office/drawing/2014/main" val="3413193840"/>
                    </a:ext>
                  </a:extLst>
                </a:gridCol>
              </a:tblGrid>
              <a:tr h="381403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BW (MHz)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RU/MRU Larger Than 242 Tones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Associated  RU/MRU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386241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40, 80, 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RU484, RU242 (two options)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897143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80, 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200" dirty="0"/>
                        <a:t>RU242+RU484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RU242+RU484, RU484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549712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80, 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RU996, RU242+RU484 (4 options), RU484 (2 options)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11578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RU484+RU996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RU484+RU996, RU996, RU484+RU242 (4 options)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47464"/>
                  </a:ext>
                </a:extLst>
              </a:tr>
              <a:tr h="320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…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dirty="0"/>
                        <a:t>...</a:t>
                      </a:r>
                      <a:endParaRPr lang="en-SG" sz="1200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5134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F33ADF0-87AF-4CBD-96DB-12A39E1F9225}"/>
              </a:ext>
            </a:extLst>
          </p:cNvPr>
          <p:cNvSpPr txBox="1"/>
          <p:nvPr/>
        </p:nvSpPr>
        <p:spPr>
          <a:xfrm>
            <a:off x="1192309" y="5854525"/>
            <a:ext cx="7033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SG" sz="1400" b="1" dirty="0"/>
              <a:t>When part of the allocated RU/MRU which is detected as idle does not match or cover any of its associated RU/MRU, the allocated RU/MRU is not adapted.</a:t>
            </a:r>
            <a:endParaRPr lang="en-SG" sz="1600" b="1" dirty="0"/>
          </a:p>
        </p:txBody>
      </p:sp>
    </p:spTree>
    <p:extLst>
      <p:ext uri="{BB962C8B-B14F-4D97-AF65-F5344CB8AC3E}">
        <p14:creationId xmlns:p14="http://schemas.microsoft.com/office/powerpoint/2010/main" val="32353154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8296836C39494297FB4CD847280E05" ma:contentTypeVersion="8" ma:contentTypeDescription="Create a new document." ma:contentTypeScope="" ma:versionID="e0b6dd8ab64028702022495d60854740">
  <xsd:schema xmlns:xsd="http://www.w3.org/2001/XMLSchema" xmlns:xs="http://www.w3.org/2001/XMLSchema" xmlns:p="http://schemas.microsoft.com/office/2006/metadata/properties" xmlns:ns2="5a0e02d0-dbbe-454c-bf16-36e0337fafec" targetNamespace="http://schemas.microsoft.com/office/2006/metadata/properties" ma:root="true" ma:fieldsID="b4221e50e3a9dceb095da4cb6e729e63" ns2:_="">
    <xsd:import namespace="5a0e02d0-dbbe-454c-bf16-36e0337fa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447AE9-875B-4A20-BB8F-0994BC9841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0DB1A5-5E54-4CDD-BB3D-91283A6046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21BFF9-981D-4FCF-9D50-BE604EB6F3D1}">
  <ds:schemaRefs>
    <ds:schemaRef ds:uri="43ccb914-11d9-4fe3-95d9-d4bb98934d3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f4eb9da-853c-44ad-9649-25520dba1a4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3289</TotalTime>
  <Words>735</Words>
  <Application>Microsoft Office PowerPoint</Application>
  <PresentationFormat>On-screen Show (4:3)</PresentationFormat>
  <Paragraphs>117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802-11-Submission</vt:lpstr>
      <vt:lpstr>Visio</vt:lpstr>
      <vt:lpstr> RU Adaptation in TB UL MU Transmission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Punctured CC Performance Evaluation</dc:title>
  <dc:creator>Yanyi Ding</dc:creator>
  <cp:lastModifiedBy>Yanyi Ding</cp:lastModifiedBy>
  <cp:revision>255</cp:revision>
  <dcterms:created xsi:type="dcterms:W3CDTF">2020-11-09T04:54:44Z</dcterms:created>
  <dcterms:modified xsi:type="dcterms:W3CDTF">2021-01-05T03:04:59Z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</Properties>
</file>